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7" r:id="rId2"/>
    <p:sldId id="263" r:id="rId3"/>
    <p:sldId id="340" r:id="rId4"/>
    <p:sldId id="395" r:id="rId5"/>
    <p:sldId id="258" r:id="rId6"/>
    <p:sldId id="341" r:id="rId7"/>
    <p:sldId id="277" r:id="rId8"/>
    <p:sldId id="342" r:id="rId9"/>
    <p:sldId id="346" r:id="rId10"/>
    <p:sldId id="400" r:id="rId11"/>
    <p:sldId id="347" r:id="rId12"/>
    <p:sldId id="373" r:id="rId13"/>
    <p:sldId id="394" r:id="rId14"/>
    <p:sldId id="378" r:id="rId15"/>
    <p:sldId id="379" r:id="rId16"/>
    <p:sldId id="396" r:id="rId17"/>
    <p:sldId id="392" r:id="rId18"/>
    <p:sldId id="393" r:id="rId19"/>
    <p:sldId id="380" r:id="rId20"/>
    <p:sldId id="350" r:id="rId21"/>
    <p:sldId id="381" r:id="rId22"/>
    <p:sldId id="384" r:id="rId23"/>
    <p:sldId id="385" r:id="rId24"/>
    <p:sldId id="388" r:id="rId25"/>
    <p:sldId id="353" r:id="rId26"/>
    <p:sldId id="387" r:id="rId27"/>
    <p:sldId id="397" r:id="rId28"/>
    <p:sldId id="398" r:id="rId29"/>
    <p:sldId id="399" r:id="rId30"/>
    <p:sldId id="344" r:id="rId31"/>
    <p:sldId id="345" r:id="rId32"/>
    <p:sldId id="274" r:id="rId33"/>
    <p:sldId id="371" r:id="rId34"/>
    <p:sldId id="286" r:id="rId35"/>
    <p:sldId id="339" r:id="rId36"/>
    <p:sldId id="261" r:id="rId37"/>
  </p:sldIdLst>
  <p:sldSz cx="9144000" cy="6858000" type="screen4x3"/>
  <p:notesSz cx="6858000" cy="9236075"/>
  <p:custDataLst>
    <p:tags r:id="rId40"/>
  </p:custDataLst>
  <p:defaultTex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641A9FC-4A54-40F5-BB91-3926AC173F94}">
          <p14:sldIdLst>
            <p14:sldId id="257"/>
            <p14:sldId id="263"/>
            <p14:sldId id="340"/>
            <p14:sldId id="395"/>
            <p14:sldId id="258"/>
            <p14:sldId id="341"/>
            <p14:sldId id="277"/>
            <p14:sldId id="342"/>
            <p14:sldId id="346"/>
            <p14:sldId id="400"/>
            <p14:sldId id="347"/>
            <p14:sldId id="373"/>
            <p14:sldId id="394"/>
            <p14:sldId id="378"/>
            <p14:sldId id="379"/>
            <p14:sldId id="396"/>
            <p14:sldId id="392"/>
            <p14:sldId id="393"/>
            <p14:sldId id="380"/>
            <p14:sldId id="350"/>
            <p14:sldId id="381"/>
            <p14:sldId id="384"/>
            <p14:sldId id="385"/>
            <p14:sldId id="388"/>
            <p14:sldId id="353"/>
            <p14:sldId id="387"/>
            <p14:sldId id="397"/>
            <p14:sldId id="398"/>
            <p14:sldId id="399"/>
            <p14:sldId id="344"/>
            <p14:sldId id="345"/>
            <p14:sldId id="274"/>
            <p14:sldId id="371"/>
            <p14:sldId id="286"/>
            <p14:sldId id="339"/>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Price" initials="AP" lastIdx="88" clrIdx="0">
    <p:extLst>
      <p:ext uri="{19B8F6BF-5375-455C-9EA6-DF929625EA0E}">
        <p15:presenceInfo xmlns:p15="http://schemas.microsoft.com/office/powerpoint/2012/main" userId="Alex Price" providerId="None"/>
      </p:ext>
    </p:extLst>
  </p:cmAuthor>
  <p:cmAuthor id="2" name="Berry Lefler" initials="BL" lastIdx="46" clrIdx="1">
    <p:extLst>
      <p:ext uri="{19B8F6BF-5375-455C-9EA6-DF929625EA0E}">
        <p15:presenceInfo xmlns:p15="http://schemas.microsoft.com/office/powerpoint/2012/main" userId="Berry Lef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36"/>
    <a:srgbClr val="75A439"/>
    <a:srgbClr val="CCCCCC"/>
    <a:srgbClr val="E24307"/>
    <a:srgbClr val="C0504D"/>
    <a:srgbClr val="727272"/>
    <a:srgbClr val="6CBCCB"/>
    <a:srgbClr val="002B56"/>
    <a:srgbClr val="002857"/>
    <a:srgbClr val="EB3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937" autoAdjust="0"/>
  </p:normalViewPr>
  <p:slideViewPr>
    <p:cSldViewPr>
      <p:cViewPr varScale="1">
        <p:scale>
          <a:sx n="83" d="100"/>
          <a:sy n="83" d="100"/>
        </p:scale>
        <p:origin x="102" y="7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697" cy="461490"/>
          </a:xfrm>
          <a:prstGeom prst="rect">
            <a:avLst/>
          </a:prstGeom>
        </p:spPr>
        <p:txBody>
          <a:bodyPr vert="horz" lIns="89630" tIns="44814" rIns="89630" bIns="44814" rtlCol="0"/>
          <a:lstStyle>
            <a:lvl1pPr algn="l">
              <a:defRPr sz="1200"/>
            </a:lvl1pPr>
          </a:lstStyle>
          <a:p>
            <a:endParaRPr lang="en-US" dirty="0"/>
          </a:p>
        </p:txBody>
      </p:sp>
      <p:sp>
        <p:nvSpPr>
          <p:cNvPr id="3" name="Date Placeholder 2"/>
          <p:cNvSpPr>
            <a:spLocks noGrp="1"/>
          </p:cNvSpPr>
          <p:nvPr>
            <p:ph type="dt" sz="quarter" idx="1"/>
          </p:nvPr>
        </p:nvSpPr>
        <p:spPr>
          <a:xfrm>
            <a:off x="3884755" y="0"/>
            <a:ext cx="2971697" cy="461490"/>
          </a:xfrm>
          <a:prstGeom prst="rect">
            <a:avLst/>
          </a:prstGeom>
        </p:spPr>
        <p:txBody>
          <a:bodyPr vert="horz" lIns="89630" tIns="44814" rIns="89630" bIns="44814" rtlCol="0"/>
          <a:lstStyle>
            <a:lvl1pPr algn="r">
              <a:defRPr sz="1200"/>
            </a:lvl1pPr>
          </a:lstStyle>
          <a:p>
            <a:fld id="{98BB4095-5922-42B1-86BE-86987C2B07A2}" type="datetimeFigureOut">
              <a:rPr lang="en-US" smtClean="0"/>
              <a:t>8/29/2018</a:t>
            </a:fld>
            <a:endParaRPr lang="en-US" dirty="0"/>
          </a:p>
        </p:txBody>
      </p:sp>
      <p:sp>
        <p:nvSpPr>
          <p:cNvPr id="4" name="Footer Placeholder 3"/>
          <p:cNvSpPr>
            <a:spLocks noGrp="1"/>
          </p:cNvSpPr>
          <p:nvPr>
            <p:ph type="ftr" sz="quarter" idx="2"/>
          </p:nvPr>
        </p:nvSpPr>
        <p:spPr>
          <a:xfrm>
            <a:off x="2" y="8773013"/>
            <a:ext cx="2971697" cy="461490"/>
          </a:xfrm>
          <a:prstGeom prst="rect">
            <a:avLst/>
          </a:prstGeom>
        </p:spPr>
        <p:txBody>
          <a:bodyPr vert="horz" lIns="89630" tIns="44814" rIns="89630" bIns="448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755" y="8773013"/>
            <a:ext cx="2971697" cy="461490"/>
          </a:xfrm>
          <a:prstGeom prst="rect">
            <a:avLst/>
          </a:prstGeom>
        </p:spPr>
        <p:txBody>
          <a:bodyPr vert="horz" lIns="89630" tIns="44814" rIns="89630" bIns="44814" rtlCol="0" anchor="b"/>
          <a:lstStyle>
            <a:lvl1pPr algn="r">
              <a:defRPr sz="1200"/>
            </a:lvl1pPr>
          </a:lstStyle>
          <a:p>
            <a:fld id="{DE931542-DA2F-488A-BDBE-8681AFFDB291}" type="slidenum">
              <a:rPr lang="en-US" smtClean="0"/>
              <a:t>‹#›</a:t>
            </a:fld>
            <a:endParaRPr lang="en-US" dirty="0"/>
          </a:p>
        </p:txBody>
      </p:sp>
    </p:spTree>
    <p:extLst>
      <p:ext uri="{BB962C8B-B14F-4D97-AF65-F5344CB8AC3E}">
        <p14:creationId xmlns:p14="http://schemas.microsoft.com/office/powerpoint/2010/main" val="2172746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7" tIns="45738" rIns="91477" bIns="45738" rtlCol="0"/>
          <a:lstStyle>
            <a:lvl1pPr algn="l">
              <a:defRPr sz="1200"/>
            </a:lvl1pPr>
          </a:lstStyle>
          <a:p>
            <a:endParaRPr lang="en-US" dirty="0"/>
          </a:p>
        </p:txBody>
      </p:sp>
      <p:sp>
        <p:nvSpPr>
          <p:cNvPr id="3" name="Date Placeholder 2"/>
          <p:cNvSpPr>
            <a:spLocks noGrp="1"/>
          </p:cNvSpPr>
          <p:nvPr>
            <p:ph type="dt" idx="1"/>
          </p:nvPr>
        </p:nvSpPr>
        <p:spPr>
          <a:xfrm>
            <a:off x="3884615" y="1"/>
            <a:ext cx="2971800" cy="461803"/>
          </a:xfrm>
          <a:prstGeom prst="rect">
            <a:avLst/>
          </a:prstGeom>
        </p:spPr>
        <p:txBody>
          <a:bodyPr vert="horz" lIns="91477" tIns="45738" rIns="91477" bIns="45738" rtlCol="0"/>
          <a:lstStyle>
            <a:lvl1pPr algn="r">
              <a:defRPr sz="1200"/>
            </a:lvl1pPr>
          </a:lstStyle>
          <a:p>
            <a:fld id="{66D5D0B4-0EC0-4A72-B8CE-2BF5D244EFE7}" type="datetimeFigureOut">
              <a:rPr lang="en-US" smtClean="0"/>
              <a:t>8/29/2018</a:t>
            </a:fld>
            <a:endParaRPr lang="en-US" dirty="0"/>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91477" tIns="45738" rIns="91477" bIns="45738" rtlCol="0" anchor="ctr"/>
          <a:lstStyle/>
          <a:p>
            <a:endParaRPr lang="en-US" dirty="0"/>
          </a:p>
        </p:txBody>
      </p:sp>
      <p:sp>
        <p:nvSpPr>
          <p:cNvPr id="5" name="Notes Placeholder 4"/>
          <p:cNvSpPr>
            <a:spLocks noGrp="1"/>
          </p:cNvSpPr>
          <p:nvPr>
            <p:ph type="body" sz="quarter" idx="3"/>
          </p:nvPr>
        </p:nvSpPr>
        <p:spPr>
          <a:xfrm>
            <a:off x="685800" y="4387138"/>
            <a:ext cx="5486400" cy="4156233"/>
          </a:xfrm>
          <a:prstGeom prst="rect">
            <a:avLst/>
          </a:prstGeom>
        </p:spPr>
        <p:txBody>
          <a:bodyPr vert="horz" lIns="91477" tIns="45738" rIns="91477" bIns="45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7" tIns="45738" rIns="91477" bIns="457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772669"/>
            <a:ext cx="2971800" cy="461803"/>
          </a:xfrm>
          <a:prstGeom prst="rect">
            <a:avLst/>
          </a:prstGeom>
        </p:spPr>
        <p:txBody>
          <a:bodyPr vert="horz" lIns="91477" tIns="45738" rIns="91477" bIns="45738" rtlCol="0" anchor="b"/>
          <a:lstStyle>
            <a:lvl1pPr algn="r">
              <a:defRPr sz="1200"/>
            </a:lvl1pPr>
          </a:lstStyle>
          <a:p>
            <a:fld id="{275897BF-0623-45A8-9FDB-C2011A0AF853}" type="slidenum">
              <a:rPr lang="en-US" smtClean="0"/>
              <a:t>‹#›</a:t>
            </a:fld>
            <a:endParaRPr lang="en-US" dirty="0"/>
          </a:p>
        </p:txBody>
      </p:sp>
    </p:spTree>
    <p:extLst>
      <p:ext uri="{BB962C8B-B14F-4D97-AF65-F5344CB8AC3E}">
        <p14:creationId xmlns:p14="http://schemas.microsoft.com/office/powerpoint/2010/main" val="1860013716"/>
      </p:ext>
    </p:extLst>
  </p:cSld>
  <p:clrMap bg1="lt1" tx1="dk1" bg2="lt2" tx2="dk2" accent1="accent1" accent2="accent2" accent3="accent3" accent4="accent4" accent5="accent5" accent6="accent6" hlink="hlink" folHlink="folHlink"/>
  <p:notesStyle>
    <a:lvl1pPr marL="0" algn="l" defTabSz="984629" rtl="0" eaLnBrk="1" latinLnBrk="0" hangingPunct="1">
      <a:defRPr sz="1300" kern="1200">
        <a:solidFill>
          <a:schemeClr val="tx1"/>
        </a:solidFill>
        <a:latin typeface="+mn-lt"/>
        <a:ea typeface="+mn-ea"/>
        <a:cs typeface="+mn-cs"/>
      </a:defRPr>
    </a:lvl1pPr>
    <a:lvl2pPr marL="492315" algn="l" defTabSz="984629" rtl="0" eaLnBrk="1" latinLnBrk="0" hangingPunct="1">
      <a:defRPr sz="1300" kern="1200">
        <a:solidFill>
          <a:schemeClr val="tx1"/>
        </a:solidFill>
        <a:latin typeface="+mn-lt"/>
        <a:ea typeface="+mn-ea"/>
        <a:cs typeface="+mn-cs"/>
      </a:defRPr>
    </a:lvl2pPr>
    <a:lvl3pPr marL="984629" algn="l" defTabSz="984629" rtl="0" eaLnBrk="1" latinLnBrk="0" hangingPunct="1">
      <a:defRPr sz="1300" kern="1200">
        <a:solidFill>
          <a:schemeClr val="tx1"/>
        </a:solidFill>
        <a:latin typeface="+mn-lt"/>
        <a:ea typeface="+mn-ea"/>
        <a:cs typeface="+mn-cs"/>
      </a:defRPr>
    </a:lvl3pPr>
    <a:lvl4pPr marL="1476944" algn="l" defTabSz="984629" rtl="0" eaLnBrk="1" latinLnBrk="0" hangingPunct="1">
      <a:defRPr sz="1300" kern="1200">
        <a:solidFill>
          <a:schemeClr val="tx1"/>
        </a:solidFill>
        <a:latin typeface="+mn-lt"/>
        <a:ea typeface="+mn-ea"/>
        <a:cs typeface="+mn-cs"/>
      </a:defRPr>
    </a:lvl4pPr>
    <a:lvl5pPr marL="1969260" algn="l" defTabSz="984629" rtl="0" eaLnBrk="1" latinLnBrk="0" hangingPunct="1">
      <a:defRPr sz="1300" kern="1200">
        <a:solidFill>
          <a:schemeClr val="tx1"/>
        </a:solidFill>
        <a:latin typeface="+mn-lt"/>
        <a:ea typeface="+mn-ea"/>
        <a:cs typeface="+mn-cs"/>
      </a:defRPr>
    </a:lvl5pPr>
    <a:lvl6pPr marL="2461574" algn="l" defTabSz="984629" rtl="0" eaLnBrk="1" latinLnBrk="0" hangingPunct="1">
      <a:defRPr sz="1300" kern="1200">
        <a:solidFill>
          <a:schemeClr val="tx1"/>
        </a:solidFill>
        <a:latin typeface="+mn-lt"/>
        <a:ea typeface="+mn-ea"/>
        <a:cs typeface="+mn-cs"/>
      </a:defRPr>
    </a:lvl6pPr>
    <a:lvl7pPr marL="2953889" algn="l" defTabSz="984629" rtl="0" eaLnBrk="1" latinLnBrk="0" hangingPunct="1">
      <a:defRPr sz="1300" kern="1200">
        <a:solidFill>
          <a:schemeClr val="tx1"/>
        </a:solidFill>
        <a:latin typeface="+mn-lt"/>
        <a:ea typeface="+mn-ea"/>
        <a:cs typeface="+mn-cs"/>
      </a:defRPr>
    </a:lvl7pPr>
    <a:lvl8pPr marL="3446204" algn="l" defTabSz="984629" rtl="0" eaLnBrk="1" latinLnBrk="0" hangingPunct="1">
      <a:defRPr sz="1300" kern="1200">
        <a:solidFill>
          <a:schemeClr val="tx1"/>
        </a:solidFill>
        <a:latin typeface="+mn-lt"/>
        <a:ea typeface="+mn-ea"/>
        <a:cs typeface="+mn-cs"/>
      </a:defRPr>
    </a:lvl8pPr>
    <a:lvl9pPr marL="3938518" algn="l" defTabSz="98462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4</a:t>
            </a:fld>
            <a:endParaRPr lang="en-US" dirty="0"/>
          </a:p>
        </p:txBody>
      </p:sp>
    </p:spTree>
    <p:extLst>
      <p:ext uri="{BB962C8B-B14F-4D97-AF65-F5344CB8AC3E}">
        <p14:creationId xmlns:p14="http://schemas.microsoft.com/office/powerpoint/2010/main" val="307769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462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21</a:t>
            </a:fld>
            <a:endParaRPr lang="en-US" dirty="0"/>
          </a:p>
        </p:txBody>
      </p:sp>
    </p:spTree>
    <p:extLst>
      <p:ext uri="{BB962C8B-B14F-4D97-AF65-F5344CB8AC3E}">
        <p14:creationId xmlns:p14="http://schemas.microsoft.com/office/powerpoint/2010/main" val="225221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23</a:t>
            </a:fld>
            <a:endParaRPr lang="en-US" dirty="0"/>
          </a:p>
        </p:txBody>
      </p:sp>
    </p:spTree>
    <p:extLst>
      <p:ext uri="{BB962C8B-B14F-4D97-AF65-F5344CB8AC3E}">
        <p14:creationId xmlns:p14="http://schemas.microsoft.com/office/powerpoint/2010/main" val="417648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462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26</a:t>
            </a:fld>
            <a:endParaRPr lang="en-US" dirty="0"/>
          </a:p>
        </p:txBody>
      </p:sp>
    </p:spTree>
    <p:extLst>
      <p:ext uri="{BB962C8B-B14F-4D97-AF65-F5344CB8AC3E}">
        <p14:creationId xmlns:p14="http://schemas.microsoft.com/office/powerpoint/2010/main" val="168089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28</a:t>
            </a:fld>
            <a:endParaRPr lang="en-US" dirty="0"/>
          </a:p>
        </p:txBody>
      </p:sp>
    </p:spTree>
    <p:extLst>
      <p:ext uri="{BB962C8B-B14F-4D97-AF65-F5344CB8AC3E}">
        <p14:creationId xmlns:p14="http://schemas.microsoft.com/office/powerpoint/2010/main" val="109554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8</a:t>
            </a:fld>
            <a:endParaRPr lang="en-US" dirty="0"/>
          </a:p>
        </p:txBody>
      </p:sp>
    </p:spTree>
    <p:extLst>
      <p:ext uri="{BB962C8B-B14F-4D97-AF65-F5344CB8AC3E}">
        <p14:creationId xmlns:p14="http://schemas.microsoft.com/office/powerpoint/2010/main" val="367968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9</a:t>
            </a:fld>
            <a:endParaRPr lang="en-US" dirty="0"/>
          </a:p>
        </p:txBody>
      </p:sp>
    </p:spTree>
    <p:extLst>
      <p:ext uri="{BB962C8B-B14F-4D97-AF65-F5344CB8AC3E}">
        <p14:creationId xmlns:p14="http://schemas.microsoft.com/office/powerpoint/2010/main" val="347134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10</a:t>
            </a:fld>
            <a:endParaRPr lang="en-US" dirty="0"/>
          </a:p>
        </p:txBody>
      </p:sp>
    </p:spTree>
    <p:extLst>
      <p:ext uri="{BB962C8B-B14F-4D97-AF65-F5344CB8AC3E}">
        <p14:creationId xmlns:p14="http://schemas.microsoft.com/office/powerpoint/2010/main" val="159959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462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12</a:t>
            </a:fld>
            <a:endParaRPr lang="en-US" dirty="0"/>
          </a:p>
        </p:txBody>
      </p:sp>
    </p:spTree>
    <p:extLst>
      <p:ext uri="{BB962C8B-B14F-4D97-AF65-F5344CB8AC3E}">
        <p14:creationId xmlns:p14="http://schemas.microsoft.com/office/powerpoint/2010/main" val="428166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13</a:t>
            </a:fld>
            <a:endParaRPr lang="en-US" dirty="0"/>
          </a:p>
        </p:txBody>
      </p:sp>
    </p:spTree>
    <p:extLst>
      <p:ext uri="{BB962C8B-B14F-4D97-AF65-F5344CB8AC3E}">
        <p14:creationId xmlns:p14="http://schemas.microsoft.com/office/powerpoint/2010/main" val="16767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15</a:t>
            </a:fld>
            <a:endParaRPr lang="en-US" dirty="0"/>
          </a:p>
        </p:txBody>
      </p:sp>
    </p:spTree>
    <p:extLst>
      <p:ext uri="{BB962C8B-B14F-4D97-AF65-F5344CB8AC3E}">
        <p14:creationId xmlns:p14="http://schemas.microsoft.com/office/powerpoint/2010/main" val="350277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16</a:t>
            </a:fld>
            <a:endParaRPr lang="en-US" dirty="0"/>
          </a:p>
        </p:txBody>
      </p:sp>
    </p:spTree>
    <p:extLst>
      <p:ext uri="{BB962C8B-B14F-4D97-AF65-F5344CB8AC3E}">
        <p14:creationId xmlns:p14="http://schemas.microsoft.com/office/powerpoint/2010/main" val="149848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897BF-0623-45A8-9FDB-C2011A0AF853}" type="slidenum">
              <a:rPr lang="en-US" smtClean="0"/>
              <a:t>18</a:t>
            </a:fld>
            <a:endParaRPr lang="en-US" dirty="0"/>
          </a:p>
        </p:txBody>
      </p:sp>
    </p:spTree>
    <p:extLst>
      <p:ext uri="{BB962C8B-B14F-4D97-AF65-F5344CB8AC3E}">
        <p14:creationId xmlns:p14="http://schemas.microsoft.com/office/powerpoint/2010/main" val="2626577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0"/>
            <a:ext cx="6477000" cy="1470025"/>
          </a:xfrm>
          <a:noFill/>
        </p:spPr>
        <p:txBody>
          <a:bodyPr anchor="b">
            <a:normAutofit/>
          </a:bodyPr>
          <a:lstStyle>
            <a:lvl1pPr marL="0" marR="0" indent="0" algn="l" defTabSz="914400" rtl="0" eaLnBrk="1" fontAlgn="auto" latinLnBrk="0" hangingPunct="1">
              <a:lnSpc>
                <a:spcPct val="100000"/>
              </a:lnSpc>
              <a:spcBef>
                <a:spcPts val="0"/>
              </a:spcBef>
              <a:spcAft>
                <a:spcPts val="0"/>
              </a:spcAft>
              <a:tabLst/>
              <a:defRPr sz="4000" b="1">
                <a:solidFill>
                  <a:schemeClr val="tx2"/>
                </a:solidFill>
                <a:latin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tabLst/>
              <a:defRPr/>
            </a:pPr>
            <a:r>
              <a:rPr lang="en-US" dirty="0"/>
              <a:t>Click to edit Master title</a:t>
            </a:r>
          </a:p>
        </p:txBody>
      </p:sp>
      <p:sp>
        <p:nvSpPr>
          <p:cNvPr id="3" name="Subtitle 2"/>
          <p:cNvSpPr>
            <a:spLocks noGrp="1"/>
          </p:cNvSpPr>
          <p:nvPr>
            <p:ph type="subTitle" idx="1"/>
          </p:nvPr>
        </p:nvSpPr>
        <p:spPr>
          <a:xfrm>
            <a:off x="228600" y="4724399"/>
            <a:ext cx="4800599" cy="685802"/>
          </a:xfrm>
        </p:spPr>
        <p:txBody>
          <a:bodyPr>
            <a:noAutofit/>
          </a:bodyPr>
          <a:lstStyle>
            <a:lvl1pPr marL="0" indent="0" algn="l">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800" y="1847304"/>
            <a:ext cx="3581400" cy="994322"/>
          </a:xfrm>
          <a:prstGeom prst="rect">
            <a:avLst/>
          </a:prstGeom>
        </p:spPr>
      </p:pic>
    </p:spTree>
    <p:custDataLst>
      <p:tags r:id="rId1"/>
    </p:custDataLst>
    <p:extLst>
      <p:ext uri="{BB962C8B-B14F-4D97-AF65-F5344CB8AC3E}">
        <p14:creationId xmlns:p14="http://schemas.microsoft.com/office/powerpoint/2010/main" val="188931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lvl1pPr>
              <a:defRPr sz="3600" baseline="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spcBef>
                <a:spcPts val="600"/>
              </a:spcBef>
              <a:spcAft>
                <a:spcPts val="600"/>
              </a:spcAft>
              <a:buNone/>
              <a:defRPr sz="2000" baseline="0">
                <a:latin typeface="Calibri" panose="020F0502020204030204" pitchFamily="34" charset="0"/>
              </a:defRPr>
            </a:lvl1pPr>
            <a:lvl2pPr>
              <a:spcBef>
                <a:spcPts val="400"/>
              </a:spcBef>
              <a:spcAft>
                <a:spcPts val="400"/>
              </a:spcAft>
              <a:defRPr sz="1800" baseline="0">
                <a:latin typeface="Calibri" panose="020F0502020204030204" pitchFamily="34" charset="0"/>
              </a:defRPr>
            </a:lvl2pPr>
            <a:lvl3pPr>
              <a:spcBef>
                <a:spcPts val="400"/>
              </a:spcBef>
              <a:spcAft>
                <a:spcPts val="400"/>
              </a:spcAft>
              <a:defRPr sz="1600" baseline="0">
                <a:latin typeface="Calibri" panose="020F0502020204030204" pitchFamily="34" charset="0"/>
              </a:defRPr>
            </a:lvl3pPr>
            <a:lvl4pPr>
              <a:spcBef>
                <a:spcPts val="400"/>
              </a:spcBef>
              <a:spcAft>
                <a:spcPts val="400"/>
              </a:spcAft>
              <a:defRPr sz="1600">
                <a:latin typeface="Calibri" panose="020F0502020204030204" pitchFamily="34" charset="0"/>
              </a:defRPr>
            </a:lvl4pPr>
            <a:lvl5pPr>
              <a:spcBef>
                <a:spcPts val="400"/>
              </a:spcBef>
              <a:spcAft>
                <a:spcPts val="400"/>
              </a:spcAft>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391400" y="6356350"/>
            <a:ext cx="1524000" cy="365125"/>
          </a:xfrm>
          <a:prstGeom prst="rect">
            <a:avLst/>
          </a:prstGeom>
        </p:spPr>
        <p:txBody>
          <a:bodyPr/>
          <a:lstStyle>
            <a:lvl1pPr>
              <a:defRPr>
                <a:latin typeface="Calibri" panose="020F0502020204030204" pitchFamily="34" charset="0"/>
              </a:defRPr>
            </a:lvl1pPr>
          </a:lstStyle>
          <a:p>
            <a:fld id="{8CD5FF4D-2AEA-474C-AA08-93571AB214FD}" type="slidenum">
              <a:rPr lang="en-US" smtClean="0">
                <a:solidFill>
                  <a:prstClr val="black">
                    <a:tint val="75000"/>
                  </a:prstClr>
                </a:solidFill>
              </a:rPr>
              <a:pPr/>
              <a:t>‹#›</a:t>
            </a:fld>
            <a:endParaRPr lang="en-US" dirty="0">
              <a:solidFill>
                <a:prstClr val="black">
                  <a:tint val="75000"/>
                </a:prstClr>
              </a:solidFill>
            </a:endParaRPr>
          </a:p>
        </p:txBody>
      </p:sp>
      <p:sp>
        <p:nvSpPr>
          <p:cNvPr id="9" name="Shape 44"/>
          <p:cNvSpPr/>
          <p:nvPr userDrawn="1"/>
        </p:nvSpPr>
        <p:spPr>
          <a:xfrm>
            <a:off x="0" y="914400"/>
            <a:ext cx="8915400" cy="0"/>
          </a:xfrm>
          <a:prstGeom prst="line">
            <a:avLst/>
          </a:prstGeom>
          <a:ln w="63500">
            <a:solidFill>
              <a:schemeClr val="tx2"/>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Tree>
    <p:custDataLst>
      <p:tags r:id="rId1"/>
    </p:custDataLst>
    <p:extLst>
      <p:ext uri="{BB962C8B-B14F-4D97-AF65-F5344CB8AC3E}">
        <p14:creationId xmlns:p14="http://schemas.microsoft.com/office/powerpoint/2010/main" val="291473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6" name="Shape 44"/>
          <p:cNvSpPr/>
          <p:nvPr userDrawn="1"/>
        </p:nvSpPr>
        <p:spPr>
          <a:xfrm>
            <a:off x="0" y="914400"/>
            <a:ext cx="8915400" cy="0"/>
          </a:xfrm>
          <a:prstGeom prst="line">
            <a:avLst/>
          </a:prstGeom>
          <a:ln w="63500">
            <a:solidFill>
              <a:schemeClr val="tx2"/>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
        <p:nvSpPr>
          <p:cNvPr id="9"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latin typeface="Calibri" panose="020F0502020204030204" pitchFamily="34" charset="0"/>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2244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hape 44"/>
          <p:cNvSpPr/>
          <p:nvPr userDrawn="1"/>
        </p:nvSpPr>
        <p:spPr>
          <a:xfrm>
            <a:off x="762000" y="4419600"/>
            <a:ext cx="6705601" cy="0"/>
          </a:xfrm>
          <a:prstGeom prst="line">
            <a:avLst/>
          </a:prstGeom>
          <a:ln w="63500">
            <a:solidFill>
              <a:schemeClr val="accent1"/>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
        <p:nvSpPr>
          <p:cNvPr id="10"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08369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hape 44"/>
          <p:cNvSpPr/>
          <p:nvPr userDrawn="1"/>
        </p:nvSpPr>
        <p:spPr>
          <a:xfrm>
            <a:off x="0" y="914400"/>
            <a:ext cx="8915400" cy="0"/>
          </a:xfrm>
          <a:prstGeom prst="line">
            <a:avLst/>
          </a:prstGeom>
          <a:ln w="63500">
            <a:solidFill>
              <a:schemeClr val="tx2"/>
            </a:solidFill>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latin typeface="Helvetica"/>
              <a:sym typeface="Helvetica"/>
            </a:endParaRPr>
          </a:p>
        </p:txBody>
      </p:sp>
      <p:sp>
        <p:nvSpPr>
          <p:cNvPr id="12"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1318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18652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86200"/>
            <a:ext cx="7772400" cy="752475"/>
          </a:xfrm>
        </p:spPr>
        <p:txBody>
          <a:bodyPr anchor="t"/>
          <a:lstStyle>
            <a:lvl1pPr algn="l">
              <a:defRPr sz="4000" b="1" cap="all" baseline="0"/>
            </a:lvl1pPr>
          </a:lstStyle>
          <a:p>
            <a:r>
              <a:rPr lang="en-US" dirty="0"/>
              <a:t>Presentation title</a:t>
            </a:r>
          </a:p>
        </p:txBody>
      </p:sp>
      <p:cxnSp>
        <p:nvCxnSpPr>
          <p:cNvPr id="8" name="Straight Connector 7"/>
          <p:cNvCxnSpPr/>
          <p:nvPr userDrawn="1"/>
        </p:nvCxnSpPr>
        <p:spPr>
          <a:xfrm>
            <a:off x="762000" y="4660900"/>
            <a:ext cx="838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0" y="4800600"/>
            <a:ext cx="2271890" cy="630756"/>
          </a:xfrm>
          <a:prstGeom prst="rect">
            <a:avLst/>
          </a:prstGeom>
        </p:spPr>
      </p:pic>
    </p:spTree>
    <p:custDataLst>
      <p:tags r:id="rId1"/>
    </p:custDataLst>
    <p:extLst>
      <p:ext uri="{BB962C8B-B14F-4D97-AF65-F5344CB8AC3E}">
        <p14:creationId xmlns:p14="http://schemas.microsoft.com/office/powerpoint/2010/main" val="30851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COLOR &amp; FONT GUIDE</a:t>
            </a:r>
          </a:p>
        </p:txBody>
      </p:sp>
      <p:sp>
        <p:nvSpPr>
          <p:cNvPr id="5" name="Slide Number Placeholder 4"/>
          <p:cNvSpPr>
            <a:spLocks noGrp="1"/>
          </p:cNvSpPr>
          <p:nvPr>
            <p:ph type="sldNum" sz="quarter" idx="12"/>
          </p:nvPr>
        </p:nvSpPr>
        <p:spPr/>
        <p:txBody>
          <a:body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grpSp>
        <p:nvGrpSpPr>
          <p:cNvPr id="7" name="Group 6"/>
          <p:cNvGrpSpPr/>
          <p:nvPr userDrawn="1"/>
        </p:nvGrpSpPr>
        <p:grpSpPr>
          <a:xfrm rot="16200000">
            <a:off x="3974482" y="-2218426"/>
            <a:ext cx="1195035" cy="8330702"/>
            <a:chOff x="-106935" y="102595"/>
            <a:chExt cx="45719" cy="4565594"/>
          </a:xfrm>
        </p:grpSpPr>
        <p:sp>
          <p:nvSpPr>
            <p:cNvPr id="8" name="Rectangle 7"/>
            <p:cNvSpPr/>
            <p:nvPr userDrawn="1"/>
          </p:nvSpPr>
          <p:spPr>
            <a:xfrm>
              <a:off x="-106935" y="102595"/>
              <a:ext cx="45719" cy="582364"/>
            </a:xfrm>
            <a:prstGeom prst="rect">
              <a:avLst/>
            </a:prstGeom>
            <a:solidFill>
              <a:srgbClr val="00285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9" name="Rectangle 8"/>
            <p:cNvSpPr/>
            <p:nvPr userDrawn="1"/>
          </p:nvSpPr>
          <p:spPr>
            <a:xfrm>
              <a:off x="-106935" y="765265"/>
              <a:ext cx="45719" cy="582364"/>
            </a:xfrm>
            <a:prstGeom prst="rect">
              <a:avLst/>
            </a:prstGeom>
            <a:solidFill>
              <a:srgbClr val="E2430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0" name="Rectangle 9"/>
            <p:cNvSpPr/>
            <p:nvPr userDrawn="1"/>
          </p:nvSpPr>
          <p:spPr>
            <a:xfrm>
              <a:off x="-106935" y="1427935"/>
              <a:ext cx="45719" cy="582364"/>
            </a:xfrm>
            <a:prstGeom prst="rect">
              <a:avLst/>
            </a:prstGeom>
            <a:solidFill>
              <a:srgbClr val="6CBCCB"/>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1" name="Rectangle 10"/>
            <p:cNvSpPr/>
            <p:nvPr userDrawn="1"/>
          </p:nvSpPr>
          <p:spPr>
            <a:xfrm>
              <a:off x="-106935" y="2090605"/>
              <a:ext cx="45719" cy="582364"/>
            </a:xfrm>
            <a:prstGeom prst="rect">
              <a:avLst/>
            </a:prstGeom>
            <a:solidFill>
              <a:srgbClr val="FAA636"/>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srgbClr val="990099"/>
                </a:solidFill>
                <a:effectLst/>
                <a:uLnTx/>
                <a:uFillTx/>
                <a:latin typeface="Arial"/>
                <a:ea typeface="+mn-ea"/>
                <a:cs typeface="+mn-cs"/>
              </a:endParaRPr>
            </a:p>
          </p:txBody>
        </p:sp>
        <p:sp>
          <p:nvSpPr>
            <p:cNvPr id="12" name="Rectangle 11"/>
            <p:cNvSpPr/>
            <p:nvPr userDrawn="1"/>
          </p:nvSpPr>
          <p:spPr>
            <a:xfrm>
              <a:off x="-106935" y="2753275"/>
              <a:ext cx="45719" cy="582364"/>
            </a:xfrm>
            <a:prstGeom prst="rect">
              <a:avLst/>
            </a:prstGeom>
            <a:solidFill>
              <a:srgbClr val="75A439"/>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3" name="Rectangle 12"/>
            <p:cNvSpPr/>
            <p:nvPr userDrawn="1"/>
          </p:nvSpPr>
          <p:spPr>
            <a:xfrm>
              <a:off x="-106935" y="3415945"/>
              <a:ext cx="45719" cy="582364"/>
            </a:xfrm>
            <a:prstGeom prst="rect">
              <a:avLst/>
            </a:prstGeom>
            <a:solidFill>
              <a:srgbClr val="CCCCCC"/>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4" name="Rectangle 13"/>
            <p:cNvSpPr/>
            <p:nvPr userDrawn="1"/>
          </p:nvSpPr>
          <p:spPr>
            <a:xfrm>
              <a:off x="-106935" y="4078615"/>
              <a:ext cx="45719" cy="589574"/>
            </a:xfrm>
            <a:prstGeom prst="rect">
              <a:avLst/>
            </a:prstGeom>
            <a:solidFill>
              <a:srgbClr val="727272"/>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grpSp>
      <p:sp>
        <p:nvSpPr>
          <p:cNvPr id="15" name="TextBox 14"/>
          <p:cNvSpPr txBox="1"/>
          <p:nvPr userDrawn="1"/>
        </p:nvSpPr>
        <p:spPr>
          <a:xfrm>
            <a:off x="533400" y="3048000"/>
            <a:ext cx="7713794" cy="1015663"/>
          </a:xfrm>
          <a:prstGeom prst="rect">
            <a:avLst/>
          </a:prstGeom>
          <a:noFill/>
        </p:spPr>
        <p:txBody>
          <a:bodyPr wrap="square" rtlCol="0">
            <a:spAutoFit/>
          </a:bodyPr>
          <a:lstStyle/>
          <a:p>
            <a:r>
              <a:rPr lang="en-US" b="1" dirty="0" smtClean="0">
                <a:latin typeface="Calibri" panose="020F0502020204030204" pitchFamily="34" charset="0"/>
              </a:rPr>
              <a:t>Calibri</a:t>
            </a:r>
            <a:r>
              <a:rPr lang="en-US" b="1" baseline="0" dirty="0" smtClean="0">
                <a:latin typeface="Calibri" panose="020F0502020204030204" pitchFamily="34" charset="0"/>
              </a:rPr>
              <a:t> (HEADINGS</a:t>
            </a:r>
            <a:r>
              <a:rPr lang="en-US" b="1" baseline="0" dirty="0">
                <a:latin typeface="Calibri" panose="020F0502020204030204" pitchFamily="34" charset="0"/>
              </a:rPr>
              <a:t>)</a:t>
            </a:r>
          </a:p>
          <a:p>
            <a:endParaRPr lang="en-US" b="1" baseline="0" dirty="0">
              <a:latin typeface="Calibri" panose="020F0502020204030204" pitchFamily="34" charset="0"/>
            </a:endParaRPr>
          </a:p>
          <a:p>
            <a:r>
              <a:rPr lang="en-US" b="0" baseline="0" dirty="0" smtClean="0">
                <a:latin typeface="Calibri" panose="020F0502020204030204" pitchFamily="34" charset="0"/>
              </a:rPr>
              <a:t>Calibri (Body</a:t>
            </a:r>
            <a:r>
              <a:rPr lang="en-US" b="0" baseline="0" dirty="0">
                <a:latin typeface="Calibri" panose="020F0502020204030204" pitchFamily="34" charset="0"/>
              </a:rPr>
              <a:t>)</a:t>
            </a:r>
            <a:endParaRPr lang="en-US" b="0" dirty="0">
              <a:latin typeface="Calibri" panose="020F0502020204030204" pitchFamily="34" charset="0"/>
            </a:endParaRPr>
          </a:p>
        </p:txBody>
      </p:sp>
    </p:spTree>
    <p:custDataLst>
      <p:tags r:id="rId1"/>
    </p:custDataLst>
    <p:extLst>
      <p:ext uri="{BB962C8B-B14F-4D97-AF65-F5344CB8AC3E}">
        <p14:creationId xmlns:p14="http://schemas.microsoft.com/office/powerpoint/2010/main" val="77425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no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228600" y="1066800"/>
            <a:ext cx="8686800" cy="5059363"/>
          </a:xfrm>
          <a:prstGeom prst="rect">
            <a:avLst/>
          </a:prstGeom>
        </p:spPr>
        <p:txBody>
          <a:bodyPr vert="horz" lIns="91440" tIns="45720" rIns="91440" bIns="45720" rtlCol="0">
            <a:normAutofit/>
          </a:bodyPr>
          <a:lstStyle/>
          <a:p>
            <a:pPr lvl="0"/>
            <a:endParaRPr lang="en-US" dirty="0"/>
          </a:p>
        </p:txBody>
      </p:sp>
      <p:sp>
        <p:nvSpPr>
          <p:cNvPr id="9" name="Slide Number Placeholder 5"/>
          <p:cNvSpPr>
            <a:spLocks noGrp="1"/>
          </p:cNvSpPr>
          <p:nvPr>
            <p:ph type="sldNum" sz="quarter" idx="4"/>
          </p:nvPr>
        </p:nvSpPr>
        <p:spPr>
          <a:xfrm>
            <a:off x="6553200" y="6356350"/>
            <a:ext cx="2362200" cy="365125"/>
          </a:xfrm>
          <a:prstGeom prst="rect">
            <a:avLst/>
          </a:prstGeom>
        </p:spPr>
        <p:txBody>
          <a:bodyPr vert="horz" lIns="91440" tIns="45720" rIns="91440" bIns="45720" rtlCol="0" anchor="ctr"/>
          <a:lstStyle>
            <a:lvl1pPr algn="r">
              <a:defRPr sz="1100">
                <a:solidFill>
                  <a:schemeClr val="tx1">
                    <a:tint val="75000"/>
                  </a:schemeClr>
                </a:solidFill>
                <a:latin typeface="Calibri" panose="020F0502020204030204" pitchFamily="34" charset="0"/>
              </a:defRPr>
            </a:lvl1pPr>
          </a:lstStyle>
          <a:p>
            <a:pPr defTabSz="914400"/>
            <a:fld id="{8CD5FF4D-2AEA-474C-AA08-93571AB214FD}" type="slidenum">
              <a:rPr lang="en-US" smtClean="0">
                <a:solidFill>
                  <a:prstClr val="black">
                    <a:tint val="75000"/>
                  </a:prstClr>
                </a:solidFill>
              </a:rPr>
              <a:pPr defTabSz="914400"/>
              <a:t>‹#›</a:t>
            </a:fld>
            <a:endParaRPr lang="en-US" dirty="0">
              <a:solidFill>
                <a:prstClr val="black">
                  <a:tint val="75000"/>
                </a:prstClr>
              </a:solidFill>
            </a:endParaRPr>
          </a:p>
        </p:txBody>
      </p:sp>
      <p:grpSp>
        <p:nvGrpSpPr>
          <p:cNvPr id="10" name="Group 9"/>
          <p:cNvGrpSpPr/>
          <p:nvPr userDrawn="1"/>
        </p:nvGrpSpPr>
        <p:grpSpPr>
          <a:xfrm>
            <a:off x="-106935" y="1388470"/>
            <a:ext cx="45719" cy="4565594"/>
            <a:chOff x="-106935" y="102595"/>
            <a:chExt cx="45719" cy="4565594"/>
          </a:xfrm>
        </p:grpSpPr>
        <p:sp>
          <p:nvSpPr>
            <p:cNvPr id="11" name="Rectangle 10"/>
            <p:cNvSpPr/>
            <p:nvPr userDrawn="1"/>
          </p:nvSpPr>
          <p:spPr>
            <a:xfrm>
              <a:off x="-106935" y="102595"/>
              <a:ext cx="45719" cy="582364"/>
            </a:xfrm>
            <a:prstGeom prst="rect">
              <a:avLst/>
            </a:prstGeom>
            <a:solidFill>
              <a:srgbClr val="00285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2" name="Rectangle 11"/>
            <p:cNvSpPr/>
            <p:nvPr userDrawn="1"/>
          </p:nvSpPr>
          <p:spPr>
            <a:xfrm>
              <a:off x="-106935" y="765265"/>
              <a:ext cx="45719" cy="582364"/>
            </a:xfrm>
            <a:prstGeom prst="rect">
              <a:avLst/>
            </a:prstGeom>
            <a:solidFill>
              <a:srgbClr val="E24307"/>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3" name="Rectangle 12"/>
            <p:cNvSpPr/>
            <p:nvPr userDrawn="1"/>
          </p:nvSpPr>
          <p:spPr>
            <a:xfrm>
              <a:off x="-106935" y="1427935"/>
              <a:ext cx="45719" cy="582364"/>
            </a:xfrm>
            <a:prstGeom prst="rect">
              <a:avLst/>
            </a:prstGeom>
            <a:solidFill>
              <a:srgbClr val="6CBCCB"/>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4" name="Rectangle 13"/>
            <p:cNvSpPr/>
            <p:nvPr userDrawn="1"/>
          </p:nvSpPr>
          <p:spPr>
            <a:xfrm>
              <a:off x="-106935" y="2090605"/>
              <a:ext cx="45719" cy="582364"/>
            </a:xfrm>
            <a:prstGeom prst="rect">
              <a:avLst/>
            </a:prstGeom>
            <a:solidFill>
              <a:srgbClr val="75A439"/>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srgbClr val="990099"/>
                </a:solidFill>
                <a:effectLst/>
                <a:uLnTx/>
                <a:uFillTx/>
                <a:latin typeface="Arial"/>
                <a:ea typeface="+mn-ea"/>
                <a:cs typeface="+mn-cs"/>
              </a:endParaRPr>
            </a:p>
          </p:txBody>
        </p:sp>
        <p:sp>
          <p:nvSpPr>
            <p:cNvPr id="15" name="Rectangle 14"/>
            <p:cNvSpPr/>
            <p:nvPr userDrawn="1"/>
          </p:nvSpPr>
          <p:spPr>
            <a:xfrm>
              <a:off x="-106935" y="2753275"/>
              <a:ext cx="45719" cy="582364"/>
            </a:xfrm>
            <a:prstGeom prst="rect">
              <a:avLst/>
            </a:prstGeom>
            <a:solidFill>
              <a:srgbClr val="FAA636"/>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6" name="Rectangle 15"/>
            <p:cNvSpPr/>
            <p:nvPr userDrawn="1"/>
          </p:nvSpPr>
          <p:spPr>
            <a:xfrm>
              <a:off x="-106935" y="3415945"/>
              <a:ext cx="45719" cy="582364"/>
            </a:xfrm>
            <a:prstGeom prst="rect">
              <a:avLst/>
            </a:prstGeom>
            <a:solidFill>
              <a:srgbClr val="CCCCCC"/>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17" name="Rectangle 16"/>
            <p:cNvSpPr/>
            <p:nvPr userDrawn="1"/>
          </p:nvSpPr>
          <p:spPr>
            <a:xfrm>
              <a:off x="-106935" y="4078615"/>
              <a:ext cx="45719" cy="589574"/>
            </a:xfrm>
            <a:prstGeom prst="rect">
              <a:avLst/>
            </a:prstGeom>
            <a:solidFill>
              <a:srgbClr val="727272"/>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grpSp>
    </p:spTree>
    <p:custDataLst>
      <p:tags r:id="rId10"/>
    </p:custDataLst>
    <p:extLst>
      <p:ext uri="{BB962C8B-B14F-4D97-AF65-F5344CB8AC3E}">
        <p14:creationId xmlns:p14="http://schemas.microsoft.com/office/powerpoint/2010/main" val="1165781059"/>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63" r:id="rId3"/>
    <p:sldLayoutId id="2147483664" r:id="rId4"/>
    <p:sldLayoutId id="2147483665" r:id="rId5"/>
    <p:sldLayoutId id="2147483668" r:id="rId6"/>
    <p:sldLayoutId id="2147483675" r:id="rId7"/>
    <p:sldLayoutId id="2147483677" r:id="rId8"/>
  </p:sldLayoutIdLst>
  <p:hf hdr="0"/>
  <p:txStyles>
    <p:titleStyle>
      <a:lvl1pPr algn="l" defTabSz="914400" rtl="0" eaLnBrk="1" latinLnBrk="0" hangingPunct="1">
        <a:spcBef>
          <a:spcPct val="0"/>
        </a:spcBef>
        <a:buNone/>
        <a:defRPr sz="3600" b="1" kern="1200">
          <a:solidFill>
            <a:schemeClr val="tx2"/>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0"/>
            <a:ext cx="8229600" cy="1470025"/>
          </a:xfrm>
        </p:spPr>
        <p:txBody>
          <a:bodyPr>
            <a:normAutofit/>
          </a:bodyPr>
          <a:lstStyle/>
          <a:p>
            <a:r>
              <a:rPr lang="en-US" sz="3600" dirty="0" smtClean="0"/>
              <a:t>Performance Assessments for Procurement Users</a:t>
            </a:r>
            <a:endParaRPr lang="en-US" sz="3600" dirty="0"/>
          </a:p>
        </p:txBody>
      </p:sp>
      <p:sp>
        <p:nvSpPr>
          <p:cNvPr id="3" name="Subtitle 2"/>
          <p:cNvSpPr>
            <a:spLocks noGrp="1"/>
          </p:cNvSpPr>
          <p:nvPr>
            <p:ph type="subTitle" idx="1"/>
          </p:nvPr>
        </p:nvSpPr>
        <p:spPr/>
        <p:txBody>
          <a:bodyPr/>
          <a:lstStyle/>
          <a:p>
            <a:r>
              <a:rPr lang="en-US" dirty="0" smtClean="0"/>
              <a:t>Supplier Management</a:t>
            </a:r>
            <a:endParaRPr lang="en-US" dirty="0"/>
          </a:p>
        </p:txBody>
      </p:sp>
    </p:spTree>
    <p:custDataLst>
      <p:tags r:id="rId1"/>
    </p:custDataLst>
    <p:extLst>
      <p:ext uri="{BB962C8B-B14F-4D97-AF65-F5344CB8AC3E}">
        <p14:creationId xmlns:p14="http://schemas.microsoft.com/office/powerpoint/2010/main" val="1550250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a:t>
            </a:r>
            <a:r>
              <a:rPr lang="en-US" dirty="0" smtClean="0"/>
              <a:t>Assessment Workflow</a:t>
            </a:r>
            <a:endParaRPr lang="en-US" sz="3200" dirty="0"/>
          </a:p>
        </p:txBody>
      </p:sp>
      <p:sp>
        <p:nvSpPr>
          <p:cNvPr id="7" name="Slide Number Placeholder 6"/>
          <p:cNvSpPr>
            <a:spLocks noGrp="1"/>
          </p:cNvSpPr>
          <p:nvPr>
            <p:ph type="sldNum" sz="quarter" idx="4"/>
          </p:nvPr>
        </p:nvSpPr>
        <p:spPr/>
        <p:txBody>
          <a:bodyPr/>
          <a:lstStyle/>
          <a:p>
            <a:pPr defTabSz="914400"/>
            <a:fld id="{8CD5FF4D-2AEA-474C-AA08-93571AB214FD}" type="slidenum">
              <a:rPr lang="en-US" smtClean="0">
                <a:solidFill>
                  <a:prstClr val="black">
                    <a:tint val="75000"/>
                  </a:prstClr>
                </a:solidFill>
              </a:rPr>
              <a:pPr defTabSz="914400"/>
              <a:t>10</a:t>
            </a:fld>
            <a:endParaRPr lang="en-US" dirty="0">
              <a:solidFill>
                <a:prstClr val="black">
                  <a:tint val="75000"/>
                </a:prstClr>
              </a:solidFill>
            </a:endParaRPr>
          </a:p>
        </p:txBody>
      </p:sp>
      <p:sp>
        <p:nvSpPr>
          <p:cNvPr id="3" name="Rectangle 2"/>
          <p:cNvSpPr/>
          <p:nvPr/>
        </p:nvSpPr>
        <p:spPr>
          <a:xfrm>
            <a:off x="466413" y="1047765"/>
            <a:ext cx="8220387" cy="584775"/>
          </a:xfrm>
          <a:prstGeom prst="rect">
            <a:avLst/>
          </a:prstGeom>
        </p:spPr>
        <p:txBody>
          <a:bodyPr wrap="square">
            <a:spAutoFit/>
          </a:bodyPr>
          <a:lstStyle/>
          <a:p>
            <a:r>
              <a:rPr lang="en-US" sz="1600" dirty="0" smtClean="0">
                <a:solidFill>
                  <a:prstClr val="black"/>
                </a:solidFill>
              </a:rPr>
              <a:t>We will now </a:t>
            </a:r>
            <a:r>
              <a:rPr lang="en-US" sz="1600" dirty="0">
                <a:solidFill>
                  <a:prstClr val="black"/>
                </a:solidFill>
              </a:rPr>
              <a:t>walk through and </a:t>
            </a:r>
            <a:r>
              <a:rPr lang="en-US" sz="1600" dirty="0" smtClean="0">
                <a:solidFill>
                  <a:prstClr val="black"/>
                </a:solidFill>
              </a:rPr>
              <a:t>demonstrate how to complete the Performance Assessment  process. The following </a:t>
            </a:r>
            <a:r>
              <a:rPr lang="en-US" sz="1600" dirty="0">
                <a:solidFill>
                  <a:prstClr val="black"/>
                </a:solidFill>
              </a:rPr>
              <a:t>roles are primarily involved in this </a:t>
            </a:r>
            <a:r>
              <a:rPr lang="en-US" sz="1600" dirty="0" smtClean="0">
                <a:solidFill>
                  <a:prstClr val="black"/>
                </a:solidFill>
              </a:rPr>
              <a:t>process:</a:t>
            </a:r>
            <a:endParaRPr lang="en-US" sz="1600" dirty="0"/>
          </a:p>
        </p:txBody>
      </p:sp>
      <p:sp>
        <p:nvSpPr>
          <p:cNvPr id="23" name="TextBox 22"/>
          <p:cNvSpPr txBox="1"/>
          <p:nvPr/>
        </p:nvSpPr>
        <p:spPr>
          <a:xfrm>
            <a:off x="466413" y="2743200"/>
            <a:ext cx="8220387" cy="3785652"/>
          </a:xfrm>
          <a:prstGeom prst="rect">
            <a:avLst/>
          </a:prstGeom>
          <a:noFill/>
        </p:spPr>
        <p:txBody>
          <a:bodyPr wrap="square" rtlCol="0">
            <a:spAutoFit/>
          </a:bodyPr>
          <a:lstStyle/>
          <a:p>
            <a:pPr>
              <a:defRPr/>
            </a:pPr>
            <a:r>
              <a:rPr lang="en-US" sz="1600" dirty="0" smtClean="0"/>
              <a:t>Based on these roles, </a:t>
            </a:r>
            <a:r>
              <a:rPr lang="en-US" sz="1600" dirty="0" smtClean="0"/>
              <a:t>these are the main steps </a:t>
            </a:r>
            <a:r>
              <a:rPr lang="en-US" sz="1600" dirty="0" smtClean="0"/>
              <a:t>when completing a Performance Assessment. For clarity, we have color-coded </a:t>
            </a:r>
            <a:r>
              <a:rPr lang="en-US" sz="1600" dirty="0" smtClean="0"/>
              <a:t>the steps </a:t>
            </a:r>
            <a:r>
              <a:rPr lang="en-US" sz="1600" dirty="0" smtClean="0"/>
              <a:t>in this slide to allow you to easily see which role is involved with each step of the process:</a:t>
            </a:r>
            <a:endParaRPr lang="en-US" sz="1600" dirty="0" smtClean="0">
              <a:solidFill>
                <a:prstClr val="black"/>
              </a:solidFill>
            </a:endParaRPr>
          </a:p>
          <a:p>
            <a:endParaRPr lang="en-US" sz="1600" dirty="0">
              <a:solidFill>
                <a:prstClr val="black"/>
              </a:solidFill>
            </a:endParaRPr>
          </a:p>
          <a:p>
            <a:endParaRPr lang="en-US" sz="1600" dirty="0" smtClean="0">
              <a:solidFill>
                <a:prstClr val="black"/>
              </a:solidFill>
            </a:endParaRPr>
          </a:p>
          <a:p>
            <a:endParaRPr lang="en-US" sz="1600" dirty="0">
              <a:solidFill>
                <a:prstClr val="black"/>
              </a:solidFill>
            </a:endParaRPr>
          </a:p>
          <a:p>
            <a:endParaRPr lang="en-US" sz="1600" dirty="0" smtClean="0">
              <a:solidFill>
                <a:prstClr val="black"/>
              </a:solidFill>
            </a:endParaRPr>
          </a:p>
          <a:p>
            <a:endParaRPr lang="en-US" sz="1600" dirty="0" smtClean="0">
              <a:solidFill>
                <a:prstClr val="black"/>
              </a:solidFill>
            </a:endParaRPr>
          </a:p>
          <a:p>
            <a:endParaRPr lang="en-US" sz="1600" dirty="0">
              <a:solidFill>
                <a:prstClr val="black"/>
              </a:solidFill>
            </a:endParaRPr>
          </a:p>
          <a:p>
            <a:endParaRPr lang="en-US" sz="1600" dirty="0" smtClean="0">
              <a:solidFill>
                <a:prstClr val="black"/>
              </a:solidFill>
            </a:endParaRPr>
          </a:p>
          <a:p>
            <a:endParaRPr lang="en-US" sz="1600" dirty="0" smtClean="0">
              <a:solidFill>
                <a:prstClr val="black"/>
              </a:solidFill>
            </a:endParaRPr>
          </a:p>
          <a:p>
            <a:r>
              <a:rPr lang="en-US" sz="1600" dirty="0" smtClean="0">
                <a:solidFill>
                  <a:prstClr val="black"/>
                </a:solidFill>
              </a:rPr>
              <a:t>The different steps of this </a:t>
            </a:r>
            <a:r>
              <a:rPr lang="en-US" sz="1600" dirty="0" smtClean="0">
                <a:solidFill>
                  <a:prstClr val="black"/>
                </a:solidFill>
              </a:rPr>
              <a:t>process</a:t>
            </a:r>
            <a:r>
              <a:rPr lang="en-US" sz="1600" dirty="0" smtClean="0">
                <a:solidFill>
                  <a:prstClr val="black"/>
                </a:solidFill>
              </a:rPr>
              <a:t> </a:t>
            </a:r>
            <a:r>
              <a:rPr lang="en-US" sz="1600" dirty="0" smtClean="0">
                <a:solidFill>
                  <a:prstClr val="black"/>
                </a:solidFill>
              </a:rPr>
              <a:t>will </a:t>
            </a:r>
            <a:r>
              <a:rPr lang="en-US" sz="1600" dirty="0">
                <a:solidFill>
                  <a:prstClr val="black"/>
                </a:solidFill>
              </a:rPr>
              <a:t>be discussed in detail in the forthcoming slides</a:t>
            </a:r>
            <a:r>
              <a:rPr lang="en-US" sz="1600" dirty="0" smtClean="0">
                <a:solidFill>
                  <a:prstClr val="black"/>
                </a:solidFill>
              </a:rPr>
              <a:t>.</a:t>
            </a:r>
          </a:p>
          <a:p>
            <a:endParaRPr lang="en-US" sz="1600" dirty="0">
              <a:solidFill>
                <a:prstClr val="black"/>
              </a:solidFill>
            </a:endParaRPr>
          </a:p>
          <a:p>
            <a:r>
              <a:rPr lang="en-US" sz="1600" b="1" dirty="0" smtClean="0">
                <a:solidFill>
                  <a:prstClr val="black"/>
                </a:solidFill>
              </a:rPr>
              <a:t>Note</a:t>
            </a:r>
            <a:r>
              <a:rPr lang="en-US" sz="1600" dirty="0" smtClean="0">
                <a:solidFill>
                  <a:prstClr val="black"/>
                </a:solidFill>
              </a:rPr>
              <a:t>: Additional information regarding managing supplier performance can be located in the Corrective Action Requests and Improvement Plans for Agency Users training module.</a:t>
            </a:r>
          </a:p>
        </p:txBody>
      </p:sp>
      <p:grpSp>
        <p:nvGrpSpPr>
          <p:cNvPr id="57" name="Group 56"/>
          <p:cNvGrpSpPr/>
          <p:nvPr/>
        </p:nvGrpSpPr>
        <p:grpSpPr>
          <a:xfrm>
            <a:off x="895238" y="1752600"/>
            <a:ext cx="7341497" cy="794290"/>
            <a:chOff x="905382" y="4066379"/>
            <a:chExt cx="7341497" cy="794290"/>
          </a:xfrm>
        </p:grpSpPr>
        <p:grpSp>
          <p:nvGrpSpPr>
            <p:cNvPr id="58" name="Group 57"/>
            <p:cNvGrpSpPr/>
            <p:nvPr/>
          </p:nvGrpSpPr>
          <p:grpSpPr>
            <a:xfrm>
              <a:off x="905382" y="4066380"/>
              <a:ext cx="2337803" cy="794289"/>
              <a:chOff x="905382" y="4066380"/>
              <a:chExt cx="2337803" cy="794289"/>
            </a:xfrm>
          </p:grpSpPr>
          <p:sp>
            <p:nvSpPr>
              <p:cNvPr id="65" name="Rectangle 64"/>
              <p:cNvSpPr/>
              <p:nvPr/>
            </p:nvSpPr>
            <p:spPr>
              <a:xfrm>
                <a:off x="905382" y="4066380"/>
                <a:ext cx="2337803" cy="794289"/>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accent6"/>
                  </a:solidFill>
                </a:endParaRPr>
              </a:p>
            </p:txBody>
          </p:sp>
          <p:sp>
            <p:nvSpPr>
              <p:cNvPr id="66" name="TextBox 65"/>
              <p:cNvSpPr txBox="1"/>
              <p:nvPr/>
            </p:nvSpPr>
            <p:spPr>
              <a:xfrm>
                <a:off x="905383" y="4294246"/>
                <a:ext cx="2337802" cy="338554"/>
              </a:xfrm>
              <a:prstGeom prst="rect">
                <a:avLst/>
              </a:prstGeom>
              <a:noFill/>
            </p:spPr>
            <p:txBody>
              <a:bodyPr wrap="square" rtlCol="0">
                <a:spAutoFit/>
              </a:bodyPr>
              <a:lstStyle/>
              <a:p>
                <a:pPr algn="ctr"/>
                <a:r>
                  <a:rPr lang="en-US" sz="1600" b="1" dirty="0" smtClean="0">
                    <a:solidFill>
                      <a:schemeClr val="bg1"/>
                    </a:solidFill>
                  </a:rPr>
                  <a:t>State Supplier Manager</a:t>
                </a:r>
                <a:endParaRPr lang="en-US" sz="1600" b="1" dirty="0">
                  <a:solidFill>
                    <a:schemeClr val="bg1"/>
                  </a:solidFill>
                </a:endParaRPr>
              </a:p>
            </p:txBody>
          </p:sp>
        </p:grpSp>
        <p:grpSp>
          <p:nvGrpSpPr>
            <p:cNvPr id="59" name="Group 58"/>
            <p:cNvGrpSpPr/>
            <p:nvPr/>
          </p:nvGrpSpPr>
          <p:grpSpPr>
            <a:xfrm>
              <a:off x="3401138" y="4066380"/>
              <a:ext cx="2337803" cy="794289"/>
              <a:chOff x="3401138" y="4066380"/>
              <a:chExt cx="2337803" cy="794289"/>
            </a:xfrm>
          </p:grpSpPr>
          <p:sp>
            <p:nvSpPr>
              <p:cNvPr id="63" name="Rectangle 62"/>
              <p:cNvSpPr/>
              <p:nvPr/>
            </p:nvSpPr>
            <p:spPr>
              <a:xfrm>
                <a:off x="3401138" y="4066380"/>
                <a:ext cx="2337803" cy="794289"/>
              </a:xfrm>
              <a:prstGeom prst="rect">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accent6"/>
                  </a:solidFill>
                </a:endParaRPr>
              </a:p>
            </p:txBody>
          </p:sp>
          <p:sp>
            <p:nvSpPr>
              <p:cNvPr id="64" name="TextBox 63"/>
              <p:cNvSpPr txBox="1"/>
              <p:nvPr/>
            </p:nvSpPr>
            <p:spPr>
              <a:xfrm>
                <a:off x="3571272" y="4294246"/>
                <a:ext cx="1997533" cy="338554"/>
              </a:xfrm>
              <a:prstGeom prst="rect">
                <a:avLst/>
              </a:prstGeom>
              <a:noFill/>
            </p:spPr>
            <p:txBody>
              <a:bodyPr wrap="square" rtlCol="0">
                <a:spAutoFit/>
              </a:bodyPr>
              <a:lstStyle/>
              <a:p>
                <a:pPr algn="ctr"/>
                <a:r>
                  <a:rPr lang="en-US" sz="1600" b="1" dirty="0" smtClean="0">
                    <a:solidFill>
                      <a:schemeClr val="bg1"/>
                    </a:solidFill>
                  </a:rPr>
                  <a:t>Evaluators</a:t>
                </a:r>
                <a:endParaRPr lang="en-US" sz="1600" b="1" dirty="0">
                  <a:solidFill>
                    <a:schemeClr val="bg1"/>
                  </a:solidFill>
                </a:endParaRPr>
              </a:p>
            </p:txBody>
          </p:sp>
        </p:grpSp>
        <p:grpSp>
          <p:nvGrpSpPr>
            <p:cNvPr id="60" name="Group 59"/>
            <p:cNvGrpSpPr/>
            <p:nvPr/>
          </p:nvGrpSpPr>
          <p:grpSpPr>
            <a:xfrm>
              <a:off x="5909076" y="4066379"/>
              <a:ext cx="2337803" cy="794289"/>
              <a:chOff x="5900816" y="4297213"/>
              <a:chExt cx="2337803" cy="794289"/>
            </a:xfrm>
          </p:grpSpPr>
          <p:sp>
            <p:nvSpPr>
              <p:cNvPr id="61" name="Rectangle 60"/>
              <p:cNvSpPr/>
              <p:nvPr/>
            </p:nvSpPr>
            <p:spPr>
              <a:xfrm>
                <a:off x="5900816" y="4297213"/>
                <a:ext cx="2337803" cy="794289"/>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accent6"/>
                  </a:solidFill>
                </a:endParaRPr>
              </a:p>
            </p:txBody>
          </p:sp>
          <p:sp>
            <p:nvSpPr>
              <p:cNvPr id="62" name="TextBox 61"/>
              <p:cNvSpPr txBox="1"/>
              <p:nvPr/>
            </p:nvSpPr>
            <p:spPr>
              <a:xfrm>
                <a:off x="6070952" y="4525080"/>
                <a:ext cx="1997533" cy="338554"/>
              </a:xfrm>
              <a:prstGeom prst="rect">
                <a:avLst/>
              </a:prstGeom>
              <a:noFill/>
            </p:spPr>
            <p:txBody>
              <a:bodyPr wrap="square" rtlCol="0">
                <a:spAutoFit/>
              </a:bodyPr>
              <a:lstStyle/>
              <a:p>
                <a:pPr algn="ctr"/>
                <a:r>
                  <a:rPr lang="en-US" sz="1600" b="1" dirty="0" smtClean="0">
                    <a:solidFill>
                      <a:schemeClr val="bg1"/>
                    </a:solidFill>
                  </a:rPr>
                  <a:t>Suppliers</a:t>
                </a:r>
                <a:endParaRPr lang="en-US" sz="1600" b="1" dirty="0">
                  <a:solidFill>
                    <a:schemeClr val="bg1"/>
                  </a:solidFill>
                </a:endParaRPr>
              </a:p>
            </p:txBody>
          </p:sp>
        </p:grpSp>
      </p:grpSp>
      <p:grpSp>
        <p:nvGrpSpPr>
          <p:cNvPr id="68" name="Group 67"/>
          <p:cNvGrpSpPr/>
          <p:nvPr/>
        </p:nvGrpSpPr>
        <p:grpSpPr>
          <a:xfrm>
            <a:off x="1904396" y="3761214"/>
            <a:ext cx="5180854" cy="731520"/>
            <a:chOff x="381000" y="2011680"/>
            <a:chExt cx="5180854" cy="731520"/>
          </a:xfrm>
        </p:grpSpPr>
        <p:sp>
          <p:nvSpPr>
            <p:cNvPr id="70" name="Rounded Rectangle 69"/>
            <p:cNvSpPr/>
            <p:nvPr/>
          </p:nvSpPr>
          <p:spPr>
            <a:xfrm>
              <a:off x="4556016" y="2011680"/>
              <a:ext cx="1005838" cy="731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cs typeface="Arial" panose="020B0604020202020204" pitchFamily="34" charset="0"/>
                </a:rPr>
                <a:t>View Results</a:t>
              </a:r>
              <a:endParaRPr lang="en-US" sz="1100" dirty="0">
                <a:cs typeface="Arial" panose="020B0604020202020204" pitchFamily="34" charset="0"/>
              </a:endParaRPr>
            </a:p>
          </p:txBody>
        </p:sp>
        <p:cxnSp>
          <p:nvCxnSpPr>
            <p:cNvPr id="71" name="Straight Arrow Connector 70"/>
            <p:cNvCxnSpPr>
              <a:stCxn id="72" idx="3"/>
              <a:endCxn id="73" idx="1"/>
            </p:cNvCxnSpPr>
            <p:nvPr/>
          </p:nvCxnSpPr>
          <p:spPr>
            <a:xfrm>
              <a:off x="2824822" y="2377440"/>
              <a:ext cx="3395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1772672" y="2011680"/>
              <a:ext cx="1052150" cy="7315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cs typeface="Arial" panose="020B0604020202020204" pitchFamily="34" charset="0"/>
                </a:rPr>
                <a:t>Complete a Questionnaire</a:t>
              </a:r>
              <a:endParaRPr lang="en-US" sz="1050" dirty="0">
                <a:cs typeface="Arial" panose="020B0604020202020204" pitchFamily="34" charset="0"/>
              </a:endParaRPr>
            </a:p>
          </p:txBody>
        </p:sp>
        <p:sp>
          <p:nvSpPr>
            <p:cNvPr id="73" name="Rounded Rectangle 72"/>
            <p:cNvSpPr/>
            <p:nvPr/>
          </p:nvSpPr>
          <p:spPr>
            <a:xfrm>
              <a:off x="3164344" y="2011680"/>
              <a:ext cx="1005839" cy="7315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cs typeface="Arial" panose="020B0604020202020204" pitchFamily="34" charset="0"/>
                </a:rPr>
                <a:t>Close an Assessment</a:t>
              </a:r>
            </a:p>
          </p:txBody>
        </p:sp>
        <p:cxnSp>
          <p:nvCxnSpPr>
            <p:cNvPr id="74" name="Straight Arrow Connector 73"/>
            <p:cNvCxnSpPr>
              <a:stCxn id="73" idx="3"/>
              <a:endCxn id="70" idx="1"/>
            </p:cNvCxnSpPr>
            <p:nvPr/>
          </p:nvCxnSpPr>
          <p:spPr>
            <a:xfrm>
              <a:off x="4170183" y="2377440"/>
              <a:ext cx="38583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381000" y="2011680"/>
              <a:ext cx="1005839" cy="7315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cs typeface="Arial" panose="020B0604020202020204" pitchFamily="34" charset="0"/>
                </a:rPr>
                <a:t>Create an Assessment</a:t>
              </a:r>
              <a:endParaRPr lang="en-US" sz="1100" dirty="0">
                <a:cs typeface="Arial" panose="020B0604020202020204" pitchFamily="34" charset="0"/>
              </a:endParaRPr>
            </a:p>
          </p:txBody>
        </p:sp>
        <p:cxnSp>
          <p:nvCxnSpPr>
            <p:cNvPr id="76" name="Straight Arrow Connector 75"/>
            <p:cNvCxnSpPr>
              <a:stCxn id="75" idx="3"/>
              <a:endCxn id="72" idx="1"/>
            </p:cNvCxnSpPr>
            <p:nvPr/>
          </p:nvCxnSpPr>
          <p:spPr>
            <a:xfrm>
              <a:off x="1386839" y="2377440"/>
              <a:ext cx="38583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609600" y="5119804"/>
            <a:ext cx="1944797" cy="230832"/>
            <a:chOff x="7449061" y="6358547"/>
            <a:chExt cx="1944797" cy="230832"/>
          </a:xfrm>
        </p:grpSpPr>
        <p:sp>
          <p:nvSpPr>
            <p:cNvPr id="81" name="Rounded Rectangle 80"/>
            <p:cNvSpPr/>
            <p:nvPr/>
          </p:nvSpPr>
          <p:spPr>
            <a:xfrm>
              <a:off x="7449061" y="6382523"/>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prstClr val="white"/>
                </a:solidFill>
                <a:cs typeface="Arial" panose="020B0604020202020204" pitchFamily="34" charset="0"/>
              </a:endParaRPr>
            </a:p>
          </p:txBody>
        </p:sp>
        <p:sp>
          <p:nvSpPr>
            <p:cNvPr id="82" name="TextBox 81"/>
            <p:cNvSpPr txBox="1"/>
            <p:nvPr/>
          </p:nvSpPr>
          <p:spPr>
            <a:xfrm>
              <a:off x="7631941" y="6358547"/>
              <a:ext cx="1761917" cy="230832"/>
            </a:xfrm>
            <a:prstGeom prst="rect">
              <a:avLst/>
            </a:prstGeom>
            <a:noFill/>
          </p:spPr>
          <p:txBody>
            <a:bodyPr wrap="square" rtlCol="0">
              <a:spAutoFit/>
            </a:bodyPr>
            <a:lstStyle/>
            <a:p>
              <a:r>
                <a:rPr lang="en-US" sz="900" dirty="0" smtClean="0">
                  <a:solidFill>
                    <a:prstClr val="black"/>
                  </a:solidFill>
                </a:rPr>
                <a:t>Supplier</a:t>
              </a:r>
              <a:endParaRPr lang="en-US" sz="900" dirty="0">
                <a:solidFill>
                  <a:prstClr val="black"/>
                </a:solidFill>
              </a:endParaRPr>
            </a:p>
          </p:txBody>
        </p:sp>
      </p:grpSp>
      <p:grpSp>
        <p:nvGrpSpPr>
          <p:cNvPr id="83" name="Group 82"/>
          <p:cNvGrpSpPr/>
          <p:nvPr/>
        </p:nvGrpSpPr>
        <p:grpSpPr>
          <a:xfrm>
            <a:off x="609600" y="4854220"/>
            <a:ext cx="1944797" cy="230832"/>
            <a:chOff x="7449061" y="5980282"/>
            <a:chExt cx="1944797" cy="230832"/>
          </a:xfrm>
        </p:grpSpPr>
        <p:sp>
          <p:nvSpPr>
            <p:cNvPr id="84" name="Rounded Rectangle 83"/>
            <p:cNvSpPr/>
            <p:nvPr/>
          </p:nvSpPr>
          <p:spPr>
            <a:xfrm>
              <a:off x="7449061" y="6006767"/>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prstClr val="white"/>
                </a:solidFill>
                <a:cs typeface="Arial" panose="020B0604020202020204" pitchFamily="34" charset="0"/>
              </a:endParaRPr>
            </a:p>
          </p:txBody>
        </p:sp>
        <p:sp>
          <p:nvSpPr>
            <p:cNvPr id="85" name="TextBox 84"/>
            <p:cNvSpPr txBox="1"/>
            <p:nvPr/>
          </p:nvSpPr>
          <p:spPr>
            <a:xfrm>
              <a:off x="7631941" y="5980282"/>
              <a:ext cx="1761917" cy="230832"/>
            </a:xfrm>
            <a:prstGeom prst="rect">
              <a:avLst/>
            </a:prstGeom>
            <a:noFill/>
          </p:spPr>
          <p:txBody>
            <a:bodyPr wrap="square" rtlCol="0">
              <a:spAutoFit/>
            </a:bodyPr>
            <a:lstStyle/>
            <a:p>
              <a:r>
                <a:rPr lang="en-US" sz="900" dirty="0" smtClean="0">
                  <a:solidFill>
                    <a:prstClr val="black"/>
                  </a:solidFill>
                </a:rPr>
                <a:t> Evaluators</a:t>
              </a:r>
              <a:endParaRPr lang="en-US" sz="900" dirty="0">
                <a:solidFill>
                  <a:prstClr val="black"/>
                </a:solidFill>
              </a:endParaRPr>
            </a:p>
          </p:txBody>
        </p:sp>
      </p:grpSp>
      <p:grpSp>
        <p:nvGrpSpPr>
          <p:cNvPr id="89" name="Group 88"/>
          <p:cNvGrpSpPr/>
          <p:nvPr/>
        </p:nvGrpSpPr>
        <p:grpSpPr>
          <a:xfrm>
            <a:off x="609716" y="4596544"/>
            <a:ext cx="1944797" cy="230832"/>
            <a:chOff x="7449061" y="5980282"/>
            <a:chExt cx="1944797" cy="230832"/>
          </a:xfrm>
        </p:grpSpPr>
        <p:sp>
          <p:nvSpPr>
            <p:cNvPr id="90" name="Rounded Rectangle 89"/>
            <p:cNvSpPr/>
            <p:nvPr/>
          </p:nvSpPr>
          <p:spPr>
            <a:xfrm>
              <a:off x="7449061" y="6006767"/>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prstClr val="white"/>
                </a:solidFill>
                <a:cs typeface="Arial" panose="020B0604020202020204" pitchFamily="34" charset="0"/>
              </a:endParaRPr>
            </a:p>
          </p:txBody>
        </p:sp>
        <p:sp>
          <p:nvSpPr>
            <p:cNvPr id="91" name="TextBox 90"/>
            <p:cNvSpPr txBox="1"/>
            <p:nvPr/>
          </p:nvSpPr>
          <p:spPr>
            <a:xfrm>
              <a:off x="7631941" y="5980282"/>
              <a:ext cx="1761917" cy="230832"/>
            </a:xfrm>
            <a:prstGeom prst="rect">
              <a:avLst/>
            </a:prstGeom>
            <a:noFill/>
          </p:spPr>
          <p:txBody>
            <a:bodyPr wrap="square" rtlCol="0">
              <a:spAutoFit/>
            </a:bodyPr>
            <a:lstStyle/>
            <a:p>
              <a:r>
                <a:rPr lang="en-US" sz="900" dirty="0" smtClean="0">
                  <a:solidFill>
                    <a:prstClr val="black"/>
                  </a:solidFill>
                </a:rPr>
                <a:t>State Supplier Manager</a:t>
              </a:r>
              <a:endParaRPr lang="en-US" sz="900" dirty="0">
                <a:solidFill>
                  <a:prstClr val="black"/>
                </a:solidFill>
              </a:endParaRPr>
            </a:p>
          </p:txBody>
        </p:sp>
      </p:grpSp>
    </p:spTree>
    <p:custDataLst>
      <p:tags r:id="rId1"/>
    </p:custDataLst>
    <p:extLst>
      <p:ext uri="{BB962C8B-B14F-4D97-AF65-F5344CB8AC3E}">
        <p14:creationId xmlns:p14="http://schemas.microsoft.com/office/powerpoint/2010/main" val="445515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a:solidFill>
                  <a:srgbClr val="69676D"/>
                </a:solidFill>
                <a:latin typeface="Calibri" panose="020F0502020204030204" pitchFamily="34" charset="0"/>
              </a:rPr>
              <a:t>Lesson 1</a:t>
            </a:r>
            <a:r>
              <a:rPr lang="en-US" sz="3200" cap="all" dirty="0" smtClean="0">
                <a:solidFill>
                  <a:srgbClr val="69676D"/>
                </a:solidFill>
                <a:latin typeface="Calibri" panose="020F0502020204030204" pitchFamily="34" charset="0"/>
              </a:rPr>
              <a:t>: </a:t>
            </a:r>
            <a:endParaRPr lang="en-US" sz="3200" cap="all" dirty="0">
              <a:solidFill>
                <a:srgbClr val="69676D"/>
              </a:solidFill>
              <a:latin typeface="Calibri" panose="020F0502020204030204" pitchFamily="34" charset="0"/>
            </a:endParaRPr>
          </a:p>
          <a:p>
            <a:pPr lvl="0" algn="ctr">
              <a:defRPr/>
            </a:pPr>
            <a:r>
              <a:rPr lang="en-US" sz="3200" cap="all" dirty="0" smtClean="0">
                <a:solidFill>
                  <a:srgbClr val="69676D"/>
                </a:solidFill>
                <a:latin typeface="Calibri" panose="020F0502020204030204" pitchFamily="34" charset="0"/>
              </a:rPr>
              <a:t>Create an assessment</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02523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Assessment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12</a:t>
            </a:fld>
            <a:endParaRPr lang="en-US" dirty="0">
              <a:solidFill>
                <a:prstClr val="black">
                  <a:tint val="75000"/>
                </a:prstClr>
              </a:solidFill>
            </a:endParaRPr>
          </a:p>
        </p:txBody>
      </p:sp>
      <p:grpSp>
        <p:nvGrpSpPr>
          <p:cNvPr id="7" name="Group 6"/>
          <p:cNvGrpSpPr/>
          <p:nvPr/>
        </p:nvGrpSpPr>
        <p:grpSpPr>
          <a:xfrm>
            <a:off x="315974" y="1016935"/>
            <a:ext cx="2629334" cy="3577410"/>
            <a:chOff x="315974" y="1016935"/>
            <a:chExt cx="2629334" cy="3577410"/>
          </a:xfrm>
        </p:grpSpPr>
        <p:grpSp>
          <p:nvGrpSpPr>
            <p:cNvPr id="6" name="Group 5"/>
            <p:cNvGrpSpPr/>
            <p:nvPr/>
          </p:nvGrpSpPr>
          <p:grpSpPr>
            <a:xfrm>
              <a:off x="315974" y="2689345"/>
              <a:ext cx="2629334" cy="1905000"/>
              <a:chOff x="315974" y="2689345"/>
              <a:chExt cx="2629334" cy="1905000"/>
            </a:xfrm>
          </p:grpSpPr>
          <p:sp>
            <p:nvSpPr>
              <p:cNvPr id="21" name="Rectangle 22"/>
              <p:cNvSpPr>
                <a:spLocks noChangeArrowheads="1"/>
              </p:cNvSpPr>
              <p:nvPr/>
            </p:nvSpPr>
            <p:spPr bwMode="auto">
              <a:xfrm>
                <a:off x="1710868" y="2695207"/>
                <a:ext cx="1234440" cy="914400"/>
              </a:xfrm>
              <a:prstGeom prst="rect">
                <a:avLst/>
              </a:prstGeom>
              <a:solidFill>
                <a:srgbClr val="CCCCCC"/>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2</a:t>
                </a:r>
                <a:r>
                  <a:rPr lang="en-US" sz="1200" b="1" dirty="0">
                    <a:latin typeface="Calibri" panose="020F0502020204030204" pitchFamily="34" charset="0"/>
                    <a:cs typeface="Arial" panose="020B0604020202020204" pitchFamily="34" charset="0"/>
                  </a:rPr>
                  <a:t>. </a:t>
                </a:r>
                <a:r>
                  <a:rPr lang="en-US" sz="1200" b="1" dirty="0" smtClean="0">
                    <a:latin typeface="Calibri" panose="020F0502020204030204" pitchFamily="34" charset="0"/>
                    <a:cs typeface="Arial" panose="020B0604020202020204" pitchFamily="34" charset="0"/>
                  </a:rPr>
                  <a:t>Complete a Questionnaire</a:t>
                </a:r>
                <a:endParaRPr lang="en-US" sz="1200" b="1" dirty="0">
                  <a:latin typeface="Calibri" panose="020F0502020204030204" pitchFamily="34" charset="0"/>
                  <a:cs typeface="Arial" panose="020B0604020202020204" pitchFamily="34" charset="0"/>
                </a:endParaRPr>
              </a:p>
            </p:txBody>
          </p:sp>
          <p:sp>
            <p:nvSpPr>
              <p:cNvPr id="22" name="Rectangle 21"/>
              <p:cNvSpPr>
                <a:spLocks noChangeArrowheads="1"/>
              </p:cNvSpPr>
              <p:nvPr/>
            </p:nvSpPr>
            <p:spPr bwMode="auto">
              <a:xfrm>
                <a:off x="315974" y="2689345"/>
                <a:ext cx="1233244" cy="914400"/>
              </a:xfrm>
              <a:prstGeom prst="rect">
                <a:avLst/>
              </a:prstGeom>
              <a:solidFill>
                <a:schemeClr val="accent5"/>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1. Create an Assessment</a:t>
                </a:r>
                <a:endParaRPr lang="en-US" sz="1200" b="1" dirty="0">
                  <a:latin typeface="Calibri" panose="020F0502020204030204" pitchFamily="34" charset="0"/>
                  <a:cs typeface="Arial" panose="020B0604020202020204" pitchFamily="34" charset="0"/>
                </a:endParaRPr>
              </a:p>
            </p:txBody>
          </p:sp>
          <p:sp>
            <p:nvSpPr>
              <p:cNvPr id="23" name="Rectangle 12"/>
              <p:cNvSpPr>
                <a:spLocks noChangeArrowheads="1"/>
              </p:cNvSpPr>
              <p:nvPr/>
            </p:nvSpPr>
            <p:spPr bwMode="auto">
              <a:xfrm>
                <a:off x="1022042" y="3679945"/>
                <a:ext cx="1234440" cy="914400"/>
              </a:xfrm>
              <a:prstGeom prst="rect">
                <a:avLst/>
              </a:prstGeom>
              <a:solidFill>
                <a:srgbClr val="CCCCCC"/>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3. Close an Assessment</a:t>
                </a:r>
                <a:endParaRPr lang="en-US" sz="1200" b="1" dirty="0">
                  <a:latin typeface="Calibri" panose="020F0502020204030204" pitchFamily="34" charset="0"/>
                  <a:cs typeface="Arial" panose="020B0604020202020204" pitchFamily="34" charset="0"/>
                </a:endParaRPr>
              </a:p>
            </p:txBody>
          </p:sp>
        </p:grpSp>
        <p:grpSp>
          <p:nvGrpSpPr>
            <p:cNvPr id="25" name="Group 24"/>
            <p:cNvGrpSpPr/>
            <p:nvPr/>
          </p:nvGrpSpPr>
          <p:grpSpPr>
            <a:xfrm>
              <a:off x="633422" y="1016935"/>
              <a:ext cx="2011680" cy="1596211"/>
              <a:chOff x="346634" y="2336825"/>
              <a:chExt cx="2011680" cy="2333070"/>
            </a:xfrm>
          </p:grpSpPr>
          <p:sp>
            <p:nvSpPr>
              <p:cNvPr id="26" name="Rectangle 25"/>
              <p:cNvSpPr/>
              <p:nvPr/>
            </p:nvSpPr>
            <p:spPr>
              <a:xfrm>
                <a:off x="346634" y="2992345"/>
                <a:ext cx="2011680" cy="1677550"/>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a:solidFill>
                    <a:schemeClr val="accent6"/>
                  </a:solidFill>
                  <a:latin typeface="Calibri" panose="020F0502020204030204" pitchFamily="34" charset="0"/>
                </a:endParaRPr>
              </a:p>
            </p:txBody>
          </p:sp>
          <p:sp>
            <p:nvSpPr>
              <p:cNvPr id="27" name="Oval 26"/>
              <p:cNvSpPr>
                <a:spLocks/>
              </p:cNvSpPr>
              <p:nvPr/>
            </p:nvSpPr>
            <p:spPr>
              <a:xfrm>
                <a:off x="895274" y="2336825"/>
                <a:ext cx="914400" cy="133651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latin typeface="Calibri" panose="020F0502020204030204" pitchFamily="34" charset="0"/>
                </a:endParaRPr>
              </a:p>
            </p:txBody>
          </p:sp>
          <p:sp>
            <p:nvSpPr>
              <p:cNvPr id="28" name="TextBox 27"/>
              <p:cNvSpPr txBox="1"/>
              <p:nvPr/>
            </p:nvSpPr>
            <p:spPr>
              <a:xfrm>
                <a:off x="353708" y="3769243"/>
                <a:ext cx="1997533" cy="854725"/>
              </a:xfrm>
              <a:prstGeom prst="rect">
                <a:avLst/>
              </a:prstGeom>
              <a:noFill/>
            </p:spPr>
            <p:txBody>
              <a:bodyPr wrap="square" rtlCol="0" anchor="ctr">
                <a:spAutoFit/>
              </a:bodyPr>
              <a:lstStyle/>
              <a:p>
                <a:pPr algn="ctr"/>
                <a:r>
                  <a:rPr lang="en-US" sz="1600" b="1" dirty="0" smtClean="0">
                    <a:solidFill>
                      <a:schemeClr val="bg1"/>
                    </a:solidFill>
                    <a:latin typeface="Calibri" panose="020F0502020204030204" pitchFamily="34" charset="0"/>
                  </a:rPr>
                  <a:t>Performance Assessments</a:t>
                </a:r>
                <a:endParaRPr lang="en-US" sz="1600" b="1" dirty="0">
                  <a:solidFill>
                    <a:schemeClr val="bg1"/>
                  </a:solidFill>
                  <a:latin typeface="Calibri" panose="020F0502020204030204" pitchFamily="34" charset="0"/>
                </a:endParaRPr>
              </a:p>
            </p:txBody>
          </p:sp>
        </p:grpSp>
      </p:grpSp>
      <p:sp>
        <p:nvSpPr>
          <p:cNvPr id="35" name="Text Placeholder 3"/>
          <p:cNvSpPr txBox="1">
            <a:spLocks/>
          </p:cNvSpPr>
          <p:nvPr/>
        </p:nvSpPr>
        <p:spPr>
          <a:xfrm>
            <a:off x="3105762" y="1465420"/>
            <a:ext cx="5791200" cy="4630580"/>
          </a:xfrm>
          <a:prstGeom prst="roundRect">
            <a:avLst>
              <a:gd name="adj" fmla="val 6337"/>
            </a:avLst>
          </a:prstGeom>
          <a:ln w="57150">
            <a:solidFill>
              <a:schemeClr val="accent1"/>
            </a:solidFill>
          </a:ln>
        </p:spPr>
        <p:txBody>
          <a:bodyPr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400" dirty="0" smtClean="0">
                <a:solidFill>
                  <a:sysClr val="windowText" lastClr="000000"/>
                </a:solidFill>
                <a:latin typeface="Calibri" panose="020F0502020204030204" pitchFamily="34" charset="0"/>
              </a:rPr>
              <a:t>State Supplier Managers have three different types of Performance Assessment templates available to them for evaluating suppliers:</a:t>
            </a:r>
          </a:p>
          <a:p>
            <a:pPr marL="228600" lvl="0" indent="-228600">
              <a:buFont typeface="+mj-lt"/>
              <a:buAutoNum type="arabicPeriod"/>
            </a:pPr>
            <a:r>
              <a:rPr lang="en-US" sz="1400" b="1" u="sng" dirty="0" smtClean="0">
                <a:solidFill>
                  <a:sysClr val="windowText" lastClr="000000"/>
                </a:solidFill>
                <a:latin typeface="Calibri" panose="020F0502020204030204" pitchFamily="34" charset="0"/>
              </a:rPr>
              <a:t>Supplier Feedback</a:t>
            </a:r>
            <a:r>
              <a:rPr lang="en-US" sz="1400" dirty="0" smtClean="0">
                <a:solidFill>
                  <a:sysClr val="windowText" lastClr="000000"/>
                </a:solidFill>
                <a:latin typeface="Calibri" panose="020F0502020204030204" pitchFamily="34" charset="0"/>
              </a:rPr>
              <a:t>– </a:t>
            </a:r>
            <a:r>
              <a:rPr lang="en-US" sz="1400" dirty="0" smtClean="0">
                <a:solidFill>
                  <a:sysClr val="windowText" lastClr="000000"/>
                </a:solidFill>
                <a:latin typeface="Calibri" panose="020F0502020204030204" pitchFamily="34" charset="0"/>
              </a:rPr>
              <a:t>Focuses on capacity for variations in demand, total cost of doing business, expertise availability and sharing, quality of goods and services provided, and responsiveness in solving issues. </a:t>
            </a:r>
          </a:p>
          <a:p>
            <a:pPr marL="228600" lvl="0" indent="-228600">
              <a:buFont typeface="+mj-lt"/>
              <a:buAutoNum type="arabicPeriod"/>
            </a:pPr>
            <a:r>
              <a:rPr lang="en-US" sz="1400" b="1" u="sng" dirty="0" smtClean="0">
                <a:solidFill>
                  <a:sysClr val="windowText" lastClr="000000"/>
                </a:solidFill>
                <a:latin typeface="Calibri" panose="020F0502020204030204" pitchFamily="34" charset="0"/>
              </a:rPr>
              <a:t>ADOT Consultant Feedback</a:t>
            </a:r>
            <a:r>
              <a:rPr lang="en-US" sz="1400" dirty="0" smtClean="0">
                <a:solidFill>
                  <a:sysClr val="windowText" lastClr="000000"/>
                </a:solidFill>
                <a:latin typeface="Calibri" panose="020F0502020204030204" pitchFamily="34" charset="0"/>
              </a:rPr>
              <a:t>– Focuses on providing feedback based on a consultant’s ability to adhere to contract documents, technical execution, and project management.</a:t>
            </a:r>
            <a:endParaRPr lang="en-US" sz="1400" dirty="0" smtClean="0">
              <a:solidFill>
                <a:sysClr val="windowText" lastClr="000000"/>
              </a:solidFill>
              <a:latin typeface="Calibri" panose="020F0502020204030204" pitchFamily="34" charset="0"/>
            </a:endParaRPr>
          </a:p>
        </p:txBody>
      </p:sp>
      <p:grpSp>
        <p:nvGrpSpPr>
          <p:cNvPr id="64" name="Group 63"/>
          <p:cNvGrpSpPr/>
          <p:nvPr/>
        </p:nvGrpSpPr>
        <p:grpSpPr>
          <a:xfrm>
            <a:off x="5224359" y="6383123"/>
            <a:ext cx="1944797" cy="230832"/>
            <a:chOff x="7449061" y="6358547"/>
            <a:chExt cx="1944797" cy="230832"/>
          </a:xfrm>
        </p:grpSpPr>
        <p:sp>
          <p:nvSpPr>
            <p:cNvPr id="65" name="Rounded Rectangle 64"/>
            <p:cNvSpPr/>
            <p:nvPr/>
          </p:nvSpPr>
          <p:spPr>
            <a:xfrm>
              <a:off x="7449061" y="6382523"/>
              <a:ext cx="182880" cy="18288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66" name="TextBox 65"/>
            <p:cNvSpPr txBox="1"/>
            <p:nvPr/>
          </p:nvSpPr>
          <p:spPr>
            <a:xfrm>
              <a:off x="7631941" y="6358547"/>
              <a:ext cx="1761917" cy="230832"/>
            </a:xfrm>
            <a:prstGeom prst="rect">
              <a:avLst/>
            </a:prstGeom>
            <a:noFill/>
          </p:spPr>
          <p:txBody>
            <a:bodyPr wrap="square" rtlCol="0">
              <a:spAutoFit/>
            </a:bodyPr>
            <a:lstStyle/>
            <a:p>
              <a:r>
                <a:rPr lang="en-US" sz="900" dirty="0">
                  <a:latin typeface="Calibri" panose="020F0502020204030204" pitchFamily="34" charset="0"/>
                </a:rPr>
                <a:t>Not started</a:t>
              </a:r>
            </a:p>
          </p:txBody>
        </p:sp>
      </p:grpSp>
      <p:grpSp>
        <p:nvGrpSpPr>
          <p:cNvPr id="67" name="Group 66"/>
          <p:cNvGrpSpPr/>
          <p:nvPr/>
        </p:nvGrpSpPr>
        <p:grpSpPr>
          <a:xfrm>
            <a:off x="3135365" y="6383123"/>
            <a:ext cx="1944797" cy="230832"/>
            <a:chOff x="7449061" y="5604215"/>
            <a:chExt cx="1944797" cy="230832"/>
          </a:xfrm>
        </p:grpSpPr>
        <p:sp>
          <p:nvSpPr>
            <p:cNvPr id="68" name="Rounded Rectangle 67"/>
            <p:cNvSpPr/>
            <p:nvPr/>
          </p:nvSpPr>
          <p:spPr>
            <a:xfrm>
              <a:off x="7449061" y="563101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69" name="TextBox 68"/>
            <p:cNvSpPr txBox="1"/>
            <p:nvPr/>
          </p:nvSpPr>
          <p:spPr>
            <a:xfrm>
              <a:off x="7631941" y="5604215"/>
              <a:ext cx="1761917" cy="230832"/>
            </a:xfrm>
            <a:prstGeom prst="rect">
              <a:avLst/>
            </a:prstGeom>
            <a:noFill/>
          </p:spPr>
          <p:txBody>
            <a:bodyPr wrap="square" rtlCol="0">
              <a:spAutoFit/>
            </a:bodyPr>
            <a:lstStyle/>
            <a:p>
              <a:r>
                <a:rPr lang="en-US" sz="900" dirty="0">
                  <a:latin typeface="Calibri" panose="020F0502020204030204" pitchFamily="34" charset="0"/>
                </a:rPr>
                <a:t>Completed </a:t>
              </a:r>
              <a:r>
                <a:rPr lang="en-US" sz="900" dirty="0" smtClean="0">
                  <a:latin typeface="Calibri" panose="020F0502020204030204" pitchFamily="34" charset="0"/>
                </a:rPr>
                <a:t>task</a:t>
              </a:r>
              <a:endParaRPr lang="en-US" sz="900" dirty="0">
                <a:latin typeface="Calibri" panose="020F0502020204030204" pitchFamily="34" charset="0"/>
              </a:endParaRPr>
            </a:p>
          </p:txBody>
        </p:sp>
      </p:grpSp>
      <p:grpSp>
        <p:nvGrpSpPr>
          <p:cNvPr id="70" name="Group 69"/>
          <p:cNvGrpSpPr/>
          <p:nvPr/>
        </p:nvGrpSpPr>
        <p:grpSpPr>
          <a:xfrm>
            <a:off x="4270681" y="6383123"/>
            <a:ext cx="1944797" cy="230832"/>
            <a:chOff x="7449061" y="5980282"/>
            <a:chExt cx="1944797" cy="230832"/>
          </a:xfrm>
        </p:grpSpPr>
        <p:sp>
          <p:nvSpPr>
            <p:cNvPr id="71" name="Rounded Rectangle 70"/>
            <p:cNvSpPr/>
            <p:nvPr/>
          </p:nvSpPr>
          <p:spPr>
            <a:xfrm>
              <a:off x="7449061" y="6006767"/>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72" name="TextBox 71"/>
            <p:cNvSpPr txBox="1"/>
            <p:nvPr/>
          </p:nvSpPr>
          <p:spPr>
            <a:xfrm>
              <a:off x="7631941" y="5980282"/>
              <a:ext cx="1761917" cy="230832"/>
            </a:xfrm>
            <a:prstGeom prst="rect">
              <a:avLst/>
            </a:prstGeom>
            <a:noFill/>
          </p:spPr>
          <p:txBody>
            <a:bodyPr wrap="square" rtlCol="0">
              <a:spAutoFit/>
            </a:bodyPr>
            <a:lstStyle/>
            <a:p>
              <a:r>
                <a:rPr lang="en-US" sz="900" dirty="0">
                  <a:latin typeface="Calibri" panose="020F0502020204030204" pitchFamily="34" charset="0"/>
                </a:rPr>
                <a:t>In progress</a:t>
              </a:r>
            </a:p>
          </p:txBody>
        </p:sp>
      </p:grpSp>
      <p:grpSp>
        <p:nvGrpSpPr>
          <p:cNvPr id="32" name="Group 31"/>
          <p:cNvGrpSpPr/>
          <p:nvPr/>
        </p:nvGrpSpPr>
        <p:grpSpPr>
          <a:xfrm>
            <a:off x="1295400" y="1185448"/>
            <a:ext cx="596718" cy="649682"/>
            <a:chOff x="3452394" y="3841048"/>
            <a:chExt cx="917497" cy="1001456"/>
          </a:xfrm>
          <a:solidFill>
            <a:schemeClr val="bg1"/>
          </a:solidFill>
        </p:grpSpPr>
        <p:sp>
          <p:nvSpPr>
            <p:cNvPr id="34" name="Freeform 33"/>
            <p:cNvSpPr>
              <a:spLocks noEditPoints="1"/>
            </p:cNvSpPr>
            <p:nvPr/>
          </p:nvSpPr>
          <p:spPr bwMode="auto">
            <a:xfrm>
              <a:off x="3452394" y="4049648"/>
              <a:ext cx="570839" cy="600701"/>
            </a:xfrm>
            <a:custGeom>
              <a:avLst/>
              <a:gdLst>
                <a:gd name="T0" fmla="*/ 311 w 558"/>
                <a:gd name="T1" fmla="*/ 587 h 587"/>
                <a:gd name="T2" fmla="*/ 243 w 558"/>
                <a:gd name="T3" fmla="*/ 587 h 587"/>
                <a:gd name="T4" fmla="*/ 241 w 558"/>
                <a:gd name="T5" fmla="*/ 561 h 587"/>
                <a:gd name="T6" fmla="*/ 84 w 558"/>
                <a:gd name="T7" fmla="*/ 480 h 587"/>
                <a:gd name="T8" fmla="*/ 11 w 558"/>
                <a:gd name="T9" fmla="*/ 259 h 587"/>
                <a:gd name="T10" fmla="*/ 201 w 558"/>
                <a:gd name="T11" fmla="*/ 33 h 587"/>
                <a:gd name="T12" fmla="*/ 501 w 558"/>
                <a:gd name="T13" fmla="*/ 141 h 587"/>
                <a:gd name="T14" fmla="*/ 540 w 558"/>
                <a:gd name="T15" fmla="*/ 354 h 587"/>
                <a:gd name="T16" fmla="*/ 388 w 558"/>
                <a:gd name="T17" fmla="*/ 537 h 587"/>
                <a:gd name="T18" fmla="*/ 340 w 558"/>
                <a:gd name="T19" fmla="*/ 555 h 587"/>
                <a:gd name="T20" fmla="*/ 311 w 558"/>
                <a:gd name="T21" fmla="*/ 587 h 587"/>
                <a:gd name="T22" fmla="*/ 278 w 558"/>
                <a:gd name="T23" fmla="*/ 46 h 587"/>
                <a:gd name="T24" fmla="*/ 32 w 558"/>
                <a:gd name="T25" fmla="*/ 291 h 587"/>
                <a:gd name="T26" fmla="*/ 278 w 558"/>
                <a:gd name="T27" fmla="*/ 539 h 587"/>
                <a:gd name="T28" fmla="*/ 525 w 558"/>
                <a:gd name="T29" fmla="*/ 293 h 587"/>
                <a:gd name="T30" fmla="*/ 278 w 558"/>
                <a:gd name="T31" fmla="*/ 4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8" h="587">
                  <a:moveTo>
                    <a:pt x="311" y="587"/>
                  </a:moveTo>
                  <a:cubicBezTo>
                    <a:pt x="287" y="587"/>
                    <a:pt x="266" y="587"/>
                    <a:pt x="243" y="587"/>
                  </a:cubicBezTo>
                  <a:cubicBezTo>
                    <a:pt x="242" y="578"/>
                    <a:pt x="242" y="570"/>
                    <a:pt x="241" y="561"/>
                  </a:cubicBezTo>
                  <a:cubicBezTo>
                    <a:pt x="180" y="550"/>
                    <a:pt x="127" y="525"/>
                    <a:pt x="84" y="480"/>
                  </a:cubicBezTo>
                  <a:cubicBezTo>
                    <a:pt x="24" y="418"/>
                    <a:pt x="0" y="343"/>
                    <a:pt x="11" y="259"/>
                  </a:cubicBezTo>
                  <a:cubicBezTo>
                    <a:pt x="26" y="144"/>
                    <a:pt x="92" y="66"/>
                    <a:pt x="201" y="33"/>
                  </a:cubicBezTo>
                  <a:cubicBezTo>
                    <a:pt x="315" y="0"/>
                    <a:pt x="431" y="38"/>
                    <a:pt x="501" y="141"/>
                  </a:cubicBezTo>
                  <a:cubicBezTo>
                    <a:pt x="546" y="206"/>
                    <a:pt x="558" y="278"/>
                    <a:pt x="540" y="354"/>
                  </a:cubicBezTo>
                  <a:cubicBezTo>
                    <a:pt x="519" y="438"/>
                    <a:pt x="469" y="501"/>
                    <a:pt x="388" y="537"/>
                  </a:cubicBezTo>
                  <a:cubicBezTo>
                    <a:pt x="372" y="544"/>
                    <a:pt x="356" y="552"/>
                    <a:pt x="340" y="555"/>
                  </a:cubicBezTo>
                  <a:cubicBezTo>
                    <a:pt x="321" y="558"/>
                    <a:pt x="308" y="563"/>
                    <a:pt x="311" y="587"/>
                  </a:cubicBezTo>
                  <a:close/>
                  <a:moveTo>
                    <a:pt x="278" y="46"/>
                  </a:moveTo>
                  <a:cubicBezTo>
                    <a:pt x="141" y="46"/>
                    <a:pt x="33" y="155"/>
                    <a:pt x="32" y="291"/>
                  </a:cubicBezTo>
                  <a:cubicBezTo>
                    <a:pt x="31" y="429"/>
                    <a:pt x="141" y="541"/>
                    <a:pt x="278" y="539"/>
                  </a:cubicBezTo>
                  <a:cubicBezTo>
                    <a:pt x="418" y="538"/>
                    <a:pt x="522" y="439"/>
                    <a:pt x="525" y="293"/>
                  </a:cubicBezTo>
                  <a:cubicBezTo>
                    <a:pt x="527" y="157"/>
                    <a:pt x="414" y="45"/>
                    <a:pt x="27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36"/>
            <p:cNvSpPr>
              <a:spLocks/>
            </p:cNvSpPr>
            <p:nvPr/>
          </p:nvSpPr>
          <p:spPr bwMode="auto">
            <a:xfrm>
              <a:off x="3859642" y="3873939"/>
              <a:ext cx="510249" cy="760830"/>
            </a:xfrm>
            <a:custGeom>
              <a:avLst/>
              <a:gdLst>
                <a:gd name="T0" fmla="*/ 483 w 499"/>
                <a:gd name="T1" fmla="*/ 0 h 744"/>
                <a:gd name="T2" fmla="*/ 498 w 499"/>
                <a:gd name="T3" fmla="*/ 43 h 744"/>
                <a:gd name="T4" fmla="*/ 499 w 499"/>
                <a:gd name="T5" fmla="*/ 671 h 744"/>
                <a:gd name="T6" fmla="*/ 432 w 499"/>
                <a:gd name="T7" fmla="*/ 743 h 744"/>
                <a:gd name="T8" fmla="*/ 408 w 499"/>
                <a:gd name="T9" fmla="*/ 744 h 744"/>
                <a:gd name="T10" fmla="*/ 22 w 499"/>
                <a:gd name="T11" fmla="*/ 744 h 744"/>
                <a:gd name="T12" fmla="*/ 2 w 499"/>
                <a:gd name="T13" fmla="*/ 744 h 744"/>
                <a:gd name="T14" fmla="*/ 0 w 499"/>
                <a:gd name="T15" fmla="*/ 738 h 744"/>
                <a:gd name="T16" fmla="*/ 53 w 499"/>
                <a:gd name="T17" fmla="*/ 721 h 744"/>
                <a:gd name="T18" fmla="*/ 411 w 499"/>
                <a:gd name="T19" fmla="*/ 720 h 744"/>
                <a:gd name="T20" fmla="*/ 475 w 499"/>
                <a:gd name="T21" fmla="*/ 656 h 744"/>
                <a:gd name="T22" fmla="*/ 475 w 499"/>
                <a:gd name="T23" fmla="*/ 54 h 744"/>
                <a:gd name="T24" fmla="*/ 468 w 499"/>
                <a:gd name="T25" fmla="*/ 15 h 744"/>
                <a:gd name="T26" fmla="*/ 483 w 499"/>
                <a:gd name="T2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744">
                  <a:moveTo>
                    <a:pt x="483" y="0"/>
                  </a:moveTo>
                  <a:cubicBezTo>
                    <a:pt x="488" y="14"/>
                    <a:pt x="498" y="29"/>
                    <a:pt x="498" y="43"/>
                  </a:cubicBezTo>
                  <a:cubicBezTo>
                    <a:pt x="499" y="253"/>
                    <a:pt x="499" y="462"/>
                    <a:pt x="499" y="671"/>
                  </a:cubicBezTo>
                  <a:cubicBezTo>
                    <a:pt x="499" y="709"/>
                    <a:pt x="469" y="740"/>
                    <a:pt x="432" y="743"/>
                  </a:cubicBezTo>
                  <a:cubicBezTo>
                    <a:pt x="424" y="744"/>
                    <a:pt x="416" y="744"/>
                    <a:pt x="408" y="744"/>
                  </a:cubicBezTo>
                  <a:cubicBezTo>
                    <a:pt x="279" y="744"/>
                    <a:pt x="151" y="744"/>
                    <a:pt x="22" y="744"/>
                  </a:cubicBezTo>
                  <a:cubicBezTo>
                    <a:pt x="15" y="744"/>
                    <a:pt x="9" y="744"/>
                    <a:pt x="2" y="744"/>
                  </a:cubicBezTo>
                  <a:cubicBezTo>
                    <a:pt x="1" y="742"/>
                    <a:pt x="1" y="740"/>
                    <a:pt x="0" y="738"/>
                  </a:cubicBezTo>
                  <a:cubicBezTo>
                    <a:pt x="18" y="732"/>
                    <a:pt x="35" y="721"/>
                    <a:pt x="53" y="721"/>
                  </a:cubicBezTo>
                  <a:cubicBezTo>
                    <a:pt x="172" y="720"/>
                    <a:pt x="292" y="720"/>
                    <a:pt x="411" y="720"/>
                  </a:cubicBezTo>
                  <a:cubicBezTo>
                    <a:pt x="457" y="720"/>
                    <a:pt x="475" y="702"/>
                    <a:pt x="475" y="656"/>
                  </a:cubicBezTo>
                  <a:cubicBezTo>
                    <a:pt x="475" y="456"/>
                    <a:pt x="475" y="255"/>
                    <a:pt x="475" y="54"/>
                  </a:cubicBezTo>
                  <a:cubicBezTo>
                    <a:pt x="474" y="41"/>
                    <a:pt x="471" y="28"/>
                    <a:pt x="468" y="15"/>
                  </a:cubicBezTo>
                  <a:cubicBezTo>
                    <a:pt x="473" y="10"/>
                    <a:pt x="478" y="5"/>
                    <a:pt x="4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Freeform 37"/>
            <p:cNvSpPr>
              <a:spLocks/>
            </p:cNvSpPr>
            <p:nvPr/>
          </p:nvSpPr>
          <p:spPr bwMode="auto">
            <a:xfrm>
              <a:off x="3681335" y="4666362"/>
              <a:ext cx="111658" cy="176142"/>
            </a:xfrm>
            <a:custGeom>
              <a:avLst/>
              <a:gdLst>
                <a:gd name="T0" fmla="*/ 0 w 109"/>
                <a:gd name="T1" fmla="*/ 86 h 172"/>
                <a:gd name="T2" fmla="*/ 0 w 109"/>
                <a:gd name="T3" fmla="*/ 24 h 172"/>
                <a:gd name="T4" fmla="*/ 22 w 109"/>
                <a:gd name="T5" fmla="*/ 1 h 172"/>
                <a:gd name="T6" fmla="*/ 86 w 109"/>
                <a:gd name="T7" fmla="*/ 1 h 172"/>
                <a:gd name="T8" fmla="*/ 109 w 109"/>
                <a:gd name="T9" fmla="*/ 23 h 172"/>
                <a:gd name="T10" fmla="*/ 109 w 109"/>
                <a:gd name="T11" fmla="*/ 153 h 172"/>
                <a:gd name="T12" fmla="*/ 91 w 109"/>
                <a:gd name="T13" fmla="*/ 171 h 172"/>
                <a:gd name="T14" fmla="*/ 17 w 109"/>
                <a:gd name="T15" fmla="*/ 172 h 172"/>
                <a:gd name="T16" fmla="*/ 0 w 109"/>
                <a:gd name="T17" fmla="*/ 154 h 172"/>
                <a:gd name="T18" fmla="*/ 0 w 109"/>
                <a:gd name="T19"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72">
                  <a:moveTo>
                    <a:pt x="0" y="86"/>
                  </a:moveTo>
                  <a:cubicBezTo>
                    <a:pt x="0" y="65"/>
                    <a:pt x="1" y="45"/>
                    <a:pt x="0" y="24"/>
                  </a:cubicBezTo>
                  <a:cubicBezTo>
                    <a:pt x="0" y="8"/>
                    <a:pt x="6" y="0"/>
                    <a:pt x="22" y="1"/>
                  </a:cubicBezTo>
                  <a:cubicBezTo>
                    <a:pt x="44" y="1"/>
                    <a:pt x="65" y="1"/>
                    <a:pt x="86" y="1"/>
                  </a:cubicBezTo>
                  <a:cubicBezTo>
                    <a:pt x="101" y="1"/>
                    <a:pt x="109" y="8"/>
                    <a:pt x="109" y="23"/>
                  </a:cubicBezTo>
                  <a:cubicBezTo>
                    <a:pt x="109" y="66"/>
                    <a:pt x="109" y="109"/>
                    <a:pt x="109" y="153"/>
                  </a:cubicBezTo>
                  <a:cubicBezTo>
                    <a:pt x="109" y="166"/>
                    <a:pt x="102" y="171"/>
                    <a:pt x="91" y="171"/>
                  </a:cubicBezTo>
                  <a:cubicBezTo>
                    <a:pt x="66" y="172"/>
                    <a:pt x="42" y="172"/>
                    <a:pt x="17" y="172"/>
                  </a:cubicBezTo>
                  <a:cubicBezTo>
                    <a:pt x="6" y="171"/>
                    <a:pt x="0" y="166"/>
                    <a:pt x="0" y="154"/>
                  </a:cubicBezTo>
                  <a:cubicBezTo>
                    <a:pt x="1" y="131"/>
                    <a:pt x="0" y="109"/>
                    <a:pt x="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Freeform 38"/>
            <p:cNvSpPr>
              <a:spLocks/>
            </p:cNvSpPr>
            <p:nvPr/>
          </p:nvSpPr>
          <p:spPr bwMode="auto">
            <a:xfrm>
              <a:off x="3732404" y="3841048"/>
              <a:ext cx="621042" cy="196483"/>
            </a:xfrm>
            <a:custGeom>
              <a:avLst/>
              <a:gdLst>
                <a:gd name="T0" fmla="*/ 607 w 607"/>
                <a:gd name="T1" fmla="*/ 32 h 192"/>
                <a:gd name="T2" fmla="*/ 592 w 607"/>
                <a:gd name="T3" fmla="*/ 47 h 192"/>
                <a:gd name="T4" fmla="*/ 528 w 607"/>
                <a:gd name="T5" fmla="*/ 23 h 192"/>
                <a:gd name="T6" fmla="*/ 90 w 607"/>
                <a:gd name="T7" fmla="*/ 23 h 192"/>
                <a:gd name="T8" fmla="*/ 27 w 607"/>
                <a:gd name="T9" fmla="*/ 87 h 192"/>
                <a:gd name="T10" fmla="*/ 27 w 607"/>
                <a:gd name="T11" fmla="*/ 192 h 192"/>
                <a:gd name="T12" fmla="*/ 0 w 607"/>
                <a:gd name="T13" fmla="*/ 192 h 192"/>
                <a:gd name="T14" fmla="*/ 9 w 607"/>
                <a:gd name="T15" fmla="*/ 49 h 192"/>
                <a:gd name="T16" fmla="*/ 77 w 607"/>
                <a:gd name="T17" fmla="*/ 0 h 192"/>
                <a:gd name="T18" fmla="*/ 547 w 607"/>
                <a:gd name="T19" fmla="*/ 0 h 192"/>
                <a:gd name="T20" fmla="*/ 607 w 607"/>
                <a:gd name="T21"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192">
                  <a:moveTo>
                    <a:pt x="607" y="32"/>
                  </a:moveTo>
                  <a:cubicBezTo>
                    <a:pt x="602" y="37"/>
                    <a:pt x="597" y="42"/>
                    <a:pt x="592" y="47"/>
                  </a:cubicBezTo>
                  <a:cubicBezTo>
                    <a:pt x="575" y="29"/>
                    <a:pt x="553" y="23"/>
                    <a:pt x="528" y="23"/>
                  </a:cubicBezTo>
                  <a:cubicBezTo>
                    <a:pt x="382" y="24"/>
                    <a:pt x="236" y="23"/>
                    <a:pt x="90" y="23"/>
                  </a:cubicBezTo>
                  <a:cubicBezTo>
                    <a:pt x="46" y="23"/>
                    <a:pt x="27" y="42"/>
                    <a:pt x="27" y="87"/>
                  </a:cubicBezTo>
                  <a:cubicBezTo>
                    <a:pt x="27" y="121"/>
                    <a:pt x="27" y="156"/>
                    <a:pt x="27" y="192"/>
                  </a:cubicBezTo>
                  <a:cubicBezTo>
                    <a:pt x="19" y="192"/>
                    <a:pt x="12" y="192"/>
                    <a:pt x="0" y="192"/>
                  </a:cubicBezTo>
                  <a:cubicBezTo>
                    <a:pt x="3" y="144"/>
                    <a:pt x="2" y="96"/>
                    <a:pt x="9" y="49"/>
                  </a:cubicBezTo>
                  <a:cubicBezTo>
                    <a:pt x="14" y="19"/>
                    <a:pt x="45" y="0"/>
                    <a:pt x="77" y="0"/>
                  </a:cubicBezTo>
                  <a:cubicBezTo>
                    <a:pt x="233" y="0"/>
                    <a:pt x="390" y="0"/>
                    <a:pt x="547" y="0"/>
                  </a:cubicBezTo>
                  <a:cubicBezTo>
                    <a:pt x="572" y="0"/>
                    <a:pt x="593" y="9"/>
                    <a:pt x="60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0" name="Freeform 39"/>
            <p:cNvSpPr>
              <a:spLocks/>
            </p:cNvSpPr>
            <p:nvPr/>
          </p:nvSpPr>
          <p:spPr bwMode="auto">
            <a:xfrm>
              <a:off x="3960912" y="3956600"/>
              <a:ext cx="303813" cy="35921"/>
            </a:xfrm>
            <a:custGeom>
              <a:avLst/>
              <a:gdLst>
                <a:gd name="T0" fmla="*/ 297 w 297"/>
                <a:gd name="T1" fmla="*/ 0 h 35"/>
                <a:gd name="T2" fmla="*/ 260 w 297"/>
                <a:gd name="T3" fmla="*/ 34 h 35"/>
                <a:gd name="T4" fmla="*/ 4 w 297"/>
                <a:gd name="T5" fmla="*/ 34 h 35"/>
                <a:gd name="T6" fmla="*/ 0 w 297"/>
                <a:gd name="T7" fmla="*/ 31 h 35"/>
                <a:gd name="T8" fmla="*/ 0 w 297"/>
                <a:gd name="T9" fmla="*/ 0 h 35"/>
                <a:gd name="T10" fmla="*/ 297 w 297"/>
                <a:gd name="T11" fmla="*/ 0 h 35"/>
              </a:gdLst>
              <a:ahLst/>
              <a:cxnLst>
                <a:cxn ang="0">
                  <a:pos x="T0" y="T1"/>
                </a:cxn>
                <a:cxn ang="0">
                  <a:pos x="T2" y="T3"/>
                </a:cxn>
                <a:cxn ang="0">
                  <a:pos x="T4" y="T5"/>
                </a:cxn>
                <a:cxn ang="0">
                  <a:pos x="T6" y="T7"/>
                </a:cxn>
                <a:cxn ang="0">
                  <a:pos x="T8" y="T9"/>
                </a:cxn>
                <a:cxn ang="0">
                  <a:pos x="T10" y="T11"/>
                </a:cxn>
              </a:cxnLst>
              <a:rect l="0" t="0" r="r" b="b"/>
              <a:pathLst>
                <a:path w="297" h="35">
                  <a:moveTo>
                    <a:pt x="297" y="0"/>
                  </a:moveTo>
                  <a:cubicBezTo>
                    <a:pt x="289" y="18"/>
                    <a:pt x="279" y="33"/>
                    <a:pt x="260" y="34"/>
                  </a:cubicBezTo>
                  <a:cubicBezTo>
                    <a:pt x="175" y="35"/>
                    <a:pt x="90" y="34"/>
                    <a:pt x="4" y="34"/>
                  </a:cubicBezTo>
                  <a:cubicBezTo>
                    <a:pt x="3" y="34"/>
                    <a:pt x="2" y="33"/>
                    <a:pt x="0" y="31"/>
                  </a:cubicBezTo>
                  <a:cubicBezTo>
                    <a:pt x="0" y="22"/>
                    <a:pt x="0" y="11"/>
                    <a:pt x="0" y="0"/>
                  </a:cubicBezTo>
                  <a:cubicBezTo>
                    <a:pt x="98" y="0"/>
                    <a:pt x="196"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1" name="Freeform 40"/>
            <p:cNvSpPr>
              <a:spLocks/>
            </p:cNvSpPr>
            <p:nvPr/>
          </p:nvSpPr>
          <p:spPr bwMode="auto">
            <a:xfrm>
              <a:off x="4049633" y="4451703"/>
              <a:ext cx="212929" cy="38085"/>
            </a:xfrm>
            <a:custGeom>
              <a:avLst/>
              <a:gdLst>
                <a:gd name="T0" fmla="*/ 208 w 208"/>
                <a:gd name="T1" fmla="*/ 37 h 37"/>
                <a:gd name="T2" fmla="*/ 15 w 208"/>
                <a:gd name="T3" fmla="*/ 37 h 37"/>
                <a:gd name="T4" fmla="*/ 4 w 208"/>
                <a:gd name="T5" fmla="*/ 19 h 37"/>
                <a:gd name="T6" fmla="*/ 14 w 208"/>
                <a:gd name="T7" fmla="*/ 0 h 37"/>
                <a:gd name="T8" fmla="*/ 204 w 208"/>
                <a:gd name="T9" fmla="*/ 1 h 37"/>
                <a:gd name="T10" fmla="*/ 208 w 208"/>
                <a:gd name="T11" fmla="*/ 3 h 37"/>
                <a:gd name="T12" fmla="*/ 208 w 20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08" h="37">
                  <a:moveTo>
                    <a:pt x="208" y="37"/>
                  </a:moveTo>
                  <a:cubicBezTo>
                    <a:pt x="142" y="37"/>
                    <a:pt x="79" y="37"/>
                    <a:pt x="15" y="37"/>
                  </a:cubicBezTo>
                  <a:cubicBezTo>
                    <a:pt x="1" y="37"/>
                    <a:pt x="3" y="27"/>
                    <a:pt x="4" y="19"/>
                  </a:cubicBezTo>
                  <a:cubicBezTo>
                    <a:pt x="4" y="11"/>
                    <a:pt x="0" y="0"/>
                    <a:pt x="14" y="0"/>
                  </a:cubicBezTo>
                  <a:cubicBezTo>
                    <a:pt x="77" y="0"/>
                    <a:pt x="141" y="0"/>
                    <a:pt x="204" y="1"/>
                  </a:cubicBezTo>
                  <a:cubicBezTo>
                    <a:pt x="205" y="1"/>
                    <a:pt x="206" y="2"/>
                    <a:pt x="208" y="3"/>
                  </a:cubicBezTo>
                  <a:cubicBezTo>
                    <a:pt x="208" y="13"/>
                    <a:pt x="208" y="24"/>
                    <a:pt x="20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41"/>
            <p:cNvSpPr>
              <a:spLocks/>
            </p:cNvSpPr>
            <p:nvPr/>
          </p:nvSpPr>
          <p:spPr bwMode="auto">
            <a:xfrm>
              <a:off x="4050931" y="4349566"/>
              <a:ext cx="210765" cy="35488"/>
            </a:xfrm>
            <a:custGeom>
              <a:avLst/>
              <a:gdLst>
                <a:gd name="T0" fmla="*/ 206 w 206"/>
                <a:gd name="T1" fmla="*/ 35 h 35"/>
                <a:gd name="T2" fmla="*/ 94 w 206"/>
                <a:gd name="T3" fmla="*/ 35 h 35"/>
                <a:gd name="T4" fmla="*/ 33 w 206"/>
                <a:gd name="T5" fmla="*/ 35 h 35"/>
                <a:gd name="T6" fmla="*/ 4 w 206"/>
                <a:gd name="T7" fmla="*/ 0 h 35"/>
                <a:gd name="T8" fmla="*/ 206 w 206"/>
                <a:gd name="T9" fmla="*/ 0 h 35"/>
                <a:gd name="T10" fmla="*/ 206 w 206"/>
                <a:gd name="T11" fmla="*/ 35 h 35"/>
              </a:gdLst>
              <a:ahLst/>
              <a:cxnLst>
                <a:cxn ang="0">
                  <a:pos x="T0" y="T1"/>
                </a:cxn>
                <a:cxn ang="0">
                  <a:pos x="T2" y="T3"/>
                </a:cxn>
                <a:cxn ang="0">
                  <a:pos x="T4" y="T5"/>
                </a:cxn>
                <a:cxn ang="0">
                  <a:pos x="T6" y="T7"/>
                </a:cxn>
                <a:cxn ang="0">
                  <a:pos x="T8" y="T9"/>
                </a:cxn>
                <a:cxn ang="0">
                  <a:pos x="T10" y="T11"/>
                </a:cxn>
              </a:cxnLst>
              <a:rect l="0" t="0" r="r" b="b"/>
              <a:pathLst>
                <a:path w="206" h="35">
                  <a:moveTo>
                    <a:pt x="206" y="35"/>
                  </a:moveTo>
                  <a:cubicBezTo>
                    <a:pt x="169" y="35"/>
                    <a:pt x="131" y="35"/>
                    <a:pt x="94" y="35"/>
                  </a:cubicBezTo>
                  <a:cubicBezTo>
                    <a:pt x="74" y="35"/>
                    <a:pt x="53" y="35"/>
                    <a:pt x="33" y="35"/>
                  </a:cubicBezTo>
                  <a:cubicBezTo>
                    <a:pt x="2" y="35"/>
                    <a:pt x="0" y="33"/>
                    <a:pt x="4" y="0"/>
                  </a:cubicBezTo>
                  <a:cubicBezTo>
                    <a:pt x="71" y="0"/>
                    <a:pt x="138" y="0"/>
                    <a:pt x="206" y="0"/>
                  </a:cubicBezTo>
                  <a:cubicBezTo>
                    <a:pt x="206" y="11"/>
                    <a:pt x="206" y="21"/>
                    <a:pt x="20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3" name="Freeform 42"/>
            <p:cNvSpPr>
              <a:spLocks/>
            </p:cNvSpPr>
            <p:nvPr/>
          </p:nvSpPr>
          <p:spPr bwMode="auto">
            <a:xfrm>
              <a:off x="4051797" y="4255220"/>
              <a:ext cx="210765" cy="35055"/>
            </a:xfrm>
            <a:custGeom>
              <a:avLst/>
              <a:gdLst>
                <a:gd name="T0" fmla="*/ 206 w 206"/>
                <a:gd name="T1" fmla="*/ 0 h 34"/>
                <a:gd name="T2" fmla="*/ 206 w 206"/>
                <a:gd name="T3" fmla="*/ 34 h 34"/>
                <a:gd name="T4" fmla="*/ 2 w 206"/>
                <a:gd name="T5" fmla="*/ 34 h 34"/>
                <a:gd name="T6" fmla="*/ 2 w 206"/>
                <a:gd name="T7" fmla="*/ 10 h 34"/>
                <a:gd name="T8" fmla="*/ 13 w 206"/>
                <a:gd name="T9" fmla="*/ 0 h 34"/>
                <a:gd name="T10" fmla="*/ 206 w 206"/>
                <a:gd name="T11" fmla="*/ 0 h 34"/>
              </a:gdLst>
              <a:ahLst/>
              <a:cxnLst>
                <a:cxn ang="0">
                  <a:pos x="T0" y="T1"/>
                </a:cxn>
                <a:cxn ang="0">
                  <a:pos x="T2" y="T3"/>
                </a:cxn>
                <a:cxn ang="0">
                  <a:pos x="T4" y="T5"/>
                </a:cxn>
                <a:cxn ang="0">
                  <a:pos x="T6" y="T7"/>
                </a:cxn>
                <a:cxn ang="0">
                  <a:pos x="T8" y="T9"/>
                </a:cxn>
                <a:cxn ang="0">
                  <a:pos x="T10" y="T11"/>
                </a:cxn>
              </a:cxnLst>
              <a:rect l="0" t="0" r="r" b="b"/>
              <a:pathLst>
                <a:path w="206" h="34">
                  <a:moveTo>
                    <a:pt x="206" y="0"/>
                  </a:moveTo>
                  <a:cubicBezTo>
                    <a:pt x="206" y="13"/>
                    <a:pt x="206" y="23"/>
                    <a:pt x="206" y="34"/>
                  </a:cubicBezTo>
                  <a:cubicBezTo>
                    <a:pt x="138" y="34"/>
                    <a:pt x="71" y="34"/>
                    <a:pt x="2" y="34"/>
                  </a:cubicBezTo>
                  <a:cubicBezTo>
                    <a:pt x="2" y="26"/>
                    <a:pt x="0" y="18"/>
                    <a:pt x="2" y="10"/>
                  </a:cubicBezTo>
                  <a:cubicBezTo>
                    <a:pt x="3" y="6"/>
                    <a:pt x="9" y="0"/>
                    <a:pt x="13" y="0"/>
                  </a:cubicBezTo>
                  <a:cubicBezTo>
                    <a:pt x="77" y="0"/>
                    <a:pt x="140" y="0"/>
                    <a:pt x="2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4" name="Freeform 43"/>
            <p:cNvSpPr>
              <a:spLocks/>
            </p:cNvSpPr>
            <p:nvPr/>
          </p:nvSpPr>
          <p:spPr bwMode="auto">
            <a:xfrm>
              <a:off x="4054826" y="4152218"/>
              <a:ext cx="206870" cy="34623"/>
            </a:xfrm>
            <a:custGeom>
              <a:avLst/>
              <a:gdLst>
                <a:gd name="T0" fmla="*/ 0 w 202"/>
                <a:gd name="T1" fmla="*/ 0 h 34"/>
                <a:gd name="T2" fmla="*/ 202 w 202"/>
                <a:gd name="T3" fmla="*/ 0 h 34"/>
                <a:gd name="T4" fmla="*/ 202 w 202"/>
                <a:gd name="T5" fmla="*/ 34 h 34"/>
                <a:gd name="T6" fmla="*/ 0 w 202"/>
                <a:gd name="T7" fmla="*/ 34 h 34"/>
                <a:gd name="T8" fmla="*/ 0 w 202"/>
                <a:gd name="T9" fmla="*/ 0 h 34"/>
              </a:gdLst>
              <a:ahLst/>
              <a:cxnLst>
                <a:cxn ang="0">
                  <a:pos x="T0" y="T1"/>
                </a:cxn>
                <a:cxn ang="0">
                  <a:pos x="T2" y="T3"/>
                </a:cxn>
                <a:cxn ang="0">
                  <a:pos x="T4" y="T5"/>
                </a:cxn>
                <a:cxn ang="0">
                  <a:pos x="T6" y="T7"/>
                </a:cxn>
                <a:cxn ang="0">
                  <a:pos x="T8" y="T9"/>
                </a:cxn>
              </a:cxnLst>
              <a:rect l="0" t="0" r="r" b="b"/>
              <a:pathLst>
                <a:path w="202" h="34">
                  <a:moveTo>
                    <a:pt x="0" y="0"/>
                  </a:moveTo>
                  <a:cubicBezTo>
                    <a:pt x="68" y="0"/>
                    <a:pt x="135" y="0"/>
                    <a:pt x="202" y="0"/>
                  </a:cubicBezTo>
                  <a:cubicBezTo>
                    <a:pt x="202" y="12"/>
                    <a:pt x="202" y="23"/>
                    <a:pt x="202" y="34"/>
                  </a:cubicBezTo>
                  <a:cubicBezTo>
                    <a:pt x="135" y="34"/>
                    <a:pt x="68" y="34"/>
                    <a:pt x="0" y="34"/>
                  </a:cubicBezTo>
                  <a:cubicBezTo>
                    <a:pt x="0" y="23"/>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5" name="Freeform 44"/>
            <p:cNvSpPr>
              <a:spLocks/>
            </p:cNvSpPr>
            <p:nvPr/>
          </p:nvSpPr>
          <p:spPr bwMode="auto">
            <a:xfrm>
              <a:off x="4015876" y="4053976"/>
              <a:ext cx="153637" cy="36786"/>
            </a:xfrm>
            <a:custGeom>
              <a:avLst/>
              <a:gdLst>
                <a:gd name="T0" fmla="*/ 122 w 150"/>
                <a:gd name="T1" fmla="*/ 32 h 36"/>
                <a:gd name="T2" fmla="*/ 63 w 150"/>
                <a:gd name="T3" fmla="*/ 35 h 36"/>
                <a:gd name="T4" fmla="*/ 0 w 150"/>
                <a:gd name="T5" fmla="*/ 35 h 36"/>
                <a:gd name="T6" fmla="*/ 0 w 150"/>
                <a:gd name="T7" fmla="*/ 0 h 36"/>
                <a:gd name="T8" fmla="*/ 46 w 150"/>
                <a:gd name="T9" fmla="*/ 0 h 36"/>
                <a:gd name="T10" fmla="*/ 150 w 150"/>
                <a:gd name="T11" fmla="*/ 3 h 36"/>
                <a:gd name="T12" fmla="*/ 122 w 150"/>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150" h="36">
                  <a:moveTo>
                    <a:pt x="122" y="32"/>
                  </a:moveTo>
                  <a:cubicBezTo>
                    <a:pt x="102" y="33"/>
                    <a:pt x="82" y="34"/>
                    <a:pt x="63" y="35"/>
                  </a:cubicBezTo>
                  <a:cubicBezTo>
                    <a:pt x="42" y="36"/>
                    <a:pt x="22" y="35"/>
                    <a:pt x="0" y="35"/>
                  </a:cubicBezTo>
                  <a:cubicBezTo>
                    <a:pt x="0" y="24"/>
                    <a:pt x="0" y="13"/>
                    <a:pt x="0" y="0"/>
                  </a:cubicBezTo>
                  <a:cubicBezTo>
                    <a:pt x="15" y="0"/>
                    <a:pt x="30" y="0"/>
                    <a:pt x="46" y="0"/>
                  </a:cubicBezTo>
                  <a:cubicBezTo>
                    <a:pt x="81" y="1"/>
                    <a:pt x="115" y="2"/>
                    <a:pt x="150" y="3"/>
                  </a:cubicBezTo>
                  <a:cubicBezTo>
                    <a:pt x="141" y="13"/>
                    <a:pt x="131" y="22"/>
                    <a:pt x="1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6" name="Freeform 45"/>
            <p:cNvSpPr>
              <a:spLocks/>
            </p:cNvSpPr>
            <p:nvPr/>
          </p:nvSpPr>
          <p:spPr bwMode="auto">
            <a:xfrm>
              <a:off x="4140950" y="4052678"/>
              <a:ext cx="120746" cy="33757"/>
            </a:xfrm>
            <a:custGeom>
              <a:avLst/>
              <a:gdLst>
                <a:gd name="T0" fmla="*/ 0 w 118"/>
                <a:gd name="T1" fmla="*/ 33 h 33"/>
                <a:gd name="T2" fmla="*/ 28 w 118"/>
                <a:gd name="T3" fmla="*/ 4 h 33"/>
                <a:gd name="T4" fmla="*/ 118 w 118"/>
                <a:gd name="T5" fmla="*/ 0 h 33"/>
                <a:gd name="T6" fmla="*/ 118 w 118"/>
                <a:gd name="T7" fmla="*/ 33 h 33"/>
                <a:gd name="T8" fmla="*/ 0 w 118"/>
                <a:gd name="T9" fmla="*/ 33 h 33"/>
              </a:gdLst>
              <a:ahLst/>
              <a:cxnLst>
                <a:cxn ang="0">
                  <a:pos x="T0" y="T1"/>
                </a:cxn>
                <a:cxn ang="0">
                  <a:pos x="T2" y="T3"/>
                </a:cxn>
                <a:cxn ang="0">
                  <a:pos x="T4" y="T5"/>
                </a:cxn>
                <a:cxn ang="0">
                  <a:pos x="T6" y="T7"/>
                </a:cxn>
                <a:cxn ang="0">
                  <a:pos x="T8" y="T9"/>
                </a:cxn>
              </a:cxnLst>
              <a:rect l="0" t="0" r="r" b="b"/>
              <a:pathLst>
                <a:path w="118" h="33">
                  <a:moveTo>
                    <a:pt x="0" y="33"/>
                  </a:moveTo>
                  <a:cubicBezTo>
                    <a:pt x="9" y="23"/>
                    <a:pt x="19" y="14"/>
                    <a:pt x="28" y="4"/>
                  </a:cubicBezTo>
                  <a:cubicBezTo>
                    <a:pt x="58" y="3"/>
                    <a:pt x="87" y="1"/>
                    <a:pt x="118" y="0"/>
                  </a:cubicBezTo>
                  <a:cubicBezTo>
                    <a:pt x="118" y="13"/>
                    <a:pt x="118" y="23"/>
                    <a:pt x="118" y="33"/>
                  </a:cubicBezTo>
                  <a:cubicBezTo>
                    <a:pt x="79" y="33"/>
                    <a:pt x="39" y="33"/>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Freeform 46"/>
            <p:cNvSpPr>
              <a:spLocks/>
            </p:cNvSpPr>
            <p:nvPr/>
          </p:nvSpPr>
          <p:spPr bwMode="auto">
            <a:xfrm>
              <a:off x="3562753" y="4207181"/>
              <a:ext cx="332376" cy="317229"/>
            </a:xfrm>
            <a:custGeom>
              <a:avLst/>
              <a:gdLst>
                <a:gd name="T0" fmla="*/ 0 w 325"/>
                <a:gd name="T1" fmla="*/ 143 h 310"/>
                <a:gd name="T2" fmla="*/ 45 w 325"/>
                <a:gd name="T3" fmla="*/ 104 h 310"/>
                <a:gd name="T4" fmla="*/ 141 w 325"/>
                <a:gd name="T5" fmla="*/ 210 h 310"/>
                <a:gd name="T6" fmla="*/ 274 w 325"/>
                <a:gd name="T7" fmla="*/ 0 h 310"/>
                <a:gd name="T8" fmla="*/ 325 w 325"/>
                <a:gd name="T9" fmla="*/ 31 h 310"/>
                <a:gd name="T10" fmla="*/ 150 w 325"/>
                <a:gd name="T11" fmla="*/ 310 h 310"/>
                <a:gd name="T12" fmla="*/ 0 w 325"/>
                <a:gd name="T13" fmla="*/ 143 h 310"/>
              </a:gdLst>
              <a:ahLst/>
              <a:cxnLst>
                <a:cxn ang="0">
                  <a:pos x="T0" y="T1"/>
                </a:cxn>
                <a:cxn ang="0">
                  <a:pos x="T2" y="T3"/>
                </a:cxn>
                <a:cxn ang="0">
                  <a:pos x="T4" y="T5"/>
                </a:cxn>
                <a:cxn ang="0">
                  <a:pos x="T6" y="T7"/>
                </a:cxn>
                <a:cxn ang="0">
                  <a:pos x="T8" y="T9"/>
                </a:cxn>
                <a:cxn ang="0">
                  <a:pos x="T10" y="T11"/>
                </a:cxn>
                <a:cxn ang="0">
                  <a:pos x="T12" y="T13"/>
                </a:cxn>
              </a:cxnLst>
              <a:rect l="0" t="0" r="r" b="b"/>
              <a:pathLst>
                <a:path w="325" h="310">
                  <a:moveTo>
                    <a:pt x="0" y="143"/>
                  </a:moveTo>
                  <a:cubicBezTo>
                    <a:pt x="15" y="130"/>
                    <a:pt x="29" y="118"/>
                    <a:pt x="45" y="104"/>
                  </a:cubicBezTo>
                  <a:cubicBezTo>
                    <a:pt x="77" y="139"/>
                    <a:pt x="108" y="173"/>
                    <a:pt x="141" y="210"/>
                  </a:cubicBezTo>
                  <a:cubicBezTo>
                    <a:pt x="186" y="140"/>
                    <a:pt x="230" y="71"/>
                    <a:pt x="274" y="0"/>
                  </a:cubicBezTo>
                  <a:cubicBezTo>
                    <a:pt x="291" y="10"/>
                    <a:pt x="306" y="20"/>
                    <a:pt x="325" y="31"/>
                  </a:cubicBezTo>
                  <a:cubicBezTo>
                    <a:pt x="266" y="124"/>
                    <a:pt x="209" y="216"/>
                    <a:pt x="150" y="310"/>
                  </a:cubicBezTo>
                  <a:cubicBezTo>
                    <a:pt x="100" y="255"/>
                    <a:pt x="51" y="200"/>
                    <a:pt x="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spTree>
    <p:custDataLst>
      <p:tags r:id="rId1"/>
    </p:custDataLst>
    <p:extLst>
      <p:ext uri="{BB962C8B-B14F-4D97-AF65-F5344CB8AC3E}">
        <p14:creationId xmlns:p14="http://schemas.microsoft.com/office/powerpoint/2010/main" val="4105294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061896"/>
            <a:ext cx="8686800" cy="766904"/>
          </a:xfrm>
          <a:prstGeom prst="rect">
            <a:avLst/>
          </a:prstGeom>
          <a:solidFill>
            <a:srgbClr val="727272"/>
          </a:solidFill>
        </p:spPr>
        <p:txBody>
          <a:bodyPr anchor="ctr">
            <a:normAutofit lnSpcReduction="10000"/>
          </a:bodyPr>
          <a:lstStyle>
            <a:lvl1pPr marL="233363" indent="-233363" algn="l" defTabSz="914400" rtl="0" eaLnBrk="1" latinLnBrk="0" hangingPunct="1">
              <a:spcBef>
                <a:spcPts val="0"/>
              </a:spcBef>
              <a:spcAft>
                <a:spcPts val="300"/>
              </a:spcAft>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ts val="0"/>
              </a:spcBef>
              <a:spcAft>
                <a:spcPts val="300"/>
              </a:spcAft>
              <a:buSzPct val="75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ts val="0"/>
              </a:spcBef>
              <a:spcAft>
                <a:spcPts val="3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600" dirty="0">
                <a:solidFill>
                  <a:schemeClr val="bg1"/>
                </a:solidFill>
                <a:latin typeface="Calibri" panose="020F0502020204030204" pitchFamily="34" charset="0"/>
              </a:rPr>
              <a:t>Once the </a:t>
            </a:r>
            <a:r>
              <a:rPr lang="en-US" sz="1600" dirty="0" smtClean="0">
                <a:solidFill>
                  <a:schemeClr val="bg1"/>
                </a:solidFill>
                <a:latin typeface="Calibri" panose="020F0502020204030204" pitchFamily="34" charset="0"/>
              </a:rPr>
              <a:t>template has </a:t>
            </a:r>
            <a:r>
              <a:rPr lang="en-US" sz="1600" dirty="0">
                <a:solidFill>
                  <a:schemeClr val="bg1"/>
                </a:solidFill>
                <a:latin typeface="Calibri" panose="020F0502020204030204" pitchFamily="34" charset="0"/>
              </a:rPr>
              <a:t>been selected, </a:t>
            </a:r>
            <a:r>
              <a:rPr lang="en-US" sz="1600" dirty="0" smtClean="0">
                <a:solidFill>
                  <a:schemeClr val="bg1"/>
                </a:solidFill>
                <a:latin typeface="Calibri" panose="020F0502020204030204" pitchFamily="34" charset="0"/>
              </a:rPr>
              <a:t>the State Supplier Manager</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is </a:t>
            </a:r>
            <a:r>
              <a:rPr lang="en-US" sz="1600" dirty="0">
                <a:solidFill>
                  <a:schemeClr val="bg1"/>
                </a:solidFill>
                <a:latin typeface="Calibri" panose="020F0502020204030204" pitchFamily="34" charset="0"/>
              </a:rPr>
              <a:t>brought to the </a:t>
            </a:r>
            <a:r>
              <a:rPr lang="en-US" sz="1600" dirty="0" smtClean="0">
                <a:solidFill>
                  <a:schemeClr val="bg1"/>
                </a:solidFill>
                <a:latin typeface="Calibri" panose="020F0502020204030204" pitchFamily="34" charset="0"/>
              </a:rPr>
              <a:t>Supplier Assessment </a:t>
            </a:r>
            <a:r>
              <a:rPr lang="en-US" sz="1600" dirty="0">
                <a:solidFill>
                  <a:schemeClr val="bg1"/>
                </a:solidFill>
                <a:latin typeface="Calibri" panose="020F0502020204030204" pitchFamily="34" charset="0"/>
              </a:rPr>
              <a:t>page where several tabs are available on the left side of the screen. As a reminder, all fields with a red border are required fields:</a:t>
            </a:r>
          </a:p>
        </p:txBody>
      </p:sp>
      <p:sp>
        <p:nvSpPr>
          <p:cNvPr id="2" name="Title 1"/>
          <p:cNvSpPr>
            <a:spLocks noGrp="1"/>
          </p:cNvSpPr>
          <p:nvPr>
            <p:ph type="title"/>
          </p:nvPr>
        </p:nvSpPr>
        <p:spPr/>
        <p:txBody>
          <a:bodyPr>
            <a:normAutofit fontScale="90000"/>
          </a:bodyPr>
          <a:lstStyle/>
          <a:p>
            <a:pPr lvl="0"/>
            <a:r>
              <a:rPr lang="en-US" dirty="0" smtClean="0"/>
              <a:t>Create an Assessment: </a:t>
            </a:r>
            <a:br>
              <a:rPr lang="en-US" dirty="0" smtClean="0"/>
            </a:br>
            <a:r>
              <a:rPr lang="en-US" dirty="0" smtClean="0"/>
              <a:t>Supplier Assessment Page Tabs</a:t>
            </a:r>
            <a:endParaRPr lang="en-IN"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10572406"/>
              </p:ext>
            </p:extLst>
          </p:nvPr>
        </p:nvGraphicFramePr>
        <p:xfrm>
          <a:off x="228600" y="1981200"/>
          <a:ext cx="8686800" cy="3677047"/>
        </p:xfrm>
        <a:graphic>
          <a:graphicData uri="http://schemas.openxmlformats.org/drawingml/2006/table">
            <a:tbl>
              <a:tblPr firstRow="1" bandRow="1">
                <a:tableStyleId>{5C22544A-7EE6-4342-B048-85BDC9FD1C3A}</a:tableStyleId>
              </a:tblPr>
              <a:tblGrid>
                <a:gridCol w="1706336"/>
                <a:gridCol w="6980464"/>
              </a:tblGrid>
              <a:tr h="385207">
                <a:tc>
                  <a:txBody>
                    <a:bodyPr/>
                    <a:lstStyle/>
                    <a:p>
                      <a:pPr algn="ctr"/>
                      <a:r>
                        <a:rPr lang="en-US" sz="1200" dirty="0" smtClean="0"/>
                        <a:t>Tab Name</a:t>
                      </a:r>
                      <a:endParaRPr lang="en-US" sz="1200" dirty="0"/>
                    </a:p>
                  </a:txBody>
                  <a:tcPr/>
                </a:tc>
                <a:tc>
                  <a:txBody>
                    <a:bodyPr/>
                    <a:lstStyle/>
                    <a:p>
                      <a:pPr algn="ctr"/>
                      <a:r>
                        <a:rPr lang="en-US" sz="1200" dirty="0" smtClean="0"/>
                        <a:t>Description</a:t>
                      </a:r>
                      <a:endParaRPr lang="en-US" sz="1200" dirty="0"/>
                    </a:p>
                  </a:txBody>
                  <a:tcPr/>
                </a:tc>
              </a:tr>
              <a:tr h="385207">
                <a:tc>
                  <a:txBody>
                    <a:bodyPr/>
                    <a:lstStyle/>
                    <a:p>
                      <a:r>
                        <a:rPr lang="en-US" sz="1200" dirty="0" smtClean="0"/>
                        <a:t>General Info</a:t>
                      </a:r>
                    </a:p>
                  </a:txBody>
                  <a:tcPr/>
                </a:tc>
                <a:tc>
                  <a:txBody>
                    <a:bodyPr/>
                    <a:lstStyle/>
                    <a:p>
                      <a:pPr marL="0" lvl="0" indent="0">
                        <a:buFont typeface="Arial" panose="020B0604020202020204" pitchFamily="34" charset="0"/>
                        <a:buNone/>
                      </a:pPr>
                      <a:r>
                        <a:rPr lang="en-US" sz="1200" dirty="0" smtClean="0">
                          <a:solidFill>
                            <a:sysClr val="windowText" lastClr="000000"/>
                          </a:solidFill>
                          <a:latin typeface="Calibri" panose="020F0502020204030204" pitchFamily="34" charset="0"/>
                        </a:rPr>
                        <a:t>Provides general assessment information, such as the name of the assessment, the creator, assessment period, vendors, and duration.</a:t>
                      </a:r>
                    </a:p>
                  </a:txBody>
                  <a:tcPr/>
                </a:tc>
              </a:tr>
              <a:tr h="385207">
                <a:tc>
                  <a:txBody>
                    <a:bodyPr/>
                    <a:lstStyle/>
                    <a:p>
                      <a:r>
                        <a:rPr lang="en-US" sz="1200" dirty="0" smtClean="0"/>
                        <a:t>Questionnaire</a:t>
                      </a:r>
                    </a:p>
                  </a:txBody>
                  <a:tcPr/>
                </a:tc>
                <a:tc>
                  <a:txBody>
                    <a:bodyPr/>
                    <a:lstStyle/>
                    <a:p>
                      <a:pPr marL="0" lvl="0" indent="0">
                        <a:buFont typeface="Arial" panose="020B0604020202020204" pitchFamily="34" charset="0"/>
                        <a:buNone/>
                      </a:pPr>
                      <a:r>
                        <a:rPr lang="en-US" sz="1200" dirty="0" smtClean="0">
                          <a:solidFill>
                            <a:sysClr val="windowText" lastClr="000000"/>
                          </a:solidFill>
                          <a:latin typeface="Calibri" panose="020F0502020204030204" pitchFamily="34" charset="0"/>
                        </a:rPr>
                        <a:t>Displays the actual questionnaire and allows edits to each question. Some key edits you can make include updating the question, the scoring method, and scoring type. </a:t>
                      </a:r>
                    </a:p>
                  </a:txBody>
                  <a:tcPr/>
                </a:tc>
              </a:tr>
              <a:tr h="385207">
                <a:tc>
                  <a:txBody>
                    <a:bodyPr/>
                    <a:lstStyle/>
                    <a:p>
                      <a:r>
                        <a:rPr lang="en-US" sz="1200" dirty="0" smtClean="0"/>
                        <a:t>Evaluators</a:t>
                      </a:r>
                    </a:p>
                  </a:txBody>
                  <a:tcPr/>
                </a:tc>
                <a:tc>
                  <a:txBody>
                    <a:bodyPr/>
                    <a:lstStyle/>
                    <a:p>
                      <a:pPr marL="0" lvl="0" indent="0">
                        <a:buFont typeface="Arial" panose="020B0604020202020204" pitchFamily="34" charset="0"/>
                        <a:buNone/>
                      </a:pPr>
                      <a:r>
                        <a:rPr lang="en-US" sz="1200" dirty="0" smtClean="0">
                          <a:solidFill>
                            <a:sysClr val="windowText" lastClr="000000"/>
                          </a:solidFill>
                          <a:latin typeface="Calibri" panose="020F0502020204030204" pitchFamily="34" charset="0"/>
                        </a:rPr>
                        <a:t>Allows you to assign the questionnaire or sections of the questionnaire to specific evaluators. Evaluators are responsible for completing the questionnaires and will be notified via an alert in the</a:t>
                      </a:r>
                      <a:r>
                        <a:rPr lang="en-US" sz="1200" baseline="0" dirty="0" smtClean="0">
                          <a:solidFill>
                            <a:sysClr val="windowText" lastClr="000000"/>
                          </a:solidFill>
                          <a:latin typeface="Calibri" panose="020F0502020204030204" pitchFamily="34" charset="0"/>
                        </a:rPr>
                        <a:t> </a:t>
                      </a:r>
                      <a:r>
                        <a:rPr lang="en-US" sz="1200" dirty="0" smtClean="0">
                          <a:solidFill>
                            <a:sysClr val="windowText" lastClr="000000"/>
                          </a:solidFill>
                          <a:latin typeface="Calibri" panose="020F0502020204030204" pitchFamily="34" charset="0"/>
                        </a:rPr>
                        <a:t>system when a questionnaire has been assigned to them. In addition, you can also add rules to specific sections of the questionnaire from the Evaluators tab.</a:t>
                      </a:r>
                    </a:p>
                  </a:txBody>
                  <a:tcPr/>
                </a:tc>
              </a:tr>
              <a:tr h="385207">
                <a:tc>
                  <a:txBody>
                    <a:bodyPr/>
                    <a:lstStyle/>
                    <a:p>
                      <a:r>
                        <a:rPr lang="en-US" sz="1200" dirty="0" smtClean="0"/>
                        <a:t>Evaluations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ysClr val="windowText" lastClr="000000"/>
                          </a:solidFill>
                          <a:latin typeface="Calibri" panose="020F0502020204030204" pitchFamily="34" charset="0"/>
                          <a:ea typeface="+mn-ea"/>
                          <a:cs typeface="+mn-cs"/>
                        </a:rPr>
                        <a:t>Allows you to assign the questionnaire or sections of the questionnaire to specific evaluators. Evaluators are responsible for completing the questionnaires and will be notified via an alert in the system when a questionnaire has been assigned to them. </a:t>
                      </a:r>
                    </a:p>
                  </a:txBody>
                  <a:tcPr/>
                </a:tc>
              </a:tr>
              <a:tr h="385207">
                <a:tc>
                  <a:txBody>
                    <a:bodyPr/>
                    <a:lstStyle/>
                    <a:p>
                      <a:r>
                        <a:rPr lang="en-US" sz="1200" dirty="0" smtClean="0"/>
                        <a:t>Analysis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ysClr val="windowText" lastClr="000000"/>
                          </a:solidFill>
                          <a:latin typeface="Calibri" panose="020F0502020204030204" pitchFamily="34" charset="0"/>
                          <a:ea typeface="+mn-ea"/>
                          <a:cs typeface="+mn-cs"/>
                        </a:rPr>
                        <a:t>Displays an analysis of all questionnaires associated with the supplier.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ysClr val="windowText" lastClr="000000"/>
                        </a:solidFill>
                        <a:latin typeface="Calibri" panose="020F0502020204030204" pitchFamily="34" charset="0"/>
                        <a:ea typeface="+mn-ea"/>
                        <a:cs typeface="+mn-cs"/>
                      </a:endParaRPr>
                    </a:p>
                  </a:txBody>
                  <a:tcPr/>
                </a:tc>
              </a:tr>
              <a:tr h="385207">
                <a:tc>
                  <a:txBody>
                    <a:bodyPr/>
                    <a:lstStyle/>
                    <a:p>
                      <a:r>
                        <a:rPr lang="en-US" sz="1200" dirty="0" smtClean="0"/>
                        <a:t>Workflow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ysClr val="windowText" lastClr="000000"/>
                          </a:solidFill>
                          <a:latin typeface="Calibri" panose="020F0502020204030204" pitchFamily="34" charset="0"/>
                          <a:ea typeface="+mn-ea"/>
                          <a:cs typeface="+mn-cs"/>
                        </a:rPr>
                        <a:t>Displays the workflow of the assessment including approvals, refusals, and correspondence history.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ysClr val="windowText" lastClr="000000"/>
                        </a:solidFill>
                        <a:latin typeface="Calibri" panose="020F0502020204030204" pitchFamily="34" charset="0"/>
                        <a:ea typeface="+mn-ea"/>
                        <a:cs typeface="+mn-cs"/>
                      </a:endParaRPr>
                    </a:p>
                  </a:txBody>
                  <a:tcPr/>
                </a:tc>
              </a:tr>
            </a:tbl>
          </a:graphicData>
        </a:graphic>
      </p:graphicFrame>
    </p:spTree>
    <p:custDataLst>
      <p:tags r:id="rId1"/>
    </p:custDataLst>
    <p:extLst>
      <p:ext uri="{BB962C8B-B14F-4D97-AF65-F5344CB8AC3E}">
        <p14:creationId xmlns:p14="http://schemas.microsoft.com/office/powerpoint/2010/main" val="15028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a:t>
            </a:r>
            <a:r>
              <a:rPr lang="en-US" dirty="0"/>
              <a:t>1</a:t>
            </a:r>
            <a:r>
              <a:rPr lang="en-US" dirty="0" smtClean="0"/>
              <a:t>: Create a Performance Assessment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14</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about </a:t>
            </a:r>
            <a:r>
              <a:rPr lang="en-US" dirty="0" smtClean="0">
                <a:solidFill>
                  <a:sysClr val="windowText" lastClr="000000"/>
                </a:solidFill>
                <a:latin typeface="Calibri" panose="020F0502020204030204" pitchFamily="34" charset="0"/>
              </a:rPr>
              <a:t>creating a Performance Assessment, we will demonstrate how to create a Performance Assessment and update the information on the General Info tab.</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6" y="3393556"/>
            <a:ext cx="2271890" cy="630756"/>
          </a:xfrm>
          <a:prstGeom prst="rect">
            <a:avLst/>
          </a:prstGeom>
        </p:spPr>
      </p:pic>
    </p:spTree>
    <p:custDataLst>
      <p:tags r:id="rId1"/>
    </p:custDataLst>
    <p:extLst>
      <p:ext uri="{BB962C8B-B14F-4D97-AF65-F5344CB8AC3E}">
        <p14:creationId xmlns:p14="http://schemas.microsoft.com/office/powerpoint/2010/main" val="3660489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1: Create a Performance Assessment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15</a:t>
            </a:fld>
            <a:endParaRPr lang="en-US" dirty="0">
              <a:solidFill>
                <a:prstClr val="black">
                  <a:tint val="75000"/>
                </a:prstClr>
              </a:solidFill>
            </a:endParaRPr>
          </a:p>
        </p:txBody>
      </p:sp>
      <p:sp>
        <p:nvSpPr>
          <p:cNvPr id="28"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update the General Info tab as part of the creating a Performance Assessment.</a:t>
            </a:r>
            <a:endParaRPr lang="en-US" sz="1600" dirty="0">
              <a:solidFill>
                <a:sysClr val="windowText" lastClr="000000"/>
              </a:solidFill>
              <a:latin typeface="Calibri" panose="020F0502020204030204" pitchFamily="34" charset="0"/>
            </a:endParaRPr>
          </a:p>
        </p:txBody>
      </p:sp>
      <p:grpSp>
        <p:nvGrpSpPr>
          <p:cNvPr id="74" name="Group 73"/>
          <p:cNvGrpSpPr/>
          <p:nvPr/>
        </p:nvGrpSpPr>
        <p:grpSpPr>
          <a:xfrm>
            <a:off x="460069" y="2588957"/>
            <a:ext cx="8143680" cy="626171"/>
            <a:chOff x="502307" y="1202629"/>
            <a:chExt cx="8143680" cy="626171"/>
          </a:xfrm>
        </p:grpSpPr>
        <p:grpSp>
          <p:nvGrpSpPr>
            <p:cNvPr id="75" name="Group 74"/>
            <p:cNvGrpSpPr/>
            <p:nvPr/>
          </p:nvGrpSpPr>
          <p:grpSpPr>
            <a:xfrm>
              <a:off x="1066800" y="1249014"/>
              <a:ext cx="7579187" cy="533400"/>
              <a:chOff x="1288340" y="2110721"/>
              <a:chExt cx="7320769" cy="1195034"/>
            </a:xfrm>
          </p:grpSpPr>
          <p:sp>
            <p:nvSpPr>
              <p:cNvPr id="79" name="Rectangle 78"/>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80" name="Rectangle 79"/>
              <p:cNvSpPr/>
              <p:nvPr/>
            </p:nvSpPr>
            <p:spPr>
              <a:xfrm>
                <a:off x="1539970" y="2203447"/>
                <a:ext cx="6754373" cy="1009584"/>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kern="0" dirty="0" smtClean="0">
                    <a:solidFill>
                      <a:prstClr val="black"/>
                    </a:solidFill>
                    <a:latin typeface="Calibri" panose="020F0502020204030204" pitchFamily="34" charset="0"/>
                    <a:cs typeface="Arial" panose="020B0604020202020204" pitchFamily="34" charset="0"/>
                  </a:rPr>
                  <a:t>Select the </a:t>
                </a:r>
                <a:r>
                  <a:rPr lang="en-US" sz="1400" b="1" kern="0" dirty="0" smtClean="0">
                    <a:solidFill>
                      <a:prstClr val="black"/>
                    </a:solidFill>
                    <a:latin typeface="Calibri" panose="020F0502020204030204" pitchFamily="34" charset="0"/>
                    <a:cs typeface="Arial" panose="020B0604020202020204" pitchFamily="34" charset="0"/>
                  </a:rPr>
                  <a:t>Score Supplier </a:t>
                </a:r>
                <a:r>
                  <a:rPr lang="en-US" sz="1400" kern="0" dirty="0" smtClean="0">
                    <a:solidFill>
                      <a:prstClr val="black"/>
                    </a:solidFill>
                    <a:latin typeface="Calibri" panose="020F0502020204030204" pitchFamily="34" charset="0"/>
                    <a:cs typeface="Arial" panose="020B0604020202020204" pitchFamily="34" charset="0"/>
                  </a:rPr>
                  <a:t>button and select </a:t>
                </a:r>
                <a:r>
                  <a:rPr lang="en-US" sz="1400" b="1" kern="0" dirty="0" smtClean="0">
                    <a:solidFill>
                      <a:prstClr val="black"/>
                    </a:solidFill>
                    <a:latin typeface="Calibri" panose="020F0502020204030204" pitchFamily="34" charset="0"/>
                    <a:cs typeface="Arial" panose="020B0604020202020204" pitchFamily="34" charset="0"/>
                  </a:rPr>
                  <a:t>Supplier Feedback </a:t>
                </a:r>
                <a:r>
                  <a:rPr lang="en-US" sz="1400" kern="0" dirty="0" smtClean="0">
                    <a:solidFill>
                      <a:prstClr val="black"/>
                    </a:solidFill>
                    <a:latin typeface="Calibri" panose="020F0502020204030204" pitchFamily="34" charset="0"/>
                    <a:cs typeface="Arial" panose="020B0604020202020204" pitchFamily="34" charset="0"/>
                  </a:rPr>
                  <a:t>from the drop down menu.</a:t>
                </a:r>
                <a:endParaRPr lang="en-US" sz="1400" kern="0" dirty="0">
                  <a:solidFill>
                    <a:prstClr val="black"/>
                  </a:solidFill>
                  <a:latin typeface="Calibri" panose="020F0502020204030204" pitchFamily="34" charset="0"/>
                  <a:cs typeface="Arial" panose="020B0604020202020204" pitchFamily="34" charset="0"/>
                </a:endParaRPr>
              </a:p>
            </p:txBody>
          </p:sp>
        </p:grpSp>
        <p:grpSp>
          <p:nvGrpSpPr>
            <p:cNvPr id="76" name="Group 75"/>
            <p:cNvGrpSpPr/>
            <p:nvPr/>
          </p:nvGrpSpPr>
          <p:grpSpPr>
            <a:xfrm>
              <a:off x="502307" y="1202629"/>
              <a:ext cx="694749" cy="626171"/>
              <a:chOff x="1611242" y="2198662"/>
              <a:chExt cx="930407" cy="930405"/>
            </a:xfrm>
            <a:solidFill>
              <a:srgbClr val="00BBE4"/>
            </a:solidFill>
          </p:grpSpPr>
          <p:sp>
            <p:nvSpPr>
              <p:cNvPr id="77" name="Oval 76"/>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8" name="TextBox 77"/>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prstClr val="white"/>
                    </a:solidFill>
                    <a:latin typeface="Calibri" panose="020F0502020204030204" pitchFamily="34" charset="0"/>
                    <a:cs typeface="Arial" panose="020B0604020202020204" pitchFamily="34" charset="0"/>
                  </a:rPr>
                  <a:t>1</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109" name="Group 108"/>
          <p:cNvGrpSpPr/>
          <p:nvPr/>
        </p:nvGrpSpPr>
        <p:grpSpPr>
          <a:xfrm>
            <a:off x="460069" y="3295272"/>
            <a:ext cx="8143680" cy="2116168"/>
            <a:chOff x="502307" y="1202629"/>
            <a:chExt cx="8143680" cy="2116168"/>
          </a:xfrm>
        </p:grpSpPr>
        <p:grpSp>
          <p:nvGrpSpPr>
            <p:cNvPr id="110" name="Group 109"/>
            <p:cNvGrpSpPr/>
            <p:nvPr/>
          </p:nvGrpSpPr>
          <p:grpSpPr>
            <a:xfrm>
              <a:off x="1066800" y="1249013"/>
              <a:ext cx="7579187" cy="2069784"/>
              <a:chOff x="1288340" y="2110719"/>
              <a:chExt cx="7320769" cy="4637160"/>
            </a:xfrm>
          </p:grpSpPr>
          <p:sp>
            <p:nvSpPr>
              <p:cNvPr id="114" name="Rectangle 113"/>
              <p:cNvSpPr/>
              <p:nvPr/>
            </p:nvSpPr>
            <p:spPr>
              <a:xfrm>
                <a:off x="1288340" y="2110719"/>
                <a:ext cx="7320769" cy="4637160"/>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115" name="Rectangle 114"/>
              <p:cNvSpPr/>
              <p:nvPr/>
            </p:nvSpPr>
            <p:spPr>
              <a:xfrm>
                <a:off x="1526565" y="2266920"/>
                <a:ext cx="6754373" cy="4324758"/>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lnSpc>
                    <a:spcPct val="150000"/>
                  </a:lnSpc>
                </a:pPr>
                <a:r>
                  <a:rPr lang="en-US" sz="1300" kern="0" dirty="0" smtClean="0">
                    <a:solidFill>
                      <a:prstClr val="black"/>
                    </a:solidFill>
                    <a:latin typeface="Calibri" panose="020F0502020204030204" pitchFamily="34" charset="0"/>
                    <a:cs typeface="Arial" panose="020B0604020202020204" pitchFamily="34" charset="0"/>
                  </a:rPr>
                  <a:t>Select the </a:t>
                </a:r>
                <a:r>
                  <a:rPr lang="en-US" sz="1300" b="1" kern="0" dirty="0" smtClean="0">
                    <a:solidFill>
                      <a:prstClr val="black"/>
                    </a:solidFill>
                    <a:latin typeface="Calibri" panose="020F0502020204030204" pitchFamily="34" charset="0"/>
                    <a:cs typeface="Arial" panose="020B0604020202020204" pitchFamily="34" charset="0"/>
                  </a:rPr>
                  <a:t>General Info </a:t>
                </a:r>
                <a:r>
                  <a:rPr lang="en-US" sz="1300" kern="0" dirty="0" smtClean="0">
                    <a:solidFill>
                      <a:prstClr val="black"/>
                    </a:solidFill>
                    <a:latin typeface="Calibri" panose="020F0502020204030204" pitchFamily="34" charset="0"/>
                    <a:cs typeface="Arial" panose="020B0604020202020204" pitchFamily="34" charset="0"/>
                  </a:rPr>
                  <a:t>tab. Update the </a:t>
                </a:r>
                <a:r>
                  <a:rPr lang="en-US" sz="1300" b="1" kern="0" dirty="0" smtClean="0">
                    <a:solidFill>
                      <a:prstClr val="black"/>
                    </a:solidFill>
                    <a:latin typeface="Calibri" panose="020F0502020204030204" pitchFamily="34" charset="0"/>
                    <a:cs typeface="Arial" panose="020B0604020202020204" pitchFamily="34" charset="0"/>
                  </a:rPr>
                  <a:t>required fields</a:t>
                </a:r>
                <a:r>
                  <a:rPr lang="en-US" sz="1300" kern="0" dirty="0" smtClean="0">
                    <a:solidFill>
                      <a:prstClr val="black"/>
                    </a:solidFill>
                    <a:latin typeface="Calibri" panose="020F0502020204030204" pitchFamily="34" charset="0"/>
                    <a:cs typeface="Arial" panose="020B0604020202020204" pitchFamily="34" charset="0"/>
                  </a:rPr>
                  <a:t>:</a:t>
                </a:r>
              </a:p>
              <a:p>
                <a:pPr marL="285750" indent="-285750" defTabSz="914400">
                  <a:buFont typeface="Arial" panose="020B0604020202020204" pitchFamily="34" charset="0"/>
                  <a:buChar char="•"/>
                </a:pPr>
                <a:r>
                  <a:rPr lang="en-US" sz="1300" b="1" kern="0" dirty="0" smtClean="0">
                    <a:solidFill>
                      <a:prstClr val="black"/>
                    </a:solidFill>
                    <a:latin typeface="Calibri" panose="020F0502020204030204" pitchFamily="34" charset="0"/>
                    <a:cs typeface="Arial" panose="020B0604020202020204" pitchFamily="34" charset="0"/>
                  </a:rPr>
                  <a:t>Assessment Title</a:t>
                </a:r>
              </a:p>
              <a:p>
                <a:pPr marL="285750" indent="-285750" defTabSz="914400">
                  <a:buFont typeface="Arial" panose="020B0604020202020204" pitchFamily="34" charset="0"/>
                  <a:buChar char="•"/>
                </a:pPr>
                <a:r>
                  <a:rPr lang="en-US" sz="1300" b="1" kern="0" dirty="0" smtClean="0">
                    <a:solidFill>
                      <a:prstClr val="black"/>
                    </a:solidFill>
                    <a:latin typeface="Calibri" panose="020F0502020204030204" pitchFamily="34" charset="0"/>
                    <a:cs typeface="Arial" panose="020B0604020202020204" pitchFamily="34" charset="0"/>
                  </a:rPr>
                  <a:t>Assessment Period </a:t>
                </a:r>
                <a:endParaRPr lang="en-US" sz="1300" kern="0" dirty="0">
                  <a:solidFill>
                    <a:prstClr val="black"/>
                  </a:solidFill>
                  <a:latin typeface="Calibri" panose="020F0502020204030204" pitchFamily="34" charset="0"/>
                  <a:cs typeface="Arial" panose="020B0604020202020204" pitchFamily="34" charset="0"/>
                </a:endParaRPr>
              </a:p>
              <a:p>
                <a:pPr marL="285750" indent="-285750" defTabSz="914400">
                  <a:buFont typeface="Arial" panose="020B0604020202020204" pitchFamily="34" charset="0"/>
                  <a:buChar char="•"/>
                </a:pPr>
                <a:r>
                  <a:rPr lang="en-US" sz="1300" b="1" kern="0" dirty="0" smtClean="0">
                    <a:solidFill>
                      <a:prstClr val="black"/>
                    </a:solidFill>
                    <a:latin typeface="Calibri" panose="020F0502020204030204" pitchFamily="34" charset="0"/>
                    <a:cs typeface="Arial" panose="020B0604020202020204" pitchFamily="34" charset="0"/>
                  </a:rPr>
                  <a:t>Vendors</a:t>
                </a:r>
                <a:r>
                  <a:rPr lang="en-US" sz="1300" kern="0" dirty="0" smtClean="0">
                    <a:solidFill>
                      <a:prstClr val="black"/>
                    </a:solidFill>
                    <a:latin typeface="Calibri" panose="020F0502020204030204" pitchFamily="34" charset="0"/>
                    <a:cs typeface="Arial" panose="020B0604020202020204" pitchFamily="34" charset="0"/>
                  </a:rPr>
                  <a:t> </a:t>
                </a:r>
              </a:p>
              <a:p>
                <a:pPr marL="285750" indent="-285750" defTabSz="914400">
                  <a:buFont typeface="Arial" panose="020B0604020202020204" pitchFamily="34" charset="0"/>
                  <a:buChar char="•"/>
                </a:pPr>
                <a:r>
                  <a:rPr lang="en-US" sz="1300" b="1" kern="0" dirty="0" smtClean="0">
                    <a:solidFill>
                      <a:prstClr val="black"/>
                    </a:solidFill>
                    <a:latin typeface="Calibri" panose="020F0502020204030204" pitchFamily="34" charset="0"/>
                    <a:cs typeface="Arial" panose="020B0604020202020204" pitchFamily="34" charset="0"/>
                  </a:rPr>
                  <a:t>Begin Date </a:t>
                </a:r>
                <a:endParaRPr lang="en-US" sz="1300" kern="0" dirty="0" smtClean="0">
                  <a:solidFill>
                    <a:prstClr val="black"/>
                  </a:solidFill>
                  <a:latin typeface="Calibri" panose="020F0502020204030204" pitchFamily="34" charset="0"/>
                  <a:cs typeface="Arial" panose="020B0604020202020204" pitchFamily="34" charset="0"/>
                </a:endParaRPr>
              </a:p>
              <a:p>
                <a:pPr marL="285750" indent="-285750" defTabSz="914400">
                  <a:buFont typeface="Arial" panose="020B0604020202020204" pitchFamily="34" charset="0"/>
                  <a:buChar char="•"/>
                </a:pPr>
                <a:r>
                  <a:rPr lang="en-US" sz="1300" b="1" kern="0" dirty="0" smtClean="0">
                    <a:solidFill>
                      <a:prstClr val="black"/>
                    </a:solidFill>
                    <a:latin typeface="Calibri" panose="020F0502020204030204" pitchFamily="34" charset="0"/>
                    <a:cs typeface="Arial" panose="020B0604020202020204" pitchFamily="34" charset="0"/>
                  </a:rPr>
                  <a:t>End Date </a:t>
                </a:r>
                <a:endParaRPr lang="en-US" sz="1300" kern="0" dirty="0" smtClean="0">
                  <a:solidFill>
                    <a:prstClr val="black"/>
                  </a:solidFill>
                  <a:latin typeface="Calibri" panose="020F0502020204030204" pitchFamily="34" charset="0"/>
                  <a:cs typeface="Arial" panose="020B0604020202020204" pitchFamily="34" charset="0"/>
                </a:endParaRPr>
              </a:p>
              <a:p>
                <a:pPr defTabSz="914400"/>
                <a:r>
                  <a:rPr lang="en-US" sz="1400" b="1" kern="0" dirty="0" smtClean="0">
                    <a:solidFill>
                      <a:prstClr val="black"/>
                    </a:solidFill>
                    <a:latin typeface="Calibri" panose="020F0502020204030204" pitchFamily="34" charset="0"/>
                    <a:cs typeface="Arial" panose="020B0604020202020204" pitchFamily="34" charset="0"/>
                  </a:rPr>
                  <a:t>Note</a:t>
                </a:r>
                <a:r>
                  <a:rPr lang="en-US" sz="1400" kern="0" dirty="0" smtClean="0">
                    <a:solidFill>
                      <a:prstClr val="black"/>
                    </a:solidFill>
                    <a:latin typeface="Calibri" panose="020F0502020204030204" pitchFamily="34" charset="0"/>
                    <a:cs typeface="Arial" panose="020B0604020202020204" pitchFamily="34" charset="0"/>
                  </a:rPr>
                  <a:t>: The Begin Date and End Date fields refer to the dates of supplier </a:t>
                </a:r>
                <a:r>
                  <a:rPr lang="en-US" sz="1400" kern="0" dirty="0">
                    <a:solidFill>
                      <a:prstClr val="black"/>
                    </a:solidFill>
                    <a:latin typeface="Calibri" panose="020F0502020204030204" pitchFamily="34" charset="0"/>
                    <a:cs typeface="Arial" panose="020B0604020202020204" pitchFamily="34" charset="0"/>
                  </a:rPr>
                  <a:t>a</a:t>
                </a:r>
                <a:r>
                  <a:rPr lang="en-US" sz="1400" kern="0" dirty="0" smtClean="0">
                    <a:solidFill>
                      <a:prstClr val="black"/>
                    </a:solidFill>
                    <a:latin typeface="Calibri" panose="020F0502020204030204" pitchFamily="34" charset="0"/>
                    <a:cs typeface="Arial" panose="020B0604020202020204" pitchFamily="34" charset="0"/>
                  </a:rPr>
                  <a:t>ssessment, not the assessment period.</a:t>
                </a:r>
                <a:endParaRPr lang="en-US" sz="1400" kern="0" dirty="0">
                  <a:solidFill>
                    <a:prstClr val="black"/>
                  </a:solidFill>
                  <a:latin typeface="Calibri" panose="020F0502020204030204" pitchFamily="34" charset="0"/>
                  <a:cs typeface="Arial" panose="020B0604020202020204" pitchFamily="34" charset="0"/>
                </a:endParaRPr>
              </a:p>
            </p:txBody>
          </p:sp>
        </p:grpSp>
        <p:grpSp>
          <p:nvGrpSpPr>
            <p:cNvPr id="111" name="Group 110"/>
            <p:cNvGrpSpPr/>
            <p:nvPr/>
          </p:nvGrpSpPr>
          <p:grpSpPr>
            <a:xfrm>
              <a:off x="502307" y="1202629"/>
              <a:ext cx="694749" cy="626171"/>
              <a:chOff x="1611242" y="2198662"/>
              <a:chExt cx="930407" cy="930405"/>
            </a:xfrm>
            <a:solidFill>
              <a:srgbClr val="00BBE4"/>
            </a:solidFill>
          </p:grpSpPr>
          <p:sp>
            <p:nvSpPr>
              <p:cNvPr id="112" name="Oval 111"/>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113" name="TextBox 112"/>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2</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116" name="Group 115"/>
          <p:cNvGrpSpPr/>
          <p:nvPr/>
        </p:nvGrpSpPr>
        <p:grpSpPr>
          <a:xfrm>
            <a:off x="460069" y="5507032"/>
            <a:ext cx="8143680" cy="626171"/>
            <a:chOff x="502307" y="1202629"/>
            <a:chExt cx="8143680" cy="626171"/>
          </a:xfrm>
        </p:grpSpPr>
        <p:grpSp>
          <p:nvGrpSpPr>
            <p:cNvPr id="117" name="Group 116"/>
            <p:cNvGrpSpPr/>
            <p:nvPr/>
          </p:nvGrpSpPr>
          <p:grpSpPr>
            <a:xfrm>
              <a:off x="1066800" y="1249014"/>
              <a:ext cx="7579187" cy="533400"/>
              <a:chOff x="1288340" y="2110721"/>
              <a:chExt cx="7320769" cy="1195034"/>
            </a:xfrm>
          </p:grpSpPr>
          <p:sp>
            <p:nvSpPr>
              <p:cNvPr id="121" name="Rectangle 12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122" name="Rectangle 12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rPr>
                  <a:t>Click </a:t>
                </a:r>
                <a:r>
                  <a:rPr kumimoji="0" lang="en-US" sz="1400" b="1" i="0" u="none" strike="noStrike" kern="0" cap="none" spc="0" normalizeH="0" noProof="0" dirty="0" smtClean="0">
                    <a:ln>
                      <a:noFill/>
                    </a:ln>
                    <a:solidFill>
                      <a:prstClr val="black"/>
                    </a:solidFill>
                    <a:effectLst/>
                    <a:uLnTx/>
                    <a:uFillTx/>
                    <a:latin typeface="Calibri" panose="020F0502020204030204" pitchFamily="34" charset="0"/>
                    <a:cs typeface="Arial" panose="020B0604020202020204" pitchFamily="34" charset="0"/>
                  </a:rPr>
                  <a:t>Save</a:t>
                </a:r>
                <a:r>
                  <a:rPr kumimoji="0" lang="en-US" sz="140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rPr>
                  <a:t>.</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118" name="Group 117"/>
            <p:cNvGrpSpPr/>
            <p:nvPr/>
          </p:nvGrpSpPr>
          <p:grpSpPr>
            <a:xfrm>
              <a:off x="502307" y="1202629"/>
              <a:ext cx="694749" cy="626171"/>
              <a:chOff x="1611242" y="2198662"/>
              <a:chExt cx="930407" cy="930405"/>
            </a:xfrm>
            <a:solidFill>
              <a:srgbClr val="00BBE4"/>
            </a:solidFill>
          </p:grpSpPr>
          <p:sp>
            <p:nvSpPr>
              <p:cNvPr id="119" name="Oval 11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120" name="TextBox 11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
        <p:nvSpPr>
          <p:cNvPr id="3" name="Rectangle 2"/>
          <p:cNvSpPr/>
          <p:nvPr/>
        </p:nvSpPr>
        <p:spPr>
          <a:xfrm>
            <a:off x="620952" y="2229192"/>
            <a:ext cx="3559629" cy="338554"/>
          </a:xfrm>
          <a:prstGeom prst="rect">
            <a:avLst/>
          </a:prstGeom>
        </p:spPr>
        <p:txBody>
          <a:bodyPr wrap="non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Assess Suppliers</a:t>
            </a:r>
            <a:endParaRPr lang="en-US" sz="1600" dirty="0">
              <a:solidFill>
                <a:prstClr val="black"/>
              </a:solidFill>
              <a:latin typeface="Calibri" panose="020F0502020204030204" pitchFamily="34" charset="0"/>
              <a:cs typeface="Arial" panose="020B0604020202020204" pitchFamily="34"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8" y="1363421"/>
            <a:ext cx="1990901" cy="552744"/>
          </a:xfrm>
          <a:prstGeom prst="rect">
            <a:avLst/>
          </a:prstGeom>
        </p:spPr>
      </p:pic>
    </p:spTree>
    <p:custDataLst>
      <p:tags r:id="rId1"/>
    </p:custDataLst>
    <p:extLst>
      <p:ext uri="{BB962C8B-B14F-4D97-AF65-F5344CB8AC3E}">
        <p14:creationId xmlns:p14="http://schemas.microsoft.com/office/powerpoint/2010/main" val="1009373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Evaluators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16</a:t>
            </a:fld>
            <a:endParaRPr lang="en-US" dirty="0">
              <a:solidFill>
                <a:prstClr val="black">
                  <a:tint val="75000"/>
                </a:prstClr>
              </a:solidFill>
            </a:endParaRPr>
          </a:p>
        </p:txBody>
      </p:sp>
      <p:sp>
        <p:nvSpPr>
          <p:cNvPr id="19" name="Content Placeholder 2"/>
          <p:cNvSpPr txBox="1">
            <a:spLocks/>
          </p:cNvSpPr>
          <p:nvPr/>
        </p:nvSpPr>
        <p:spPr>
          <a:xfrm>
            <a:off x="609600" y="957943"/>
            <a:ext cx="5334000" cy="5213350"/>
          </a:xfrm>
          <a:prstGeom prst="rect">
            <a:avLst/>
          </a:prstGeom>
          <a:noFill/>
          <a:ln>
            <a:noFill/>
          </a:ln>
        </p:spPr>
        <p:txBody>
          <a:bodyPr anchor="ctr">
            <a:normAutofit/>
          </a:bodyPr>
          <a:lstStyle>
            <a:lvl1pPr marL="233363" indent="-233363" algn="l" defTabSz="914400" rtl="0" eaLnBrk="1" latinLnBrk="0" hangingPunct="1">
              <a:spcBef>
                <a:spcPts val="0"/>
              </a:spcBef>
              <a:spcAft>
                <a:spcPts val="300"/>
              </a:spcAft>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ts val="0"/>
              </a:spcBef>
              <a:spcAft>
                <a:spcPts val="300"/>
              </a:spcAft>
              <a:buSzPct val="75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ts val="0"/>
              </a:spcBef>
              <a:spcAft>
                <a:spcPts val="3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ysClr val="windowText" lastClr="000000"/>
                </a:solidFill>
                <a:latin typeface="Calibri" panose="020F0502020204030204" pitchFamily="34" charset="0"/>
              </a:rPr>
              <a:t>As the supplier conducts business with the State, they may interact with many people across various agencies. As such, it is good practice to get input from different areas in order to have a thorough understanding of the supplier’s performance. Upon completion of the General Info tab, </a:t>
            </a:r>
            <a:r>
              <a:rPr lang="en-US" sz="1600" dirty="0">
                <a:solidFill>
                  <a:sysClr val="windowText" lastClr="000000"/>
                </a:solidFill>
                <a:latin typeface="Calibri" panose="020F0502020204030204" pitchFamily="34" charset="0"/>
              </a:rPr>
              <a:t>the State Supplier Manager </a:t>
            </a:r>
            <a:r>
              <a:rPr lang="en-US" sz="1600" dirty="0" smtClean="0">
                <a:solidFill>
                  <a:sysClr val="windowText" lastClr="000000"/>
                </a:solidFill>
                <a:latin typeface="Calibri" panose="020F0502020204030204" pitchFamily="34" charset="0"/>
              </a:rPr>
              <a:t>can assign </a:t>
            </a:r>
            <a:r>
              <a:rPr lang="en-US" sz="1600" dirty="0">
                <a:solidFill>
                  <a:sysClr val="windowText" lastClr="000000"/>
                </a:solidFill>
                <a:latin typeface="Calibri" panose="020F0502020204030204" pitchFamily="34" charset="0"/>
              </a:rPr>
              <a:t>an evaluator to the questionnaire or a portion of the questionnaire. </a:t>
            </a:r>
            <a:r>
              <a:rPr lang="en-US" sz="1600" dirty="0" smtClean="0">
                <a:solidFill>
                  <a:sysClr val="windowText" lastClr="000000"/>
                </a:solidFill>
                <a:latin typeface="Calibri" panose="020F0502020204030204" pitchFamily="34" charset="0"/>
              </a:rPr>
              <a:t>The </a:t>
            </a:r>
            <a:r>
              <a:rPr lang="en-US" sz="1600" dirty="0">
                <a:solidFill>
                  <a:sysClr val="windowText" lastClr="000000"/>
                </a:solidFill>
                <a:latin typeface="Calibri" panose="020F0502020204030204" pitchFamily="34" charset="0"/>
              </a:rPr>
              <a:t>evaluator will receive an alert to complete the </a:t>
            </a:r>
            <a:r>
              <a:rPr lang="en-US" sz="1600" dirty="0" smtClean="0">
                <a:solidFill>
                  <a:sysClr val="windowText" lastClr="000000"/>
                </a:solidFill>
                <a:latin typeface="Calibri" panose="020F0502020204030204" pitchFamily="34" charset="0"/>
              </a:rPr>
              <a:t>questionnaire or sections </a:t>
            </a:r>
            <a:r>
              <a:rPr lang="en-US" sz="1600" dirty="0">
                <a:solidFill>
                  <a:sysClr val="windowText" lastClr="000000"/>
                </a:solidFill>
                <a:latin typeface="Calibri" panose="020F0502020204030204" pitchFamily="34" charset="0"/>
              </a:rPr>
              <a:t>they are </a:t>
            </a:r>
            <a:r>
              <a:rPr lang="en-US" sz="1600" dirty="0" smtClean="0">
                <a:solidFill>
                  <a:sysClr val="windowText" lastClr="000000"/>
                </a:solidFill>
                <a:latin typeface="Calibri" panose="020F0502020204030204" pitchFamily="34" charset="0"/>
              </a:rPr>
              <a:t>assigned. </a:t>
            </a:r>
            <a:r>
              <a:rPr lang="en-US" sz="1600" dirty="0">
                <a:solidFill>
                  <a:sysClr val="windowText" lastClr="000000"/>
                </a:solidFill>
                <a:latin typeface="Calibri" panose="020F0502020204030204" pitchFamily="34" charset="0"/>
              </a:rPr>
              <a:t>It’s worth noting that an evaluator does not need to be a registered user in </a:t>
            </a:r>
            <a:r>
              <a:rPr lang="en-US" sz="1600" dirty="0" smtClean="0">
                <a:solidFill>
                  <a:sysClr val="windowText" lastClr="000000"/>
                </a:solidFill>
                <a:latin typeface="Calibri" panose="020F0502020204030204" pitchFamily="34" charset="0"/>
              </a:rPr>
              <a:t>APP in order to complete a questionnaire. Questionnaires </a:t>
            </a:r>
            <a:r>
              <a:rPr lang="en-US" sz="1600" dirty="0">
                <a:solidFill>
                  <a:sysClr val="windowText" lastClr="000000"/>
                </a:solidFill>
                <a:latin typeface="Calibri" panose="020F0502020204030204" pitchFamily="34" charset="0"/>
              </a:rPr>
              <a:t>can be downloaded and emailed to users outside of the system. Once the completed questionnaire is returned, you can upload it to the Supplier Assessment page.</a:t>
            </a:r>
            <a:endParaRPr lang="en-US" sz="1600" dirty="0">
              <a:latin typeface="Calibri" panose="020F0502020204030204" pitchFamily="34" charset="0"/>
            </a:endParaRPr>
          </a:p>
          <a:p>
            <a:pPr marL="0" lvl="0" indent="0">
              <a:buNone/>
            </a:pPr>
            <a:endParaRPr lang="en-US" sz="1600" dirty="0">
              <a:solidFill>
                <a:sysClr val="windowText" lastClr="000000"/>
              </a:solidFill>
              <a:latin typeface="Calibri" panose="020F0502020204030204" pitchFamily="34" charset="0"/>
            </a:endParaRPr>
          </a:p>
          <a:p>
            <a:pPr marL="0" lvl="0" indent="0">
              <a:buNone/>
            </a:pPr>
            <a:r>
              <a:rPr lang="en-US" sz="1600" dirty="0" smtClean="0">
                <a:solidFill>
                  <a:sysClr val="windowText" lastClr="000000"/>
                </a:solidFill>
                <a:latin typeface="Calibri" panose="020F0502020204030204" pitchFamily="34" charset="0"/>
              </a:rPr>
              <a:t>Once all questionnaires have been completed or uploaded to the Supplier Assessment page, the system will automatically calculate the performance score. </a:t>
            </a:r>
          </a:p>
          <a:p>
            <a:pPr marL="0" lvl="0" indent="0">
              <a:buNone/>
            </a:pPr>
            <a:endParaRPr lang="en-US" sz="1600" dirty="0">
              <a:solidFill>
                <a:sysClr val="windowText" lastClr="000000"/>
              </a:solidFill>
              <a:latin typeface="Calibri" panose="020F0502020204030204" pitchFamily="34" charset="0"/>
            </a:endParaRPr>
          </a:p>
        </p:txBody>
      </p:sp>
      <p:grpSp>
        <p:nvGrpSpPr>
          <p:cNvPr id="6" name="Group 5"/>
          <p:cNvGrpSpPr/>
          <p:nvPr/>
        </p:nvGrpSpPr>
        <p:grpSpPr>
          <a:xfrm rot="720000">
            <a:off x="5942372" y="2221702"/>
            <a:ext cx="3390900" cy="3276600"/>
            <a:chOff x="2639616" y="44624"/>
            <a:chExt cx="9789012" cy="8501249"/>
          </a:xfrm>
        </p:grpSpPr>
        <p:grpSp>
          <p:nvGrpSpPr>
            <p:cNvPr id="7" name="Group 6"/>
            <p:cNvGrpSpPr/>
            <p:nvPr/>
          </p:nvGrpSpPr>
          <p:grpSpPr>
            <a:xfrm>
              <a:off x="2639616" y="44624"/>
              <a:ext cx="6395749" cy="7104940"/>
              <a:chOff x="1278762" y="533169"/>
              <a:chExt cx="4796812" cy="5328705"/>
            </a:xfrm>
          </p:grpSpPr>
          <p:sp>
            <p:nvSpPr>
              <p:cNvPr id="33" name="Freeform 32"/>
              <p:cNvSpPr>
                <a:spLocks/>
              </p:cNvSpPr>
              <p:nvPr/>
            </p:nvSpPr>
            <p:spPr bwMode="auto">
              <a:xfrm>
                <a:off x="1816894" y="2107351"/>
                <a:ext cx="1607089" cy="2697235"/>
              </a:xfrm>
              <a:custGeom>
                <a:avLst/>
                <a:gdLst>
                  <a:gd name="T0" fmla="*/ 396 w 640"/>
                  <a:gd name="T1" fmla="*/ 106 h 1074"/>
                  <a:gd name="T2" fmla="*/ 302 w 640"/>
                  <a:gd name="T3" fmla="*/ 110 h 1074"/>
                  <a:gd name="T4" fmla="*/ 252 w 640"/>
                  <a:gd name="T5" fmla="*/ 143 h 1074"/>
                  <a:gd name="T6" fmla="*/ 233 w 640"/>
                  <a:gd name="T7" fmla="*/ 228 h 1074"/>
                  <a:gd name="T8" fmla="*/ 197 w 640"/>
                  <a:gd name="T9" fmla="*/ 520 h 1074"/>
                  <a:gd name="T10" fmla="*/ 166 w 640"/>
                  <a:gd name="T11" fmla="*/ 614 h 1074"/>
                  <a:gd name="T12" fmla="*/ 0 w 640"/>
                  <a:gd name="T13" fmla="*/ 927 h 1074"/>
                  <a:gd name="T14" fmla="*/ 257 w 640"/>
                  <a:gd name="T15" fmla="*/ 1074 h 1074"/>
                  <a:gd name="T16" fmla="*/ 420 w 640"/>
                  <a:gd name="T17" fmla="*/ 762 h 1074"/>
                  <a:gd name="T18" fmla="*/ 421 w 640"/>
                  <a:gd name="T19" fmla="*/ 761 h 1074"/>
                  <a:gd name="T20" fmla="*/ 423 w 640"/>
                  <a:gd name="T21" fmla="*/ 761 h 1074"/>
                  <a:gd name="T22" fmla="*/ 515 w 640"/>
                  <a:gd name="T23" fmla="*/ 694 h 1074"/>
                  <a:gd name="T24" fmla="*/ 547 w 640"/>
                  <a:gd name="T25" fmla="*/ 602 h 1074"/>
                  <a:gd name="T26" fmla="*/ 567 w 640"/>
                  <a:gd name="T27" fmla="*/ 541 h 1074"/>
                  <a:gd name="T28" fmla="*/ 596 w 640"/>
                  <a:gd name="T29" fmla="*/ 447 h 1074"/>
                  <a:gd name="T30" fmla="*/ 605 w 640"/>
                  <a:gd name="T31" fmla="*/ 419 h 1074"/>
                  <a:gd name="T32" fmla="*/ 550 w 640"/>
                  <a:gd name="T33" fmla="*/ 0 h 1074"/>
                  <a:gd name="T34" fmla="*/ 396 w 640"/>
                  <a:gd name="T35" fmla="*/ 106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1074">
                    <a:moveTo>
                      <a:pt x="396" y="106"/>
                    </a:moveTo>
                    <a:cubicBezTo>
                      <a:pt x="302" y="110"/>
                      <a:pt x="302" y="110"/>
                      <a:pt x="302" y="110"/>
                    </a:cubicBezTo>
                    <a:cubicBezTo>
                      <a:pt x="252" y="143"/>
                      <a:pt x="252" y="143"/>
                      <a:pt x="252" y="143"/>
                    </a:cubicBezTo>
                    <a:cubicBezTo>
                      <a:pt x="233" y="228"/>
                      <a:pt x="233" y="228"/>
                      <a:pt x="233" y="228"/>
                    </a:cubicBezTo>
                    <a:cubicBezTo>
                      <a:pt x="197" y="520"/>
                      <a:pt x="197" y="520"/>
                      <a:pt x="197" y="520"/>
                    </a:cubicBezTo>
                    <a:cubicBezTo>
                      <a:pt x="192" y="555"/>
                      <a:pt x="184" y="580"/>
                      <a:pt x="166" y="614"/>
                    </a:cubicBezTo>
                    <a:cubicBezTo>
                      <a:pt x="160" y="626"/>
                      <a:pt x="14" y="903"/>
                      <a:pt x="0" y="927"/>
                    </a:cubicBezTo>
                    <a:cubicBezTo>
                      <a:pt x="257" y="1074"/>
                      <a:pt x="257" y="1074"/>
                      <a:pt x="257" y="1074"/>
                    </a:cubicBezTo>
                    <a:cubicBezTo>
                      <a:pt x="266" y="1056"/>
                      <a:pt x="379" y="788"/>
                      <a:pt x="420" y="762"/>
                    </a:cubicBezTo>
                    <a:cubicBezTo>
                      <a:pt x="421" y="761"/>
                      <a:pt x="421" y="761"/>
                      <a:pt x="421" y="761"/>
                    </a:cubicBezTo>
                    <a:cubicBezTo>
                      <a:pt x="423" y="761"/>
                      <a:pt x="423" y="761"/>
                      <a:pt x="423" y="761"/>
                    </a:cubicBezTo>
                    <a:cubicBezTo>
                      <a:pt x="447" y="757"/>
                      <a:pt x="501" y="732"/>
                      <a:pt x="515" y="694"/>
                    </a:cubicBezTo>
                    <a:cubicBezTo>
                      <a:pt x="528" y="660"/>
                      <a:pt x="537" y="632"/>
                      <a:pt x="547" y="602"/>
                    </a:cubicBezTo>
                    <a:cubicBezTo>
                      <a:pt x="553" y="583"/>
                      <a:pt x="559" y="563"/>
                      <a:pt x="567" y="541"/>
                    </a:cubicBezTo>
                    <a:cubicBezTo>
                      <a:pt x="568" y="539"/>
                      <a:pt x="582" y="493"/>
                      <a:pt x="596" y="447"/>
                    </a:cubicBezTo>
                    <a:cubicBezTo>
                      <a:pt x="605" y="419"/>
                      <a:pt x="605" y="419"/>
                      <a:pt x="605" y="419"/>
                    </a:cubicBezTo>
                    <a:cubicBezTo>
                      <a:pt x="615" y="388"/>
                      <a:pt x="640" y="109"/>
                      <a:pt x="550" y="0"/>
                    </a:cubicBezTo>
                    <a:lnTo>
                      <a:pt x="396" y="106"/>
                    </a:ln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4" name="Freeform 33"/>
              <p:cNvSpPr>
                <a:spLocks/>
              </p:cNvSpPr>
              <p:nvPr/>
            </p:nvSpPr>
            <p:spPr bwMode="auto">
              <a:xfrm>
                <a:off x="3080062" y="836753"/>
                <a:ext cx="2995511" cy="4203483"/>
              </a:xfrm>
              <a:custGeom>
                <a:avLst/>
                <a:gdLst>
                  <a:gd name="T0" fmla="*/ 1193 w 1193"/>
                  <a:gd name="T1" fmla="*/ 1649 h 1674"/>
                  <a:gd name="T2" fmla="*/ 1167 w 1193"/>
                  <a:gd name="T3" fmla="*/ 1674 h 1674"/>
                  <a:gd name="T4" fmla="*/ 25 w 1193"/>
                  <a:gd name="T5" fmla="*/ 1674 h 1674"/>
                  <a:gd name="T6" fmla="*/ 0 w 1193"/>
                  <a:gd name="T7" fmla="*/ 1649 h 1674"/>
                  <a:gd name="T8" fmla="*/ 0 w 1193"/>
                  <a:gd name="T9" fmla="*/ 26 h 1674"/>
                  <a:gd name="T10" fmla="*/ 25 w 1193"/>
                  <a:gd name="T11" fmla="*/ 0 h 1674"/>
                  <a:gd name="T12" fmla="*/ 1167 w 1193"/>
                  <a:gd name="T13" fmla="*/ 0 h 1674"/>
                  <a:gd name="T14" fmla="*/ 1193 w 1193"/>
                  <a:gd name="T15" fmla="*/ 26 h 1674"/>
                  <a:gd name="T16" fmla="*/ 1193 w 1193"/>
                  <a:gd name="T17" fmla="*/ 1649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1674">
                    <a:moveTo>
                      <a:pt x="1193" y="1649"/>
                    </a:moveTo>
                    <a:cubicBezTo>
                      <a:pt x="1193" y="1663"/>
                      <a:pt x="1182" y="1674"/>
                      <a:pt x="1167" y="1674"/>
                    </a:cubicBezTo>
                    <a:cubicBezTo>
                      <a:pt x="25" y="1674"/>
                      <a:pt x="25" y="1674"/>
                      <a:pt x="25" y="1674"/>
                    </a:cubicBezTo>
                    <a:cubicBezTo>
                      <a:pt x="11" y="1674"/>
                      <a:pt x="0" y="1663"/>
                      <a:pt x="0" y="1649"/>
                    </a:cubicBezTo>
                    <a:cubicBezTo>
                      <a:pt x="0" y="26"/>
                      <a:pt x="0" y="26"/>
                      <a:pt x="0" y="26"/>
                    </a:cubicBezTo>
                    <a:cubicBezTo>
                      <a:pt x="0" y="12"/>
                      <a:pt x="11" y="0"/>
                      <a:pt x="25" y="0"/>
                    </a:cubicBezTo>
                    <a:cubicBezTo>
                      <a:pt x="1167" y="0"/>
                      <a:pt x="1167" y="0"/>
                      <a:pt x="1167" y="0"/>
                    </a:cubicBezTo>
                    <a:cubicBezTo>
                      <a:pt x="1182" y="0"/>
                      <a:pt x="1193" y="12"/>
                      <a:pt x="1193" y="26"/>
                    </a:cubicBezTo>
                    <a:cubicBezTo>
                      <a:pt x="1193" y="1649"/>
                      <a:pt x="1193" y="1649"/>
                      <a:pt x="1193" y="1649"/>
                    </a:cubicBezTo>
                  </a:path>
                </a:pathLst>
              </a:custGeom>
              <a:solidFill>
                <a:srgbClr val="705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5" name="Freeform 34"/>
              <p:cNvSpPr>
                <a:spLocks/>
              </p:cNvSpPr>
              <p:nvPr/>
            </p:nvSpPr>
            <p:spPr bwMode="auto">
              <a:xfrm>
                <a:off x="2936762" y="792171"/>
                <a:ext cx="3138812" cy="4351329"/>
              </a:xfrm>
              <a:custGeom>
                <a:avLst/>
                <a:gdLst>
                  <a:gd name="T0" fmla="*/ 1193 w 1193"/>
                  <a:gd name="T1" fmla="*/ 1648 h 1674"/>
                  <a:gd name="T2" fmla="*/ 1167 w 1193"/>
                  <a:gd name="T3" fmla="*/ 1674 h 1674"/>
                  <a:gd name="T4" fmla="*/ 25 w 1193"/>
                  <a:gd name="T5" fmla="*/ 1674 h 1674"/>
                  <a:gd name="T6" fmla="*/ 0 w 1193"/>
                  <a:gd name="T7" fmla="*/ 1648 h 1674"/>
                  <a:gd name="T8" fmla="*/ 0 w 1193"/>
                  <a:gd name="T9" fmla="*/ 25 h 1674"/>
                  <a:gd name="T10" fmla="*/ 25 w 1193"/>
                  <a:gd name="T11" fmla="*/ 0 h 1674"/>
                  <a:gd name="T12" fmla="*/ 1167 w 1193"/>
                  <a:gd name="T13" fmla="*/ 0 h 1674"/>
                  <a:gd name="T14" fmla="*/ 1193 w 1193"/>
                  <a:gd name="T15" fmla="*/ 25 h 1674"/>
                  <a:gd name="T16" fmla="*/ 1193 w 1193"/>
                  <a:gd name="T17" fmla="*/ 1648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1674">
                    <a:moveTo>
                      <a:pt x="1193" y="1648"/>
                    </a:moveTo>
                    <a:cubicBezTo>
                      <a:pt x="1193" y="1662"/>
                      <a:pt x="1182" y="1674"/>
                      <a:pt x="1167" y="1674"/>
                    </a:cubicBezTo>
                    <a:cubicBezTo>
                      <a:pt x="25" y="1674"/>
                      <a:pt x="25" y="1674"/>
                      <a:pt x="25" y="1674"/>
                    </a:cubicBezTo>
                    <a:cubicBezTo>
                      <a:pt x="11" y="1674"/>
                      <a:pt x="0" y="1662"/>
                      <a:pt x="0" y="1648"/>
                    </a:cubicBezTo>
                    <a:cubicBezTo>
                      <a:pt x="0" y="25"/>
                      <a:pt x="0" y="25"/>
                      <a:pt x="0" y="25"/>
                    </a:cubicBezTo>
                    <a:cubicBezTo>
                      <a:pt x="0" y="11"/>
                      <a:pt x="11" y="0"/>
                      <a:pt x="25" y="0"/>
                    </a:cubicBezTo>
                    <a:cubicBezTo>
                      <a:pt x="1167" y="0"/>
                      <a:pt x="1167" y="0"/>
                      <a:pt x="1167" y="0"/>
                    </a:cubicBezTo>
                    <a:cubicBezTo>
                      <a:pt x="1182" y="0"/>
                      <a:pt x="1193" y="11"/>
                      <a:pt x="1193" y="25"/>
                    </a:cubicBezTo>
                    <a:cubicBezTo>
                      <a:pt x="1193" y="1648"/>
                      <a:pt x="1193" y="1648"/>
                      <a:pt x="1193" y="1648"/>
                    </a:cubicBezTo>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6" name="Rectangle 35"/>
              <p:cNvSpPr>
                <a:spLocks noChangeArrowheads="1"/>
              </p:cNvSpPr>
              <p:nvPr/>
            </p:nvSpPr>
            <p:spPr bwMode="auto">
              <a:xfrm>
                <a:off x="3092186" y="1085141"/>
                <a:ext cx="2808243" cy="3743859"/>
              </a:xfrm>
              <a:prstGeom prst="rect">
                <a:avLst/>
              </a:prstGeom>
              <a:solidFill>
                <a:srgbClr val="F7F3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7" name="Rectangle 36"/>
              <p:cNvSpPr>
                <a:spLocks noChangeArrowheads="1"/>
              </p:cNvSpPr>
              <p:nvPr/>
            </p:nvSpPr>
            <p:spPr bwMode="auto">
              <a:xfrm>
                <a:off x="3253083" y="1085141"/>
                <a:ext cx="2647345" cy="37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8" name="Freeform 37"/>
              <p:cNvSpPr>
                <a:spLocks/>
              </p:cNvSpPr>
              <p:nvPr/>
            </p:nvSpPr>
            <p:spPr bwMode="auto">
              <a:xfrm>
                <a:off x="4146853" y="792172"/>
                <a:ext cx="1198418" cy="292970"/>
              </a:xfrm>
              <a:custGeom>
                <a:avLst/>
                <a:gdLst>
                  <a:gd name="T0" fmla="*/ 398 w 477"/>
                  <a:gd name="T1" fmla="*/ 0 h 117"/>
                  <a:gd name="T2" fmla="*/ 186 w 477"/>
                  <a:gd name="T3" fmla="*/ 0 h 117"/>
                  <a:gd name="T4" fmla="*/ 147 w 477"/>
                  <a:gd name="T5" fmla="*/ 17 h 117"/>
                  <a:gd name="T6" fmla="*/ 101 w 477"/>
                  <a:gd name="T7" fmla="*/ 17 h 117"/>
                  <a:gd name="T8" fmla="*/ 52 w 477"/>
                  <a:gd name="T9" fmla="*/ 45 h 117"/>
                  <a:gd name="T10" fmla="*/ 0 w 477"/>
                  <a:gd name="T11" fmla="*/ 117 h 117"/>
                  <a:gd name="T12" fmla="*/ 413 w 477"/>
                  <a:gd name="T13" fmla="*/ 117 h 117"/>
                  <a:gd name="T14" fmla="*/ 465 w 477"/>
                  <a:gd name="T15" fmla="*/ 45 h 117"/>
                  <a:gd name="T16" fmla="*/ 458 w 477"/>
                  <a:gd name="T17" fmla="*/ 17 h 117"/>
                  <a:gd name="T18" fmla="*/ 412 w 477"/>
                  <a:gd name="T19" fmla="*/ 17 h 117"/>
                  <a:gd name="T20" fmla="*/ 398 w 477"/>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7" h="117">
                    <a:moveTo>
                      <a:pt x="398" y="0"/>
                    </a:moveTo>
                    <a:cubicBezTo>
                      <a:pt x="186" y="0"/>
                      <a:pt x="186" y="0"/>
                      <a:pt x="186" y="0"/>
                    </a:cubicBezTo>
                    <a:cubicBezTo>
                      <a:pt x="174" y="10"/>
                      <a:pt x="159" y="17"/>
                      <a:pt x="147" y="17"/>
                    </a:cubicBezTo>
                    <a:cubicBezTo>
                      <a:pt x="101" y="17"/>
                      <a:pt x="101" y="17"/>
                      <a:pt x="101" y="17"/>
                    </a:cubicBezTo>
                    <a:cubicBezTo>
                      <a:pt x="86" y="17"/>
                      <a:pt x="64" y="30"/>
                      <a:pt x="52" y="45"/>
                    </a:cubicBezTo>
                    <a:cubicBezTo>
                      <a:pt x="0" y="117"/>
                      <a:pt x="0" y="117"/>
                      <a:pt x="0" y="117"/>
                    </a:cubicBezTo>
                    <a:cubicBezTo>
                      <a:pt x="413" y="117"/>
                      <a:pt x="413" y="117"/>
                      <a:pt x="413" y="117"/>
                    </a:cubicBezTo>
                    <a:cubicBezTo>
                      <a:pt x="465" y="45"/>
                      <a:pt x="465" y="45"/>
                      <a:pt x="465" y="45"/>
                    </a:cubicBezTo>
                    <a:cubicBezTo>
                      <a:pt x="477" y="30"/>
                      <a:pt x="473" y="17"/>
                      <a:pt x="458" y="17"/>
                    </a:cubicBezTo>
                    <a:cubicBezTo>
                      <a:pt x="412" y="17"/>
                      <a:pt x="412" y="17"/>
                      <a:pt x="412" y="17"/>
                    </a:cubicBezTo>
                    <a:cubicBezTo>
                      <a:pt x="400" y="17"/>
                      <a:pt x="395" y="10"/>
                      <a:pt x="398" y="0"/>
                    </a:cubicBezTo>
                  </a:path>
                </a:pathLst>
              </a:custGeom>
              <a:solidFill>
                <a:srgbClr val="6C4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9" name="Freeform 38"/>
              <p:cNvSpPr>
                <a:spLocks/>
              </p:cNvSpPr>
              <p:nvPr/>
            </p:nvSpPr>
            <p:spPr bwMode="auto">
              <a:xfrm>
                <a:off x="4089534" y="1085141"/>
                <a:ext cx="1094392" cy="80673"/>
              </a:xfrm>
              <a:custGeom>
                <a:avLst/>
                <a:gdLst>
                  <a:gd name="T0" fmla="*/ 1031 w 1031"/>
                  <a:gd name="T1" fmla="*/ 0 h 76"/>
                  <a:gd name="T2" fmla="*/ 54 w 1031"/>
                  <a:gd name="T3" fmla="*/ 0 h 76"/>
                  <a:gd name="T4" fmla="*/ 0 w 1031"/>
                  <a:gd name="T5" fmla="*/ 76 h 76"/>
                  <a:gd name="T6" fmla="*/ 977 w 1031"/>
                  <a:gd name="T7" fmla="*/ 76 h 76"/>
                  <a:gd name="T8" fmla="*/ 1031 w 1031"/>
                  <a:gd name="T9" fmla="*/ 0 h 76"/>
                </a:gdLst>
                <a:ahLst/>
                <a:cxnLst>
                  <a:cxn ang="0">
                    <a:pos x="T0" y="T1"/>
                  </a:cxn>
                  <a:cxn ang="0">
                    <a:pos x="T2" y="T3"/>
                  </a:cxn>
                  <a:cxn ang="0">
                    <a:pos x="T4" y="T5"/>
                  </a:cxn>
                  <a:cxn ang="0">
                    <a:pos x="T6" y="T7"/>
                  </a:cxn>
                  <a:cxn ang="0">
                    <a:pos x="T8" y="T9"/>
                  </a:cxn>
                </a:cxnLst>
                <a:rect l="0" t="0" r="r" b="b"/>
                <a:pathLst>
                  <a:path w="1031" h="76">
                    <a:moveTo>
                      <a:pt x="1031" y="0"/>
                    </a:moveTo>
                    <a:lnTo>
                      <a:pt x="54" y="0"/>
                    </a:lnTo>
                    <a:lnTo>
                      <a:pt x="0" y="76"/>
                    </a:lnTo>
                    <a:lnTo>
                      <a:pt x="977" y="76"/>
                    </a:lnTo>
                    <a:lnTo>
                      <a:pt x="1031" y="0"/>
                    </a:lnTo>
                    <a:close/>
                  </a:path>
                </a:pathLst>
              </a:custGeom>
              <a:solidFill>
                <a:srgbClr val="C2C8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0" name="Freeform 39"/>
              <p:cNvSpPr>
                <a:spLocks/>
              </p:cNvSpPr>
              <p:nvPr/>
            </p:nvSpPr>
            <p:spPr bwMode="auto">
              <a:xfrm>
                <a:off x="4089534" y="1085141"/>
                <a:ext cx="1094392" cy="80673"/>
              </a:xfrm>
              <a:custGeom>
                <a:avLst/>
                <a:gdLst>
                  <a:gd name="T0" fmla="*/ 1031 w 1031"/>
                  <a:gd name="T1" fmla="*/ 0 h 76"/>
                  <a:gd name="T2" fmla="*/ 54 w 1031"/>
                  <a:gd name="T3" fmla="*/ 0 h 76"/>
                  <a:gd name="T4" fmla="*/ 0 w 1031"/>
                  <a:gd name="T5" fmla="*/ 76 h 76"/>
                  <a:gd name="T6" fmla="*/ 977 w 1031"/>
                  <a:gd name="T7" fmla="*/ 76 h 76"/>
                  <a:gd name="T8" fmla="*/ 1031 w 1031"/>
                  <a:gd name="T9" fmla="*/ 0 h 76"/>
                </a:gdLst>
                <a:ahLst/>
                <a:cxnLst>
                  <a:cxn ang="0">
                    <a:pos x="T0" y="T1"/>
                  </a:cxn>
                  <a:cxn ang="0">
                    <a:pos x="T2" y="T3"/>
                  </a:cxn>
                  <a:cxn ang="0">
                    <a:pos x="T4" y="T5"/>
                  </a:cxn>
                  <a:cxn ang="0">
                    <a:pos x="T6" y="T7"/>
                  </a:cxn>
                  <a:cxn ang="0">
                    <a:pos x="T8" y="T9"/>
                  </a:cxn>
                </a:cxnLst>
                <a:rect l="0" t="0" r="r" b="b"/>
                <a:pathLst>
                  <a:path w="1031" h="76">
                    <a:moveTo>
                      <a:pt x="1031" y="0"/>
                    </a:moveTo>
                    <a:lnTo>
                      <a:pt x="54" y="0"/>
                    </a:lnTo>
                    <a:lnTo>
                      <a:pt x="0" y="76"/>
                    </a:lnTo>
                    <a:lnTo>
                      <a:pt x="977" y="76"/>
                    </a:lnTo>
                    <a:lnTo>
                      <a:pt x="10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1" name="Freeform 40"/>
              <p:cNvSpPr>
                <a:spLocks/>
              </p:cNvSpPr>
              <p:nvPr/>
            </p:nvSpPr>
            <p:spPr bwMode="auto">
              <a:xfrm>
                <a:off x="4029029" y="533169"/>
                <a:ext cx="1097576" cy="632645"/>
              </a:xfrm>
              <a:custGeom>
                <a:avLst/>
                <a:gdLst>
                  <a:gd name="T0" fmla="*/ 409 w 437"/>
                  <a:gd name="T1" fmla="*/ 120 h 252"/>
                  <a:gd name="T2" fmla="*/ 363 w 437"/>
                  <a:gd name="T3" fmla="*/ 120 h 252"/>
                  <a:gd name="T4" fmla="*/ 334 w 437"/>
                  <a:gd name="T5" fmla="*/ 92 h 252"/>
                  <a:gd name="T6" fmla="*/ 334 w 437"/>
                  <a:gd name="T7" fmla="*/ 28 h 252"/>
                  <a:gd name="T8" fmla="*/ 306 w 437"/>
                  <a:gd name="T9" fmla="*/ 0 h 252"/>
                  <a:gd name="T10" fmla="*/ 131 w 437"/>
                  <a:gd name="T11" fmla="*/ 0 h 252"/>
                  <a:gd name="T12" fmla="*/ 102 w 437"/>
                  <a:gd name="T13" fmla="*/ 28 h 252"/>
                  <a:gd name="T14" fmla="*/ 102 w 437"/>
                  <a:gd name="T15" fmla="*/ 92 h 252"/>
                  <a:gd name="T16" fmla="*/ 74 w 437"/>
                  <a:gd name="T17" fmla="*/ 120 h 252"/>
                  <a:gd name="T18" fmla="*/ 28 w 437"/>
                  <a:gd name="T19" fmla="*/ 120 h 252"/>
                  <a:gd name="T20" fmla="*/ 0 w 437"/>
                  <a:gd name="T21" fmla="*/ 148 h 252"/>
                  <a:gd name="T22" fmla="*/ 0 w 437"/>
                  <a:gd name="T23" fmla="*/ 252 h 252"/>
                  <a:gd name="T24" fmla="*/ 437 w 437"/>
                  <a:gd name="T25" fmla="*/ 252 h 252"/>
                  <a:gd name="T26" fmla="*/ 437 w 437"/>
                  <a:gd name="T27" fmla="*/ 148 h 252"/>
                  <a:gd name="T28" fmla="*/ 409 w 437"/>
                  <a:gd name="T29" fmla="*/ 12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252">
                    <a:moveTo>
                      <a:pt x="409" y="120"/>
                    </a:moveTo>
                    <a:cubicBezTo>
                      <a:pt x="363" y="120"/>
                      <a:pt x="363" y="120"/>
                      <a:pt x="363" y="120"/>
                    </a:cubicBezTo>
                    <a:cubicBezTo>
                      <a:pt x="347" y="120"/>
                      <a:pt x="334" y="107"/>
                      <a:pt x="334" y="92"/>
                    </a:cubicBezTo>
                    <a:cubicBezTo>
                      <a:pt x="334" y="28"/>
                      <a:pt x="334" y="28"/>
                      <a:pt x="334" y="28"/>
                    </a:cubicBezTo>
                    <a:cubicBezTo>
                      <a:pt x="334" y="12"/>
                      <a:pt x="322" y="0"/>
                      <a:pt x="306" y="0"/>
                    </a:cubicBezTo>
                    <a:cubicBezTo>
                      <a:pt x="131" y="0"/>
                      <a:pt x="131" y="0"/>
                      <a:pt x="131" y="0"/>
                    </a:cubicBezTo>
                    <a:cubicBezTo>
                      <a:pt x="115" y="0"/>
                      <a:pt x="102" y="12"/>
                      <a:pt x="102" y="28"/>
                    </a:cubicBezTo>
                    <a:cubicBezTo>
                      <a:pt x="102" y="92"/>
                      <a:pt x="102" y="92"/>
                      <a:pt x="102" y="92"/>
                    </a:cubicBezTo>
                    <a:cubicBezTo>
                      <a:pt x="102" y="107"/>
                      <a:pt x="90" y="120"/>
                      <a:pt x="74" y="120"/>
                    </a:cubicBezTo>
                    <a:cubicBezTo>
                      <a:pt x="28" y="120"/>
                      <a:pt x="28" y="120"/>
                      <a:pt x="28" y="120"/>
                    </a:cubicBezTo>
                    <a:cubicBezTo>
                      <a:pt x="13" y="120"/>
                      <a:pt x="0" y="133"/>
                      <a:pt x="0" y="148"/>
                    </a:cubicBezTo>
                    <a:cubicBezTo>
                      <a:pt x="0" y="252"/>
                      <a:pt x="0" y="252"/>
                      <a:pt x="0" y="252"/>
                    </a:cubicBezTo>
                    <a:cubicBezTo>
                      <a:pt x="437" y="252"/>
                      <a:pt x="437" y="252"/>
                      <a:pt x="437" y="252"/>
                    </a:cubicBezTo>
                    <a:cubicBezTo>
                      <a:pt x="437" y="148"/>
                      <a:pt x="437" y="148"/>
                      <a:pt x="437" y="148"/>
                    </a:cubicBezTo>
                    <a:cubicBezTo>
                      <a:pt x="437" y="133"/>
                      <a:pt x="424" y="120"/>
                      <a:pt x="409" y="120"/>
                    </a:cubicBezTo>
                    <a:close/>
                  </a:path>
                </a:pathLst>
              </a:custGeom>
              <a:solidFill>
                <a:srgbClr val="E2D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2" name="Freeform 41"/>
              <p:cNvSpPr>
                <a:spLocks/>
              </p:cNvSpPr>
              <p:nvPr/>
            </p:nvSpPr>
            <p:spPr bwMode="auto">
              <a:xfrm>
                <a:off x="4332615" y="578812"/>
                <a:ext cx="487222" cy="44582"/>
              </a:xfrm>
              <a:custGeom>
                <a:avLst/>
                <a:gdLst>
                  <a:gd name="T0" fmla="*/ 194 w 194"/>
                  <a:gd name="T1" fmla="*/ 9 h 18"/>
                  <a:gd name="T2" fmla="*/ 186 w 194"/>
                  <a:gd name="T3" fmla="*/ 18 h 18"/>
                  <a:gd name="T4" fmla="*/ 9 w 194"/>
                  <a:gd name="T5" fmla="*/ 18 h 18"/>
                  <a:gd name="T6" fmla="*/ 0 w 194"/>
                  <a:gd name="T7" fmla="*/ 9 h 18"/>
                  <a:gd name="T8" fmla="*/ 9 w 194"/>
                  <a:gd name="T9" fmla="*/ 0 h 18"/>
                  <a:gd name="T10" fmla="*/ 186 w 194"/>
                  <a:gd name="T11" fmla="*/ 0 h 18"/>
                  <a:gd name="T12" fmla="*/ 194 w 194"/>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94" h="18">
                    <a:moveTo>
                      <a:pt x="194" y="9"/>
                    </a:moveTo>
                    <a:cubicBezTo>
                      <a:pt x="194" y="14"/>
                      <a:pt x="191" y="18"/>
                      <a:pt x="186" y="18"/>
                    </a:cubicBezTo>
                    <a:cubicBezTo>
                      <a:pt x="9" y="18"/>
                      <a:pt x="9" y="18"/>
                      <a:pt x="9" y="18"/>
                    </a:cubicBezTo>
                    <a:cubicBezTo>
                      <a:pt x="4" y="18"/>
                      <a:pt x="0" y="14"/>
                      <a:pt x="0" y="9"/>
                    </a:cubicBezTo>
                    <a:cubicBezTo>
                      <a:pt x="0" y="4"/>
                      <a:pt x="4" y="0"/>
                      <a:pt x="9" y="0"/>
                    </a:cubicBezTo>
                    <a:cubicBezTo>
                      <a:pt x="186" y="0"/>
                      <a:pt x="186" y="0"/>
                      <a:pt x="186" y="0"/>
                    </a:cubicBezTo>
                    <a:cubicBezTo>
                      <a:pt x="191" y="0"/>
                      <a:pt x="194" y="4"/>
                      <a:pt x="194" y="9"/>
                    </a:cubicBezTo>
                    <a:close/>
                  </a:path>
                </a:pathLst>
              </a:custGeom>
              <a:solidFill>
                <a:srgbClr val="D8D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3" name="Freeform 42"/>
              <p:cNvSpPr>
                <a:spLocks/>
              </p:cNvSpPr>
              <p:nvPr/>
            </p:nvSpPr>
            <p:spPr bwMode="auto">
              <a:xfrm>
                <a:off x="4332615" y="686022"/>
                <a:ext cx="487222" cy="43521"/>
              </a:xfrm>
              <a:custGeom>
                <a:avLst/>
                <a:gdLst>
                  <a:gd name="T0" fmla="*/ 194 w 194"/>
                  <a:gd name="T1" fmla="*/ 9 h 17"/>
                  <a:gd name="T2" fmla="*/ 186 w 194"/>
                  <a:gd name="T3" fmla="*/ 17 h 17"/>
                  <a:gd name="T4" fmla="*/ 9 w 194"/>
                  <a:gd name="T5" fmla="*/ 17 h 17"/>
                  <a:gd name="T6" fmla="*/ 0 w 194"/>
                  <a:gd name="T7" fmla="*/ 9 h 17"/>
                  <a:gd name="T8" fmla="*/ 9 w 194"/>
                  <a:gd name="T9" fmla="*/ 0 h 17"/>
                  <a:gd name="T10" fmla="*/ 186 w 194"/>
                  <a:gd name="T11" fmla="*/ 0 h 17"/>
                  <a:gd name="T12" fmla="*/ 194 w 194"/>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94" h="17">
                    <a:moveTo>
                      <a:pt x="194" y="9"/>
                    </a:moveTo>
                    <a:cubicBezTo>
                      <a:pt x="194" y="13"/>
                      <a:pt x="191" y="17"/>
                      <a:pt x="186" y="17"/>
                    </a:cubicBezTo>
                    <a:cubicBezTo>
                      <a:pt x="9" y="17"/>
                      <a:pt x="9" y="17"/>
                      <a:pt x="9" y="17"/>
                    </a:cubicBezTo>
                    <a:cubicBezTo>
                      <a:pt x="4" y="17"/>
                      <a:pt x="0" y="13"/>
                      <a:pt x="0" y="9"/>
                    </a:cubicBezTo>
                    <a:cubicBezTo>
                      <a:pt x="0" y="4"/>
                      <a:pt x="4" y="0"/>
                      <a:pt x="9" y="0"/>
                    </a:cubicBezTo>
                    <a:cubicBezTo>
                      <a:pt x="186" y="0"/>
                      <a:pt x="186" y="0"/>
                      <a:pt x="186" y="0"/>
                    </a:cubicBezTo>
                    <a:cubicBezTo>
                      <a:pt x="191" y="0"/>
                      <a:pt x="194" y="4"/>
                      <a:pt x="194" y="9"/>
                    </a:cubicBezTo>
                    <a:close/>
                  </a:path>
                </a:pathLst>
              </a:custGeom>
              <a:solidFill>
                <a:srgbClr val="D8D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4" name="Freeform 43"/>
              <p:cNvSpPr>
                <a:spLocks/>
              </p:cNvSpPr>
              <p:nvPr/>
            </p:nvSpPr>
            <p:spPr bwMode="auto">
              <a:xfrm>
                <a:off x="4332615" y="794294"/>
                <a:ext cx="487222" cy="42460"/>
              </a:xfrm>
              <a:custGeom>
                <a:avLst/>
                <a:gdLst>
                  <a:gd name="T0" fmla="*/ 194 w 194"/>
                  <a:gd name="T1" fmla="*/ 8 h 17"/>
                  <a:gd name="T2" fmla="*/ 186 w 194"/>
                  <a:gd name="T3" fmla="*/ 17 h 17"/>
                  <a:gd name="T4" fmla="*/ 9 w 194"/>
                  <a:gd name="T5" fmla="*/ 17 h 17"/>
                  <a:gd name="T6" fmla="*/ 0 w 194"/>
                  <a:gd name="T7" fmla="*/ 8 h 17"/>
                  <a:gd name="T8" fmla="*/ 9 w 194"/>
                  <a:gd name="T9" fmla="*/ 0 h 17"/>
                  <a:gd name="T10" fmla="*/ 186 w 194"/>
                  <a:gd name="T11" fmla="*/ 0 h 17"/>
                  <a:gd name="T12" fmla="*/ 194 w 194"/>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94" h="17">
                    <a:moveTo>
                      <a:pt x="194" y="8"/>
                    </a:moveTo>
                    <a:cubicBezTo>
                      <a:pt x="194" y="13"/>
                      <a:pt x="191" y="17"/>
                      <a:pt x="186" y="17"/>
                    </a:cubicBezTo>
                    <a:cubicBezTo>
                      <a:pt x="9" y="17"/>
                      <a:pt x="9" y="17"/>
                      <a:pt x="9" y="17"/>
                    </a:cubicBezTo>
                    <a:cubicBezTo>
                      <a:pt x="4" y="17"/>
                      <a:pt x="0" y="13"/>
                      <a:pt x="0" y="8"/>
                    </a:cubicBezTo>
                    <a:cubicBezTo>
                      <a:pt x="0" y="4"/>
                      <a:pt x="4" y="0"/>
                      <a:pt x="9" y="0"/>
                    </a:cubicBezTo>
                    <a:cubicBezTo>
                      <a:pt x="186" y="0"/>
                      <a:pt x="186" y="0"/>
                      <a:pt x="186" y="0"/>
                    </a:cubicBezTo>
                    <a:cubicBezTo>
                      <a:pt x="191" y="0"/>
                      <a:pt x="194" y="4"/>
                      <a:pt x="194" y="8"/>
                    </a:cubicBezTo>
                    <a:close/>
                  </a:path>
                </a:pathLst>
              </a:custGeom>
              <a:solidFill>
                <a:srgbClr val="D8D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5" name="Rectangle 44"/>
              <p:cNvSpPr>
                <a:spLocks noChangeArrowheads="1"/>
              </p:cNvSpPr>
              <p:nvPr/>
            </p:nvSpPr>
            <p:spPr bwMode="auto">
              <a:xfrm>
                <a:off x="4029029" y="1103186"/>
                <a:ext cx="1097576" cy="60505"/>
              </a:xfrm>
              <a:prstGeom prst="rect">
                <a:avLst/>
              </a:prstGeom>
              <a:solidFill>
                <a:srgbClr val="D8D0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6" name="Rectangle 45"/>
              <p:cNvSpPr/>
              <p:nvPr/>
            </p:nvSpPr>
            <p:spPr>
              <a:xfrm rot="21583304">
                <a:off x="5436616" y="2571427"/>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47" name="Rectangle 46"/>
              <p:cNvSpPr/>
              <p:nvPr/>
            </p:nvSpPr>
            <p:spPr>
              <a:xfrm rot="21583304">
                <a:off x="5434043" y="2121960"/>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48" name="Rectangle 47"/>
              <p:cNvSpPr/>
              <p:nvPr/>
            </p:nvSpPr>
            <p:spPr>
              <a:xfrm rot="21583304">
                <a:off x="5445948" y="1672493"/>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49" name="TextBox 48"/>
              <p:cNvSpPr txBox="1"/>
              <p:nvPr/>
            </p:nvSpPr>
            <p:spPr>
              <a:xfrm>
                <a:off x="3274747" y="1216904"/>
                <a:ext cx="2568841" cy="1018134"/>
              </a:xfrm>
              <a:prstGeom prst="rect">
                <a:avLst/>
              </a:prstGeom>
              <a:noFill/>
            </p:spPr>
            <p:txBody>
              <a:bodyPr wrap="square" lIns="0" tIns="0" rIns="0" bIns="0" rtlCol="0">
                <a:spAutoFit/>
              </a:bodyPr>
              <a:lstStyle/>
              <a:p>
                <a:pPr lvl="0"/>
                <a:r>
                  <a:rPr lang="en-GB" sz="1000" b="1" dirty="0" smtClean="0">
                    <a:latin typeface="Univers 45 Light" pitchFamily="2" charset="0"/>
                  </a:rPr>
                  <a:t>Supplier Questionnaire</a:t>
                </a:r>
                <a:endParaRPr lang="en-GB" sz="1000" dirty="0">
                  <a:latin typeface="Univers 47 CondensedLight" panose="00000400000000000000" pitchFamily="2" charset="0"/>
                  <a:cs typeface="Arial" pitchFamily="34" charset="0"/>
                </a:endParaRPr>
              </a:p>
              <a:p>
                <a:pPr marL="177796" indent="-177796">
                  <a:spcAft>
                    <a:spcPts val="800"/>
                  </a:spcAft>
                </a:pPr>
                <a:endParaRPr lang="en-GB" sz="1400" b="1" dirty="0">
                  <a:latin typeface="Univers 47 CondensedLight" panose="00000400000000000000" pitchFamily="2" charset="0"/>
                  <a:cs typeface="Arial" pitchFamily="34" charset="0"/>
                </a:endParaRPr>
              </a:p>
            </p:txBody>
          </p:sp>
          <p:sp>
            <p:nvSpPr>
              <p:cNvPr id="50" name="Freeform 49"/>
              <p:cNvSpPr>
                <a:spLocks/>
              </p:cNvSpPr>
              <p:nvPr/>
            </p:nvSpPr>
            <p:spPr bwMode="auto">
              <a:xfrm>
                <a:off x="2916592" y="1746446"/>
                <a:ext cx="244142" cy="272802"/>
              </a:xfrm>
              <a:custGeom>
                <a:avLst/>
                <a:gdLst>
                  <a:gd name="T0" fmla="*/ 2 w 97"/>
                  <a:gd name="T1" fmla="*/ 69 h 109"/>
                  <a:gd name="T2" fmla="*/ 61 w 97"/>
                  <a:gd name="T3" fmla="*/ 100 h 109"/>
                  <a:gd name="T4" fmla="*/ 90 w 97"/>
                  <a:gd name="T5" fmla="*/ 31 h 109"/>
                  <a:gd name="T6" fmla="*/ 37 w 97"/>
                  <a:gd name="T7" fmla="*/ 15 h 109"/>
                  <a:gd name="T8" fmla="*/ 18 w 97"/>
                  <a:gd name="T9" fmla="*/ 41 h 109"/>
                  <a:gd name="T10" fmla="*/ 2 w 97"/>
                  <a:gd name="T11" fmla="*/ 67 h 109"/>
                  <a:gd name="T12" fmla="*/ 12 w 97"/>
                  <a:gd name="T13" fmla="*/ 67 h 109"/>
                  <a:gd name="T14" fmla="*/ 28 w 97"/>
                  <a:gd name="T15" fmla="*/ 41 h 109"/>
                  <a:gd name="T16" fmla="*/ 41 w 97"/>
                  <a:gd name="T17" fmla="*/ 22 h 109"/>
                  <a:gd name="T18" fmla="*/ 76 w 97"/>
                  <a:gd name="T19" fmla="*/ 26 h 109"/>
                  <a:gd name="T20" fmla="*/ 71 w 97"/>
                  <a:gd name="T21" fmla="*/ 84 h 109"/>
                  <a:gd name="T22" fmla="*/ 13 w 97"/>
                  <a:gd name="T23" fmla="*/ 66 h 109"/>
                  <a:gd name="T24" fmla="*/ 2 w 97"/>
                  <a:gd name="T25" fmla="*/ 6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9">
                    <a:moveTo>
                      <a:pt x="2" y="69"/>
                    </a:moveTo>
                    <a:cubicBezTo>
                      <a:pt x="6" y="90"/>
                      <a:pt x="40" y="109"/>
                      <a:pt x="61" y="100"/>
                    </a:cubicBezTo>
                    <a:cubicBezTo>
                      <a:pt x="87" y="90"/>
                      <a:pt x="97" y="57"/>
                      <a:pt x="90" y="31"/>
                    </a:cubicBezTo>
                    <a:cubicBezTo>
                      <a:pt x="83" y="6"/>
                      <a:pt x="56" y="0"/>
                      <a:pt x="37" y="15"/>
                    </a:cubicBezTo>
                    <a:cubicBezTo>
                      <a:pt x="28" y="21"/>
                      <a:pt x="23" y="33"/>
                      <a:pt x="18" y="41"/>
                    </a:cubicBezTo>
                    <a:cubicBezTo>
                      <a:pt x="12" y="50"/>
                      <a:pt x="7" y="59"/>
                      <a:pt x="2" y="67"/>
                    </a:cubicBezTo>
                    <a:cubicBezTo>
                      <a:pt x="0" y="72"/>
                      <a:pt x="11" y="70"/>
                      <a:pt x="12" y="67"/>
                    </a:cubicBezTo>
                    <a:cubicBezTo>
                      <a:pt x="17" y="59"/>
                      <a:pt x="23" y="50"/>
                      <a:pt x="28" y="41"/>
                    </a:cubicBezTo>
                    <a:cubicBezTo>
                      <a:pt x="32" y="35"/>
                      <a:pt x="36" y="28"/>
                      <a:pt x="41" y="22"/>
                    </a:cubicBezTo>
                    <a:cubicBezTo>
                      <a:pt x="51" y="8"/>
                      <a:pt x="68" y="13"/>
                      <a:pt x="76" y="26"/>
                    </a:cubicBezTo>
                    <a:cubicBezTo>
                      <a:pt x="86" y="44"/>
                      <a:pt x="81" y="67"/>
                      <a:pt x="71" y="84"/>
                    </a:cubicBezTo>
                    <a:cubicBezTo>
                      <a:pt x="56" y="107"/>
                      <a:pt x="17" y="89"/>
                      <a:pt x="13" y="66"/>
                    </a:cubicBezTo>
                    <a:cubicBezTo>
                      <a:pt x="12" y="62"/>
                      <a:pt x="1" y="65"/>
                      <a:pt x="2" y="69"/>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1" name="Freeform 50"/>
              <p:cNvSpPr>
                <a:spLocks/>
              </p:cNvSpPr>
              <p:nvPr/>
            </p:nvSpPr>
            <p:spPr bwMode="auto">
              <a:xfrm>
                <a:off x="2670328" y="2202884"/>
                <a:ext cx="158162" cy="90227"/>
              </a:xfrm>
              <a:custGeom>
                <a:avLst/>
                <a:gdLst>
                  <a:gd name="T0" fmla="*/ 4 w 63"/>
                  <a:gd name="T1" fmla="*/ 6 h 36"/>
                  <a:gd name="T2" fmla="*/ 35 w 63"/>
                  <a:gd name="T3" fmla="*/ 25 h 36"/>
                  <a:gd name="T4" fmla="*/ 56 w 63"/>
                  <a:gd name="T5" fmla="*/ 35 h 36"/>
                  <a:gd name="T6" fmla="*/ 55 w 63"/>
                  <a:gd name="T7" fmla="*/ 30 h 36"/>
                  <a:gd name="T8" fmla="*/ 58 w 63"/>
                  <a:gd name="T9" fmla="*/ 29 h 36"/>
                  <a:gd name="T10" fmla="*/ 53 w 63"/>
                  <a:gd name="T11" fmla="*/ 26 h 36"/>
                  <a:gd name="T12" fmla="*/ 39 w 63"/>
                  <a:gd name="T13" fmla="*/ 17 h 36"/>
                  <a:gd name="T14" fmla="*/ 13 w 63"/>
                  <a:gd name="T15" fmla="*/ 1 h 36"/>
                  <a:gd name="T16" fmla="*/ 4 w 63"/>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4" y="6"/>
                    </a:moveTo>
                    <a:cubicBezTo>
                      <a:pt x="15" y="11"/>
                      <a:pt x="25" y="19"/>
                      <a:pt x="35" y="25"/>
                    </a:cubicBezTo>
                    <a:cubicBezTo>
                      <a:pt x="41" y="29"/>
                      <a:pt x="49" y="36"/>
                      <a:pt x="56" y="35"/>
                    </a:cubicBezTo>
                    <a:cubicBezTo>
                      <a:pt x="63" y="33"/>
                      <a:pt x="62" y="28"/>
                      <a:pt x="55" y="30"/>
                    </a:cubicBezTo>
                    <a:cubicBezTo>
                      <a:pt x="60" y="29"/>
                      <a:pt x="61" y="31"/>
                      <a:pt x="58" y="29"/>
                    </a:cubicBezTo>
                    <a:cubicBezTo>
                      <a:pt x="56" y="28"/>
                      <a:pt x="55" y="27"/>
                      <a:pt x="53" y="26"/>
                    </a:cubicBezTo>
                    <a:cubicBezTo>
                      <a:pt x="48" y="23"/>
                      <a:pt x="44" y="20"/>
                      <a:pt x="39" y="17"/>
                    </a:cubicBezTo>
                    <a:cubicBezTo>
                      <a:pt x="31" y="11"/>
                      <a:pt x="22" y="5"/>
                      <a:pt x="13" y="1"/>
                    </a:cubicBezTo>
                    <a:cubicBezTo>
                      <a:pt x="10" y="0"/>
                      <a:pt x="0" y="4"/>
                      <a:pt x="4" y="6"/>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2" name="Freeform 51"/>
              <p:cNvSpPr>
                <a:spLocks/>
              </p:cNvSpPr>
              <p:nvPr/>
            </p:nvSpPr>
            <p:spPr bwMode="auto">
              <a:xfrm>
                <a:off x="2697927" y="2158303"/>
                <a:ext cx="148608" cy="94472"/>
              </a:xfrm>
              <a:custGeom>
                <a:avLst/>
                <a:gdLst>
                  <a:gd name="T0" fmla="*/ 5 w 59"/>
                  <a:gd name="T1" fmla="*/ 7 h 38"/>
                  <a:gd name="T2" fmla="*/ 46 w 59"/>
                  <a:gd name="T3" fmla="*/ 36 h 38"/>
                  <a:gd name="T4" fmla="*/ 56 w 59"/>
                  <a:gd name="T5" fmla="*/ 31 h 38"/>
                  <a:gd name="T6" fmla="*/ 14 w 59"/>
                  <a:gd name="T7" fmla="*/ 2 h 38"/>
                  <a:gd name="T8" fmla="*/ 5 w 59"/>
                  <a:gd name="T9" fmla="*/ 7 h 38"/>
                </a:gdLst>
                <a:ahLst/>
                <a:cxnLst>
                  <a:cxn ang="0">
                    <a:pos x="T0" y="T1"/>
                  </a:cxn>
                  <a:cxn ang="0">
                    <a:pos x="T2" y="T3"/>
                  </a:cxn>
                  <a:cxn ang="0">
                    <a:pos x="T4" y="T5"/>
                  </a:cxn>
                  <a:cxn ang="0">
                    <a:pos x="T6" y="T7"/>
                  </a:cxn>
                  <a:cxn ang="0">
                    <a:pos x="T8" y="T9"/>
                  </a:cxn>
                </a:cxnLst>
                <a:rect l="0" t="0" r="r" b="b"/>
                <a:pathLst>
                  <a:path w="59" h="38">
                    <a:moveTo>
                      <a:pt x="5" y="7"/>
                    </a:moveTo>
                    <a:cubicBezTo>
                      <a:pt x="20" y="14"/>
                      <a:pt x="35" y="23"/>
                      <a:pt x="46" y="36"/>
                    </a:cubicBezTo>
                    <a:cubicBezTo>
                      <a:pt x="49" y="38"/>
                      <a:pt x="59" y="34"/>
                      <a:pt x="56" y="31"/>
                    </a:cubicBezTo>
                    <a:cubicBezTo>
                      <a:pt x="45" y="18"/>
                      <a:pt x="30" y="9"/>
                      <a:pt x="14" y="2"/>
                    </a:cubicBezTo>
                    <a:cubicBezTo>
                      <a:pt x="10" y="0"/>
                      <a:pt x="0" y="5"/>
                      <a:pt x="5" y="7"/>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3" name="Freeform 52"/>
              <p:cNvSpPr>
                <a:spLocks/>
              </p:cNvSpPr>
              <p:nvPr/>
            </p:nvSpPr>
            <p:spPr bwMode="auto">
              <a:xfrm>
                <a:off x="1802034" y="3278170"/>
                <a:ext cx="1107130" cy="1433006"/>
              </a:xfrm>
              <a:custGeom>
                <a:avLst/>
                <a:gdLst>
                  <a:gd name="T0" fmla="*/ 177 w 441"/>
                  <a:gd name="T1" fmla="*/ 36 h 571"/>
                  <a:gd name="T2" fmla="*/ 185 w 441"/>
                  <a:gd name="T3" fmla="*/ 0 h 571"/>
                  <a:gd name="T4" fmla="*/ 441 w 441"/>
                  <a:gd name="T5" fmla="*/ 101 h 571"/>
                  <a:gd name="T6" fmla="*/ 258 w 441"/>
                  <a:gd name="T7" fmla="*/ 571 h 571"/>
                  <a:gd name="T8" fmla="*/ 4 w 441"/>
                  <a:gd name="T9" fmla="*/ 454 h 571"/>
                  <a:gd name="T10" fmla="*/ 132 w 441"/>
                  <a:gd name="T11" fmla="*/ 210 h 571"/>
                  <a:gd name="T12" fmla="*/ 177 w 441"/>
                  <a:gd name="T13" fmla="*/ 36 h 571"/>
                </a:gdLst>
                <a:ahLst/>
                <a:cxnLst>
                  <a:cxn ang="0">
                    <a:pos x="T0" y="T1"/>
                  </a:cxn>
                  <a:cxn ang="0">
                    <a:pos x="T2" y="T3"/>
                  </a:cxn>
                  <a:cxn ang="0">
                    <a:pos x="T4" y="T5"/>
                  </a:cxn>
                  <a:cxn ang="0">
                    <a:pos x="T6" y="T7"/>
                  </a:cxn>
                  <a:cxn ang="0">
                    <a:pos x="T8" y="T9"/>
                  </a:cxn>
                  <a:cxn ang="0">
                    <a:pos x="T10" y="T11"/>
                  </a:cxn>
                  <a:cxn ang="0">
                    <a:pos x="T12" y="T13"/>
                  </a:cxn>
                </a:cxnLst>
                <a:rect l="0" t="0" r="r" b="b"/>
                <a:pathLst>
                  <a:path w="441" h="571">
                    <a:moveTo>
                      <a:pt x="177" y="36"/>
                    </a:moveTo>
                    <a:cubicBezTo>
                      <a:pt x="185" y="0"/>
                      <a:pt x="185" y="0"/>
                      <a:pt x="185" y="0"/>
                    </a:cubicBezTo>
                    <a:cubicBezTo>
                      <a:pt x="222" y="32"/>
                      <a:pt x="363" y="157"/>
                      <a:pt x="441" y="101"/>
                    </a:cubicBezTo>
                    <a:cubicBezTo>
                      <a:pt x="420" y="211"/>
                      <a:pt x="307" y="469"/>
                      <a:pt x="258" y="571"/>
                    </a:cubicBezTo>
                    <a:cubicBezTo>
                      <a:pt x="4" y="454"/>
                      <a:pt x="4" y="454"/>
                      <a:pt x="4" y="454"/>
                    </a:cubicBezTo>
                    <a:cubicBezTo>
                      <a:pt x="0" y="462"/>
                      <a:pt x="113" y="265"/>
                      <a:pt x="132" y="210"/>
                    </a:cubicBezTo>
                    <a:cubicBezTo>
                      <a:pt x="166" y="110"/>
                      <a:pt x="174" y="58"/>
                      <a:pt x="177" y="36"/>
                    </a:cubicBezTo>
                    <a:close/>
                  </a:path>
                </a:pathLst>
              </a:custGeom>
              <a:solidFill>
                <a:srgbClr val="F5C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4" name="Freeform 53"/>
              <p:cNvSpPr>
                <a:spLocks/>
              </p:cNvSpPr>
              <p:nvPr/>
            </p:nvSpPr>
            <p:spPr bwMode="auto">
              <a:xfrm>
                <a:off x="1731975" y="3857740"/>
                <a:ext cx="1119867" cy="1426637"/>
              </a:xfrm>
              <a:custGeom>
                <a:avLst/>
                <a:gdLst>
                  <a:gd name="T0" fmla="*/ 119 w 446"/>
                  <a:gd name="T1" fmla="*/ 0 h 568"/>
                  <a:gd name="T2" fmla="*/ 0 w 446"/>
                  <a:gd name="T3" fmla="*/ 284 h 568"/>
                  <a:gd name="T4" fmla="*/ 0 w 446"/>
                  <a:gd name="T5" fmla="*/ 483 h 568"/>
                  <a:gd name="T6" fmla="*/ 181 w 446"/>
                  <a:gd name="T7" fmla="*/ 558 h 568"/>
                  <a:gd name="T8" fmla="*/ 266 w 446"/>
                  <a:gd name="T9" fmla="*/ 568 h 568"/>
                  <a:gd name="T10" fmla="*/ 446 w 446"/>
                  <a:gd name="T11" fmla="*/ 140 h 568"/>
                  <a:gd name="T12" fmla="*/ 119 w 446"/>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446" h="568">
                    <a:moveTo>
                      <a:pt x="119" y="0"/>
                    </a:moveTo>
                    <a:cubicBezTo>
                      <a:pt x="83" y="85"/>
                      <a:pt x="41" y="186"/>
                      <a:pt x="0" y="284"/>
                    </a:cubicBezTo>
                    <a:cubicBezTo>
                      <a:pt x="0" y="483"/>
                      <a:pt x="0" y="483"/>
                      <a:pt x="0" y="483"/>
                    </a:cubicBezTo>
                    <a:cubicBezTo>
                      <a:pt x="181" y="558"/>
                      <a:pt x="181" y="558"/>
                      <a:pt x="181" y="558"/>
                    </a:cubicBezTo>
                    <a:cubicBezTo>
                      <a:pt x="266" y="568"/>
                      <a:pt x="266" y="568"/>
                      <a:pt x="266" y="568"/>
                    </a:cubicBezTo>
                    <a:cubicBezTo>
                      <a:pt x="320" y="439"/>
                      <a:pt x="392" y="269"/>
                      <a:pt x="446" y="140"/>
                    </a:cubicBezTo>
                    <a:cubicBezTo>
                      <a:pt x="349" y="57"/>
                      <a:pt x="246" y="13"/>
                      <a:pt x="119" y="0"/>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5" name="Freeform 54"/>
              <p:cNvSpPr>
                <a:spLocks/>
              </p:cNvSpPr>
              <p:nvPr/>
            </p:nvSpPr>
            <p:spPr bwMode="auto">
              <a:xfrm>
                <a:off x="2248918" y="1733708"/>
                <a:ext cx="956399" cy="1872461"/>
              </a:xfrm>
              <a:custGeom>
                <a:avLst/>
                <a:gdLst>
                  <a:gd name="T0" fmla="*/ 269 w 381"/>
                  <a:gd name="T1" fmla="*/ 375 h 746"/>
                  <a:gd name="T2" fmla="*/ 257 w 381"/>
                  <a:gd name="T3" fmla="*/ 394 h 746"/>
                  <a:gd name="T4" fmla="*/ 293 w 381"/>
                  <a:gd name="T5" fmla="*/ 239 h 746"/>
                  <a:gd name="T6" fmla="*/ 293 w 381"/>
                  <a:gd name="T7" fmla="*/ 237 h 746"/>
                  <a:gd name="T8" fmla="*/ 312 w 381"/>
                  <a:gd name="T9" fmla="*/ 214 h 746"/>
                  <a:gd name="T10" fmla="*/ 363 w 381"/>
                  <a:gd name="T11" fmla="*/ 134 h 746"/>
                  <a:gd name="T12" fmla="*/ 354 w 381"/>
                  <a:gd name="T13" fmla="*/ 20 h 746"/>
                  <a:gd name="T14" fmla="*/ 301 w 381"/>
                  <a:gd name="T15" fmla="*/ 28 h 746"/>
                  <a:gd name="T16" fmla="*/ 182 w 381"/>
                  <a:gd name="T17" fmla="*/ 173 h 746"/>
                  <a:gd name="T18" fmla="*/ 43 w 381"/>
                  <a:gd name="T19" fmla="*/ 406 h 746"/>
                  <a:gd name="T20" fmla="*/ 24 w 381"/>
                  <a:gd name="T21" fmla="*/ 454 h 746"/>
                  <a:gd name="T22" fmla="*/ 24 w 381"/>
                  <a:gd name="T23" fmla="*/ 456 h 746"/>
                  <a:gd name="T24" fmla="*/ 0 w 381"/>
                  <a:gd name="T25" fmla="*/ 648 h 746"/>
                  <a:gd name="T26" fmla="*/ 119 w 381"/>
                  <a:gd name="T27" fmla="*/ 732 h 746"/>
                  <a:gd name="T28" fmla="*/ 265 w 381"/>
                  <a:gd name="T29" fmla="*/ 693 h 746"/>
                  <a:gd name="T30" fmla="*/ 321 w 381"/>
                  <a:gd name="T31" fmla="*/ 517 h 746"/>
                  <a:gd name="T32" fmla="*/ 269 w 381"/>
                  <a:gd name="T33" fmla="*/ 375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746">
                    <a:moveTo>
                      <a:pt x="269" y="375"/>
                    </a:moveTo>
                    <a:cubicBezTo>
                      <a:pt x="267" y="387"/>
                      <a:pt x="257" y="394"/>
                      <a:pt x="257" y="394"/>
                    </a:cubicBezTo>
                    <a:cubicBezTo>
                      <a:pt x="257" y="393"/>
                      <a:pt x="278" y="299"/>
                      <a:pt x="293" y="239"/>
                    </a:cubicBezTo>
                    <a:cubicBezTo>
                      <a:pt x="293" y="237"/>
                      <a:pt x="293" y="237"/>
                      <a:pt x="293" y="237"/>
                    </a:cubicBezTo>
                    <a:cubicBezTo>
                      <a:pt x="298" y="230"/>
                      <a:pt x="305" y="222"/>
                      <a:pt x="312" y="214"/>
                    </a:cubicBezTo>
                    <a:cubicBezTo>
                      <a:pt x="329" y="194"/>
                      <a:pt x="351" y="169"/>
                      <a:pt x="363" y="134"/>
                    </a:cubicBezTo>
                    <a:cubicBezTo>
                      <a:pt x="379" y="90"/>
                      <a:pt x="381" y="36"/>
                      <a:pt x="354" y="20"/>
                    </a:cubicBezTo>
                    <a:cubicBezTo>
                      <a:pt x="323" y="0"/>
                      <a:pt x="308" y="19"/>
                      <a:pt x="301" y="28"/>
                    </a:cubicBezTo>
                    <a:cubicBezTo>
                      <a:pt x="268" y="70"/>
                      <a:pt x="182" y="173"/>
                      <a:pt x="182" y="173"/>
                    </a:cubicBezTo>
                    <a:cubicBezTo>
                      <a:pt x="182" y="173"/>
                      <a:pt x="104" y="304"/>
                      <a:pt x="43" y="406"/>
                    </a:cubicBezTo>
                    <a:cubicBezTo>
                      <a:pt x="35" y="419"/>
                      <a:pt x="27" y="435"/>
                      <a:pt x="24" y="454"/>
                    </a:cubicBezTo>
                    <a:cubicBezTo>
                      <a:pt x="24" y="456"/>
                      <a:pt x="24" y="456"/>
                      <a:pt x="24" y="456"/>
                    </a:cubicBezTo>
                    <a:cubicBezTo>
                      <a:pt x="17" y="519"/>
                      <a:pt x="7" y="597"/>
                      <a:pt x="0" y="648"/>
                    </a:cubicBezTo>
                    <a:cubicBezTo>
                      <a:pt x="0" y="648"/>
                      <a:pt x="38" y="718"/>
                      <a:pt x="119" y="732"/>
                    </a:cubicBezTo>
                    <a:cubicBezTo>
                      <a:pt x="201" y="746"/>
                      <a:pt x="265" y="693"/>
                      <a:pt x="265" y="693"/>
                    </a:cubicBezTo>
                    <a:cubicBezTo>
                      <a:pt x="303" y="659"/>
                      <a:pt x="321" y="603"/>
                      <a:pt x="321" y="517"/>
                    </a:cubicBezTo>
                    <a:cubicBezTo>
                      <a:pt x="320" y="482"/>
                      <a:pt x="318" y="423"/>
                      <a:pt x="269" y="375"/>
                    </a:cubicBezTo>
                    <a:close/>
                  </a:path>
                </a:pathLst>
              </a:custGeom>
              <a:solidFill>
                <a:srgbClr val="F5C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6" name="Freeform 55"/>
              <p:cNvSpPr>
                <a:spLocks/>
              </p:cNvSpPr>
              <p:nvPr/>
            </p:nvSpPr>
            <p:spPr bwMode="auto">
              <a:xfrm>
                <a:off x="1278762" y="4368280"/>
                <a:ext cx="1409828" cy="1493594"/>
              </a:xfrm>
              <a:custGeom>
                <a:avLst/>
                <a:gdLst>
                  <a:gd name="T0" fmla="*/ 280 w 431"/>
                  <a:gd name="T1" fmla="*/ 142 h 608"/>
                  <a:gd name="T2" fmla="*/ 135 w 431"/>
                  <a:gd name="T3" fmla="*/ 63 h 608"/>
                  <a:gd name="T4" fmla="*/ 0 w 431"/>
                  <a:gd name="T5" fmla="*/ 61 h 608"/>
                  <a:gd name="T6" fmla="*/ 0 w 431"/>
                  <a:gd name="T7" fmla="*/ 608 h 608"/>
                  <a:gd name="T8" fmla="*/ 312 w 431"/>
                  <a:gd name="T9" fmla="*/ 608 h 608"/>
                  <a:gd name="T10" fmla="*/ 356 w 431"/>
                  <a:gd name="T11" fmla="*/ 474 h 608"/>
                  <a:gd name="T12" fmla="*/ 280 w 431"/>
                  <a:gd name="T13" fmla="*/ 142 h 608"/>
                  <a:gd name="connsiteX0" fmla="*/ 10687 w 13034"/>
                  <a:gd name="connsiteY0" fmla="*/ 1919 h 9784"/>
                  <a:gd name="connsiteX1" fmla="*/ 7322 w 13034"/>
                  <a:gd name="connsiteY1" fmla="*/ 619 h 9784"/>
                  <a:gd name="connsiteX2" fmla="*/ 4190 w 13034"/>
                  <a:gd name="connsiteY2" fmla="*/ 586 h 9784"/>
                  <a:gd name="connsiteX3" fmla="*/ 0 w 13034"/>
                  <a:gd name="connsiteY3" fmla="*/ 6857 h 9784"/>
                  <a:gd name="connsiteX4" fmla="*/ 4190 w 13034"/>
                  <a:gd name="connsiteY4" fmla="*/ 9583 h 9784"/>
                  <a:gd name="connsiteX5" fmla="*/ 11429 w 13034"/>
                  <a:gd name="connsiteY5" fmla="*/ 9583 h 9784"/>
                  <a:gd name="connsiteX6" fmla="*/ 12450 w 13034"/>
                  <a:gd name="connsiteY6" fmla="*/ 7379 h 9784"/>
                  <a:gd name="connsiteX7" fmla="*/ 10687 w 13034"/>
                  <a:gd name="connsiteY7" fmla="*/ 1919 h 9784"/>
                  <a:gd name="connsiteX0" fmla="*/ 8199 w 10000"/>
                  <a:gd name="connsiteY0" fmla="*/ 1961 h 10001"/>
                  <a:gd name="connsiteX1" fmla="*/ 5618 w 10000"/>
                  <a:gd name="connsiteY1" fmla="*/ 633 h 10001"/>
                  <a:gd name="connsiteX2" fmla="*/ 3215 w 10000"/>
                  <a:gd name="connsiteY2" fmla="*/ 599 h 10001"/>
                  <a:gd name="connsiteX3" fmla="*/ 0 w 10000"/>
                  <a:gd name="connsiteY3" fmla="*/ 7008 h 10001"/>
                  <a:gd name="connsiteX4" fmla="*/ 3215 w 10000"/>
                  <a:gd name="connsiteY4" fmla="*/ 9795 h 10001"/>
                  <a:gd name="connsiteX5" fmla="*/ 8769 w 10000"/>
                  <a:gd name="connsiteY5" fmla="*/ 9795 h 10001"/>
                  <a:gd name="connsiteX6" fmla="*/ 9552 w 10000"/>
                  <a:gd name="connsiteY6" fmla="*/ 7542 h 10001"/>
                  <a:gd name="connsiteX7" fmla="*/ 8199 w 10000"/>
                  <a:gd name="connsiteY7" fmla="*/ 196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1">
                    <a:moveTo>
                      <a:pt x="8199" y="1961"/>
                    </a:moveTo>
                    <a:cubicBezTo>
                      <a:pt x="8003" y="734"/>
                      <a:pt x="6757" y="-259"/>
                      <a:pt x="5618" y="633"/>
                    </a:cubicBezTo>
                    <a:cubicBezTo>
                      <a:pt x="5226" y="-426"/>
                      <a:pt x="3962" y="45"/>
                      <a:pt x="3215" y="599"/>
                    </a:cubicBezTo>
                    <a:cubicBezTo>
                      <a:pt x="2092" y="487"/>
                      <a:pt x="8" y="4633"/>
                      <a:pt x="0" y="7008"/>
                    </a:cubicBezTo>
                    <a:cubicBezTo>
                      <a:pt x="8" y="7698"/>
                      <a:pt x="1753" y="9331"/>
                      <a:pt x="3215" y="9795"/>
                    </a:cubicBezTo>
                    <a:cubicBezTo>
                      <a:pt x="4676" y="10259"/>
                      <a:pt x="8769" y="9795"/>
                      <a:pt x="8769" y="9795"/>
                    </a:cubicBezTo>
                    <a:cubicBezTo>
                      <a:pt x="9196" y="8584"/>
                      <a:pt x="9498" y="7711"/>
                      <a:pt x="9552" y="7542"/>
                    </a:cubicBezTo>
                    <a:cubicBezTo>
                      <a:pt x="9854" y="6668"/>
                      <a:pt x="10887" y="-90"/>
                      <a:pt x="8199" y="1961"/>
                    </a:cubicBezTo>
                    <a:close/>
                  </a:path>
                </a:pathLst>
              </a:custGeom>
              <a:solidFill>
                <a:srgbClr val="F3F3F3"/>
              </a:solidFill>
              <a:ln>
                <a:noFill/>
              </a:ln>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7" name="Rectangle 56"/>
              <p:cNvSpPr/>
              <p:nvPr/>
            </p:nvSpPr>
            <p:spPr>
              <a:xfrm rot="21583304">
                <a:off x="5436616" y="3020894"/>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58" name="Rectangle 57"/>
              <p:cNvSpPr/>
              <p:nvPr/>
            </p:nvSpPr>
            <p:spPr>
              <a:xfrm rot="21583304">
                <a:off x="5436616" y="3470360"/>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59" name="Rectangle 58"/>
              <p:cNvSpPr/>
              <p:nvPr/>
            </p:nvSpPr>
            <p:spPr>
              <a:xfrm rot="21583304">
                <a:off x="5436616" y="3919827"/>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60" name="Rectangle 59"/>
              <p:cNvSpPr/>
              <p:nvPr/>
            </p:nvSpPr>
            <p:spPr>
              <a:xfrm rot="21583304">
                <a:off x="5436615" y="4369296"/>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grpSp>
        <p:sp>
          <p:nvSpPr>
            <p:cNvPr id="8" name="Freeform 5"/>
            <p:cNvSpPr>
              <a:spLocks/>
            </p:cNvSpPr>
            <p:nvPr/>
          </p:nvSpPr>
          <p:spPr bwMode="auto">
            <a:xfrm>
              <a:off x="8278739" y="1445457"/>
              <a:ext cx="432048" cy="348691"/>
            </a:xfrm>
            <a:custGeom>
              <a:avLst/>
              <a:gdLst>
                <a:gd name="T0" fmla="*/ 4 w 343"/>
                <a:gd name="T1" fmla="*/ 192 h 277"/>
                <a:gd name="T2" fmla="*/ 40 w 343"/>
                <a:gd name="T3" fmla="*/ 244 h 277"/>
                <a:gd name="T4" fmla="*/ 53 w 343"/>
                <a:gd name="T5" fmla="*/ 272 h 277"/>
                <a:gd name="T6" fmla="*/ 56 w 343"/>
                <a:gd name="T7" fmla="*/ 273 h 277"/>
                <a:gd name="T8" fmla="*/ 60 w 343"/>
                <a:gd name="T9" fmla="*/ 268 h 277"/>
                <a:gd name="T10" fmla="*/ 69 w 343"/>
                <a:gd name="T11" fmla="*/ 255 h 277"/>
                <a:gd name="T12" fmla="*/ 144 w 343"/>
                <a:gd name="T13" fmla="*/ 171 h 277"/>
                <a:gd name="T14" fmla="*/ 337 w 343"/>
                <a:gd name="T15" fmla="*/ 60 h 277"/>
                <a:gd name="T16" fmla="*/ 337 w 343"/>
                <a:gd name="T17" fmla="*/ 0 h 277"/>
                <a:gd name="T18" fmla="*/ 144 w 343"/>
                <a:gd name="T19" fmla="*/ 111 h 277"/>
                <a:gd name="T20" fmla="*/ 71 w 343"/>
                <a:gd name="T21" fmla="*/ 192 h 277"/>
                <a:gd name="T22" fmla="*/ 55 w 343"/>
                <a:gd name="T23" fmla="*/ 215 h 277"/>
                <a:gd name="T24" fmla="*/ 41 w 343"/>
                <a:gd name="T25" fmla="*/ 187 h 277"/>
                <a:gd name="T26" fmla="*/ 4 w 343"/>
                <a:gd name="T27" fmla="*/ 132 h 277"/>
                <a:gd name="T28" fmla="*/ 4 w 343"/>
                <a:gd name="T29" fmla="*/ 162 h 277"/>
                <a:gd name="T30" fmla="*/ 4 w 343"/>
                <a:gd name="T31" fmla="*/ 19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277">
                  <a:moveTo>
                    <a:pt x="4" y="192"/>
                  </a:moveTo>
                  <a:cubicBezTo>
                    <a:pt x="17" y="208"/>
                    <a:pt x="29" y="225"/>
                    <a:pt x="40" y="244"/>
                  </a:cubicBezTo>
                  <a:cubicBezTo>
                    <a:pt x="43" y="251"/>
                    <a:pt x="47" y="268"/>
                    <a:pt x="53" y="272"/>
                  </a:cubicBezTo>
                  <a:cubicBezTo>
                    <a:pt x="54" y="276"/>
                    <a:pt x="55" y="277"/>
                    <a:pt x="56" y="273"/>
                  </a:cubicBezTo>
                  <a:cubicBezTo>
                    <a:pt x="57" y="271"/>
                    <a:pt x="59" y="269"/>
                    <a:pt x="60" y="268"/>
                  </a:cubicBezTo>
                  <a:cubicBezTo>
                    <a:pt x="63" y="263"/>
                    <a:pt x="66" y="259"/>
                    <a:pt x="69" y="255"/>
                  </a:cubicBezTo>
                  <a:cubicBezTo>
                    <a:pt x="91" y="225"/>
                    <a:pt x="116" y="197"/>
                    <a:pt x="144" y="171"/>
                  </a:cubicBezTo>
                  <a:cubicBezTo>
                    <a:pt x="200" y="121"/>
                    <a:pt x="265" y="83"/>
                    <a:pt x="337" y="60"/>
                  </a:cubicBezTo>
                  <a:cubicBezTo>
                    <a:pt x="343" y="57"/>
                    <a:pt x="331" y="1"/>
                    <a:pt x="337" y="0"/>
                  </a:cubicBezTo>
                  <a:cubicBezTo>
                    <a:pt x="265" y="23"/>
                    <a:pt x="200" y="61"/>
                    <a:pt x="144" y="111"/>
                  </a:cubicBezTo>
                  <a:cubicBezTo>
                    <a:pt x="117" y="136"/>
                    <a:pt x="92" y="163"/>
                    <a:pt x="71" y="192"/>
                  </a:cubicBezTo>
                  <a:cubicBezTo>
                    <a:pt x="69" y="195"/>
                    <a:pt x="57" y="215"/>
                    <a:pt x="55" y="215"/>
                  </a:cubicBezTo>
                  <a:cubicBezTo>
                    <a:pt x="54" y="216"/>
                    <a:pt x="43" y="190"/>
                    <a:pt x="41" y="187"/>
                  </a:cubicBezTo>
                  <a:cubicBezTo>
                    <a:pt x="31" y="167"/>
                    <a:pt x="18" y="149"/>
                    <a:pt x="4" y="132"/>
                  </a:cubicBezTo>
                  <a:cubicBezTo>
                    <a:pt x="7" y="135"/>
                    <a:pt x="4" y="157"/>
                    <a:pt x="4" y="162"/>
                  </a:cubicBezTo>
                  <a:cubicBezTo>
                    <a:pt x="4" y="168"/>
                    <a:pt x="0" y="187"/>
                    <a:pt x="4" y="19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9" name="Freeform 5"/>
            <p:cNvSpPr>
              <a:spLocks/>
            </p:cNvSpPr>
            <p:nvPr/>
          </p:nvSpPr>
          <p:spPr bwMode="auto">
            <a:xfrm>
              <a:off x="8278739" y="2039196"/>
              <a:ext cx="432048" cy="348691"/>
            </a:xfrm>
            <a:custGeom>
              <a:avLst/>
              <a:gdLst>
                <a:gd name="T0" fmla="*/ 4 w 343"/>
                <a:gd name="T1" fmla="*/ 192 h 277"/>
                <a:gd name="T2" fmla="*/ 40 w 343"/>
                <a:gd name="T3" fmla="*/ 244 h 277"/>
                <a:gd name="T4" fmla="*/ 53 w 343"/>
                <a:gd name="T5" fmla="*/ 272 h 277"/>
                <a:gd name="T6" fmla="*/ 56 w 343"/>
                <a:gd name="T7" fmla="*/ 273 h 277"/>
                <a:gd name="T8" fmla="*/ 60 w 343"/>
                <a:gd name="T9" fmla="*/ 268 h 277"/>
                <a:gd name="T10" fmla="*/ 69 w 343"/>
                <a:gd name="T11" fmla="*/ 255 h 277"/>
                <a:gd name="T12" fmla="*/ 144 w 343"/>
                <a:gd name="T13" fmla="*/ 171 h 277"/>
                <a:gd name="T14" fmla="*/ 337 w 343"/>
                <a:gd name="T15" fmla="*/ 60 h 277"/>
                <a:gd name="T16" fmla="*/ 337 w 343"/>
                <a:gd name="T17" fmla="*/ 0 h 277"/>
                <a:gd name="T18" fmla="*/ 144 w 343"/>
                <a:gd name="T19" fmla="*/ 111 h 277"/>
                <a:gd name="T20" fmla="*/ 71 w 343"/>
                <a:gd name="T21" fmla="*/ 192 h 277"/>
                <a:gd name="T22" fmla="*/ 55 w 343"/>
                <a:gd name="T23" fmla="*/ 215 h 277"/>
                <a:gd name="T24" fmla="*/ 41 w 343"/>
                <a:gd name="T25" fmla="*/ 187 h 277"/>
                <a:gd name="T26" fmla="*/ 4 w 343"/>
                <a:gd name="T27" fmla="*/ 132 h 277"/>
                <a:gd name="T28" fmla="*/ 4 w 343"/>
                <a:gd name="T29" fmla="*/ 162 h 277"/>
                <a:gd name="T30" fmla="*/ 4 w 343"/>
                <a:gd name="T31" fmla="*/ 19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277">
                  <a:moveTo>
                    <a:pt x="4" y="192"/>
                  </a:moveTo>
                  <a:cubicBezTo>
                    <a:pt x="17" y="208"/>
                    <a:pt x="29" y="225"/>
                    <a:pt x="40" y="244"/>
                  </a:cubicBezTo>
                  <a:cubicBezTo>
                    <a:pt x="43" y="251"/>
                    <a:pt x="47" y="268"/>
                    <a:pt x="53" y="272"/>
                  </a:cubicBezTo>
                  <a:cubicBezTo>
                    <a:pt x="54" y="276"/>
                    <a:pt x="55" y="277"/>
                    <a:pt x="56" y="273"/>
                  </a:cubicBezTo>
                  <a:cubicBezTo>
                    <a:pt x="57" y="271"/>
                    <a:pt x="59" y="269"/>
                    <a:pt x="60" y="268"/>
                  </a:cubicBezTo>
                  <a:cubicBezTo>
                    <a:pt x="63" y="263"/>
                    <a:pt x="66" y="259"/>
                    <a:pt x="69" y="255"/>
                  </a:cubicBezTo>
                  <a:cubicBezTo>
                    <a:pt x="91" y="225"/>
                    <a:pt x="116" y="197"/>
                    <a:pt x="144" y="171"/>
                  </a:cubicBezTo>
                  <a:cubicBezTo>
                    <a:pt x="200" y="121"/>
                    <a:pt x="265" y="83"/>
                    <a:pt x="337" y="60"/>
                  </a:cubicBezTo>
                  <a:cubicBezTo>
                    <a:pt x="343" y="57"/>
                    <a:pt x="331" y="1"/>
                    <a:pt x="337" y="0"/>
                  </a:cubicBezTo>
                  <a:cubicBezTo>
                    <a:pt x="265" y="23"/>
                    <a:pt x="200" y="61"/>
                    <a:pt x="144" y="111"/>
                  </a:cubicBezTo>
                  <a:cubicBezTo>
                    <a:pt x="117" y="136"/>
                    <a:pt x="92" y="163"/>
                    <a:pt x="71" y="192"/>
                  </a:cubicBezTo>
                  <a:cubicBezTo>
                    <a:pt x="69" y="195"/>
                    <a:pt x="57" y="215"/>
                    <a:pt x="55" y="215"/>
                  </a:cubicBezTo>
                  <a:cubicBezTo>
                    <a:pt x="54" y="216"/>
                    <a:pt x="43" y="190"/>
                    <a:pt x="41" y="187"/>
                  </a:cubicBezTo>
                  <a:cubicBezTo>
                    <a:pt x="31" y="167"/>
                    <a:pt x="18" y="149"/>
                    <a:pt x="4" y="132"/>
                  </a:cubicBezTo>
                  <a:cubicBezTo>
                    <a:pt x="7" y="135"/>
                    <a:pt x="4" y="157"/>
                    <a:pt x="4" y="162"/>
                  </a:cubicBezTo>
                  <a:cubicBezTo>
                    <a:pt x="4" y="168"/>
                    <a:pt x="0" y="187"/>
                    <a:pt x="4" y="19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10" name="Freeform 5"/>
            <p:cNvSpPr>
              <a:spLocks/>
            </p:cNvSpPr>
            <p:nvPr/>
          </p:nvSpPr>
          <p:spPr bwMode="auto">
            <a:xfrm>
              <a:off x="8275821" y="2630245"/>
              <a:ext cx="432048" cy="348691"/>
            </a:xfrm>
            <a:custGeom>
              <a:avLst/>
              <a:gdLst>
                <a:gd name="T0" fmla="*/ 4 w 343"/>
                <a:gd name="T1" fmla="*/ 192 h 277"/>
                <a:gd name="T2" fmla="*/ 40 w 343"/>
                <a:gd name="T3" fmla="*/ 244 h 277"/>
                <a:gd name="T4" fmla="*/ 53 w 343"/>
                <a:gd name="T5" fmla="*/ 272 h 277"/>
                <a:gd name="T6" fmla="*/ 56 w 343"/>
                <a:gd name="T7" fmla="*/ 273 h 277"/>
                <a:gd name="T8" fmla="*/ 60 w 343"/>
                <a:gd name="T9" fmla="*/ 268 h 277"/>
                <a:gd name="T10" fmla="*/ 69 w 343"/>
                <a:gd name="T11" fmla="*/ 255 h 277"/>
                <a:gd name="T12" fmla="*/ 144 w 343"/>
                <a:gd name="T13" fmla="*/ 171 h 277"/>
                <a:gd name="T14" fmla="*/ 337 w 343"/>
                <a:gd name="T15" fmla="*/ 60 h 277"/>
                <a:gd name="T16" fmla="*/ 337 w 343"/>
                <a:gd name="T17" fmla="*/ 0 h 277"/>
                <a:gd name="T18" fmla="*/ 144 w 343"/>
                <a:gd name="T19" fmla="*/ 111 h 277"/>
                <a:gd name="T20" fmla="*/ 71 w 343"/>
                <a:gd name="T21" fmla="*/ 192 h 277"/>
                <a:gd name="T22" fmla="*/ 55 w 343"/>
                <a:gd name="T23" fmla="*/ 215 h 277"/>
                <a:gd name="T24" fmla="*/ 41 w 343"/>
                <a:gd name="T25" fmla="*/ 187 h 277"/>
                <a:gd name="T26" fmla="*/ 4 w 343"/>
                <a:gd name="T27" fmla="*/ 132 h 277"/>
                <a:gd name="T28" fmla="*/ 4 w 343"/>
                <a:gd name="T29" fmla="*/ 162 h 277"/>
                <a:gd name="T30" fmla="*/ 4 w 343"/>
                <a:gd name="T31" fmla="*/ 19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277">
                  <a:moveTo>
                    <a:pt x="4" y="192"/>
                  </a:moveTo>
                  <a:cubicBezTo>
                    <a:pt x="17" y="208"/>
                    <a:pt x="29" y="225"/>
                    <a:pt x="40" y="244"/>
                  </a:cubicBezTo>
                  <a:cubicBezTo>
                    <a:pt x="43" y="251"/>
                    <a:pt x="47" y="268"/>
                    <a:pt x="53" y="272"/>
                  </a:cubicBezTo>
                  <a:cubicBezTo>
                    <a:pt x="54" y="276"/>
                    <a:pt x="55" y="277"/>
                    <a:pt x="56" y="273"/>
                  </a:cubicBezTo>
                  <a:cubicBezTo>
                    <a:pt x="57" y="271"/>
                    <a:pt x="59" y="269"/>
                    <a:pt x="60" y="268"/>
                  </a:cubicBezTo>
                  <a:cubicBezTo>
                    <a:pt x="63" y="263"/>
                    <a:pt x="66" y="259"/>
                    <a:pt x="69" y="255"/>
                  </a:cubicBezTo>
                  <a:cubicBezTo>
                    <a:pt x="91" y="225"/>
                    <a:pt x="116" y="197"/>
                    <a:pt x="144" y="171"/>
                  </a:cubicBezTo>
                  <a:cubicBezTo>
                    <a:pt x="200" y="121"/>
                    <a:pt x="265" y="83"/>
                    <a:pt x="337" y="60"/>
                  </a:cubicBezTo>
                  <a:cubicBezTo>
                    <a:pt x="343" y="57"/>
                    <a:pt x="331" y="1"/>
                    <a:pt x="337" y="0"/>
                  </a:cubicBezTo>
                  <a:cubicBezTo>
                    <a:pt x="265" y="23"/>
                    <a:pt x="200" y="61"/>
                    <a:pt x="144" y="111"/>
                  </a:cubicBezTo>
                  <a:cubicBezTo>
                    <a:pt x="117" y="136"/>
                    <a:pt x="92" y="163"/>
                    <a:pt x="71" y="192"/>
                  </a:cubicBezTo>
                  <a:cubicBezTo>
                    <a:pt x="69" y="195"/>
                    <a:pt x="57" y="215"/>
                    <a:pt x="55" y="215"/>
                  </a:cubicBezTo>
                  <a:cubicBezTo>
                    <a:pt x="54" y="216"/>
                    <a:pt x="43" y="190"/>
                    <a:pt x="41" y="187"/>
                  </a:cubicBezTo>
                  <a:cubicBezTo>
                    <a:pt x="31" y="167"/>
                    <a:pt x="18" y="149"/>
                    <a:pt x="4" y="132"/>
                  </a:cubicBezTo>
                  <a:cubicBezTo>
                    <a:pt x="7" y="135"/>
                    <a:pt x="4" y="157"/>
                    <a:pt x="4" y="162"/>
                  </a:cubicBezTo>
                  <a:cubicBezTo>
                    <a:pt x="4" y="168"/>
                    <a:pt x="0" y="187"/>
                    <a:pt x="4" y="19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grpSp>
          <p:nvGrpSpPr>
            <p:cNvPr id="11" name="Group 10"/>
            <p:cNvGrpSpPr/>
            <p:nvPr/>
          </p:nvGrpSpPr>
          <p:grpSpPr>
            <a:xfrm rot="20972919">
              <a:off x="9382341" y="3210798"/>
              <a:ext cx="3046287" cy="5335075"/>
              <a:chOff x="7117237" y="2998438"/>
              <a:chExt cx="3046287" cy="5335075"/>
            </a:xfrm>
          </p:grpSpPr>
          <p:sp>
            <p:nvSpPr>
              <p:cNvPr id="12" name="Freeform 11"/>
              <p:cNvSpPr>
                <a:spLocks/>
              </p:cNvSpPr>
              <p:nvPr/>
            </p:nvSpPr>
            <p:spPr bwMode="auto">
              <a:xfrm>
                <a:off x="7773943" y="4086815"/>
                <a:ext cx="0" cy="283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13" name="Freeform 12"/>
              <p:cNvSpPr>
                <a:spLocks/>
              </p:cNvSpPr>
              <p:nvPr/>
            </p:nvSpPr>
            <p:spPr bwMode="auto">
              <a:xfrm>
                <a:off x="7632411" y="3493798"/>
                <a:ext cx="1399746" cy="1178957"/>
              </a:xfrm>
              <a:custGeom>
                <a:avLst/>
                <a:gdLst>
                  <a:gd name="T0" fmla="*/ 414 w 418"/>
                  <a:gd name="T1" fmla="*/ 126 h 352"/>
                  <a:gd name="T2" fmla="*/ 198 w 418"/>
                  <a:gd name="T3" fmla="*/ 2 h 352"/>
                  <a:gd name="T4" fmla="*/ 135 w 418"/>
                  <a:gd name="T5" fmla="*/ 6 h 352"/>
                  <a:gd name="T6" fmla="*/ 108 w 418"/>
                  <a:gd name="T7" fmla="*/ 34 h 352"/>
                  <a:gd name="T8" fmla="*/ 0 w 418"/>
                  <a:gd name="T9" fmla="*/ 142 h 352"/>
                  <a:gd name="T10" fmla="*/ 10 w 418"/>
                  <a:gd name="T11" fmla="*/ 155 h 352"/>
                  <a:gd name="T12" fmla="*/ 43 w 418"/>
                  <a:gd name="T13" fmla="*/ 180 h 352"/>
                  <a:gd name="T14" fmla="*/ 43 w 418"/>
                  <a:gd name="T15" fmla="*/ 192 h 352"/>
                  <a:gd name="T16" fmla="*/ 170 w 418"/>
                  <a:gd name="T17" fmla="*/ 100 h 352"/>
                  <a:gd name="T18" fmla="*/ 136 w 418"/>
                  <a:gd name="T19" fmla="*/ 159 h 352"/>
                  <a:gd name="T20" fmla="*/ 145 w 418"/>
                  <a:gd name="T21" fmla="*/ 247 h 352"/>
                  <a:gd name="T22" fmla="*/ 173 w 418"/>
                  <a:gd name="T23" fmla="*/ 308 h 352"/>
                  <a:gd name="T24" fmla="*/ 246 w 418"/>
                  <a:gd name="T25" fmla="*/ 316 h 352"/>
                  <a:gd name="T26" fmla="*/ 283 w 418"/>
                  <a:gd name="T27" fmla="*/ 184 h 352"/>
                  <a:gd name="T28" fmla="*/ 338 w 418"/>
                  <a:gd name="T29" fmla="*/ 222 h 352"/>
                  <a:gd name="T30" fmla="*/ 389 w 418"/>
                  <a:gd name="T31" fmla="*/ 207 h 352"/>
                  <a:gd name="T32" fmla="*/ 414 w 418"/>
                  <a:gd name="T33" fmla="*/ 12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8" h="352">
                    <a:moveTo>
                      <a:pt x="414" y="126"/>
                    </a:moveTo>
                    <a:cubicBezTo>
                      <a:pt x="402" y="47"/>
                      <a:pt x="265" y="9"/>
                      <a:pt x="198" y="2"/>
                    </a:cubicBezTo>
                    <a:cubicBezTo>
                      <a:pt x="183" y="0"/>
                      <a:pt x="149" y="0"/>
                      <a:pt x="135" y="6"/>
                    </a:cubicBezTo>
                    <a:cubicBezTo>
                      <a:pt x="125" y="10"/>
                      <a:pt x="115" y="26"/>
                      <a:pt x="108" y="34"/>
                    </a:cubicBezTo>
                    <a:cubicBezTo>
                      <a:pt x="75" y="73"/>
                      <a:pt x="45" y="103"/>
                      <a:pt x="0" y="142"/>
                    </a:cubicBezTo>
                    <a:cubicBezTo>
                      <a:pt x="10" y="155"/>
                      <a:pt x="10" y="155"/>
                      <a:pt x="10" y="155"/>
                    </a:cubicBezTo>
                    <a:cubicBezTo>
                      <a:pt x="15" y="164"/>
                      <a:pt x="33" y="173"/>
                      <a:pt x="43" y="180"/>
                    </a:cubicBezTo>
                    <a:cubicBezTo>
                      <a:pt x="43" y="192"/>
                      <a:pt x="43" y="192"/>
                      <a:pt x="43" y="192"/>
                    </a:cubicBezTo>
                    <a:cubicBezTo>
                      <a:pt x="99" y="182"/>
                      <a:pt x="134" y="142"/>
                      <a:pt x="170" y="100"/>
                    </a:cubicBezTo>
                    <a:cubicBezTo>
                      <a:pt x="152" y="125"/>
                      <a:pt x="136" y="159"/>
                      <a:pt x="136" y="159"/>
                    </a:cubicBezTo>
                    <a:cubicBezTo>
                      <a:pt x="136" y="159"/>
                      <a:pt x="141" y="215"/>
                      <a:pt x="145" y="247"/>
                    </a:cubicBezTo>
                    <a:cubicBezTo>
                      <a:pt x="173" y="308"/>
                      <a:pt x="173" y="308"/>
                      <a:pt x="173" y="308"/>
                    </a:cubicBezTo>
                    <a:cubicBezTo>
                      <a:pt x="180" y="352"/>
                      <a:pt x="223" y="340"/>
                      <a:pt x="246" y="316"/>
                    </a:cubicBezTo>
                    <a:cubicBezTo>
                      <a:pt x="279" y="282"/>
                      <a:pt x="291" y="231"/>
                      <a:pt x="283" y="184"/>
                    </a:cubicBezTo>
                    <a:cubicBezTo>
                      <a:pt x="300" y="199"/>
                      <a:pt x="318" y="212"/>
                      <a:pt x="338" y="222"/>
                    </a:cubicBezTo>
                    <a:cubicBezTo>
                      <a:pt x="364" y="234"/>
                      <a:pt x="373" y="232"/>
                      <a:pt x="389" y="207"/>
                    </a:cubicBezTo>
                    <a:cubicBezTo>
                      <a:pt x="404" y="184"/>
                      <a:pt x="418" y="155"/>
                      <a:pt x="414" y="126"/>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14" name="Freeform 13"/>
              <p:cNvSpPr>
                <a:spLocks/>
              </p:cNvSpPr>
              <p:nvPr/>
            </p:nvSpPr>
            <p:spPr bwMode="auto">
              <a:xfrm>
                <a:off x="7308304" y="3417371"/>
                <a:ext cx="2186660" cy="3440629"/>
              </a:xfrm>
              <a:custGeom>
                <a:avLst/>
                <a:gdLst>
                  <a:gd name="T0" fmla="*/ 564 w 653"/>
                  <a:gd name="T1" fmla="*/ 606 h 1028"/>
                  <a:gd name="T2" fmla="*/ 624 w 653"/>
                  <a:gd name="T3" fmla="*/ 279 h 1028"/>
                  <a:gd name="T4" fmla="*/ 633 w 653"/>
                  <a:gd name="T5" fmla="*/ 136 h 1028"/>
                  <a:gd name="T6" fmla="*/ 505 w 653"/>
                  <a:gd name="T7" fmla="*/ 84 h 1028"/>
                  <a:gd name="T8" fmla="*/ 391 w 653"/>
                  <a:gd name="T9" fmla="*/ 46 h 1028"/>
                  <a:gd name="T10" fmla="*/ 207 w 653"/>
                  <a:gd name="T11" fmla="*/ 214 h 1028"/>
                  <a:gd name="T12" fmla="*/ 139 w 653"/>
                  <a:gd name="T13" fmla="*/ 136 h 1028"/>
                  <a:gd name="T14" fmla="*/ 99 w 653"/>
                  <a:gd name="T15" fmla="*/ 45 h 1028"/>
                  <a:gd name="T16" fmla="*/ 0 w 653"/>
                  <a:gd name="T17" fmla="*/ 29 h 1028"/>
                  <a:gd name="T18" fmla="*/ 7 w 653"/>
                  <a:gd name="T19" fmla="*/ 174 h 1028"/>
                  <a:gd name="T20" fmla="*/ 97 w 653"/>
                  <a:gd name="T21" fmla="*/ 342 h 1028"/>
                  <a:gd name="T22" fmla="*/ 152 w 653"/>
                  <a:gd name="T23" fmla="*/ 484 h 1028"/>
                  <a:gd name="T24" fmla="*/ 264 w 653"/>
                  <a:gd name="T25" fmla="*/ 638 h 1028"/>
                  <a:gd name="T26" fmla="*/ 338 w 653"/>
                  <a:gd name="T27" fmla="*/ 1006 h 1028"/>
                  <a:gd name="T28" fmla="*/ 653 w 653"/>
                  <a:gd name="T29" fmla="*/ 970 h 1028"/>
                  <a:gd name="T30" fmla="*/ 564 w 653"/>
                  <a:gd name="T31" fmla="*/ 606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1028">
                    <a:moveTo>
                      <a:pt x="564" y="606"/>
                    </a:moveTo>
                    <a:cubicBezTo>
                      <a:pt x="590" y="496"/>
                      <a:pt x="614" y="390"/>
                      <a:pt x="624" y="279"/>
                    </a:cubicBezTo>
                    <a:cubicBezTo>
                      <a:pt x="629" y="241"/>
                      <a:pt x="635" y="196"/>
                      <a:pt x="633" y="136"/>
                    </a:cubicBezTo>
                    <a:cubicBezTo>
                      <a:pt x="592" y="112"/>
                      <a:pt x="543" y="98"/>
                      <a:pt x="505" y="84"/>
                    </a:cubicBezTo>
                    <a:cubicBezTo>
                      <a:pt x="467" y="71"/>
                      <a:pt x="429" y="60"/>
                      <a:pt x="391" y="46"/>
                    </a:cubicBezTo>
                    <a:cubicBezTo>
                      <a:pt x="391" y="130"/>
                      <a:pt x="312" y="289"/>
                      <a:pt x="207" y="214"/>
                    </a:cubicBezTo>
                    <a:cubicBezTo>
                      <a:pt x="182" y="196"/>
                      <a:pt x="143" y="157"/>
                      <a:pt x="139" y="136"/>
                    </a:cubicBezTo>
                    <a:cubicBezTo>
                      <a:pt x="131" y="105"/>
                      <a:pt x="125" y="73"/>
                      <a:pt x="99" y="45"/>
                    </a:cubicBezTo>
                    <a:cubicBezTo>
                      <a:pt x="76" y="19"/>
                      <a:pt x="14" y="0"/>
                      <a:pt x="0" y="29"/>
                    </a:cubicBezTo>
                    <a:cubicBezTo>
                      <a:pt x="6" y="78"/>
                      <a:pt x="18" y="141"/>
                      <a:pt x="7" y="174"/>
                    </a:cubicBezTo>
                    <a:cubicBezTo>
                      <a:pt x="18" y="214"/>
                      <a:pt x="74" y="285"/>
                      <a:pt x="97" y="342"/>
                    </a:cubicBezTo>
                    <a:cubicBezTo>
                      <a:pt x="120" y="401"/>
                      <a:pt x="125" y="428"/>
                      <a:pt x="152" y="484"/>
                    </a:cubicBezTo>
                    <a:cubicBezTo>
                      <a:pt x="178" y="545"/>
                      <a:pt x="227" y="595"/>
                      <a:pt x="264" y="638"/>
                    </a:cubicBezTo>
                    <a:cubicBezTo>
                      <a:pt x="289" y="694"/>
                      <a:pt x="319" y="907"/>
                      <a:pt x="338" y="1006"/>
                    </a:cubicBezTo>
                    <a:cubicBezTo>
                      <a:pt x="422" y="1028"/>
                      <a:pt x="563" y="1027"/>
                      <a:pt x="653" y="970"/>
                    </a:cubicBezTo>
                    <a:lnTo>
                      <a:pt x="564" y="606"/>
                    </a:lnTo>
                    <a:close/>
                  </a:path>
                </a:pathLst>
              </a:custGeom>
              <a:solidFill>
                <a:srgbClr val="F5C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15" name="Freeform 14"/>
              <p:cNvSpPr>
                <a:spLocks/>
              </p:cNvSpPr>
              <p:nvPr/>
            </p:nvSpPr>
            <p:spPr bwMode="auto">
              <a:xfrm>
                <a:off x="7335195" y="3490967"/>
                <a:ext cx="213713" cy="243434"/>
              </a:xfrm>
              <a:custGeom>
                <a:avLst/>
                <a:gdLst>
                  <a:gd name="T0" fmla="*/ 12 w 64"/>
                  <a:gd name="T1" fmla="*/ 71 h 73"/>
                  <a:gd name="T2" fmla="*/ 53 w 64"/>
                  <a:gd name="T3" fmla="*/ 59 h 73"/>
                  <a:gd name="T4" fmla="*/ 62 w 64"/>
                  <a:gd name="T5" fmla="*/ 56 h 73"/>
                  <a:gd name="T6" fmla="*/ 52 w 64"/>
                  <a:gd name="T7" fmla="*/ 2 h 73"/>
                  <a:gd name="T8" fmla="*/ 41 w 64"/>
                  <a:gd name="T9" fmla="*/ 4 h 73"/>
                  <a:gd name="T10" fmla="*/ 50 w 64"/>
                  <a:gd name="T11" fmla="*/ 58 h 73"/>
                  <a:gd name="T12" fmla="*/ 58 w 64"/>
                  <a:gd name="T13" fmla="*/ 55 h 73"/>
                  <a:gd name="T14" fmla="*/ 2 w 64"/>
                  <a:gd name="T15" fmla="*/ 71 h 73"/>
                  <a:gd name="T16" fmla="*/ 12 w 64"/>
                  <a:gd name="T17"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3">
                    <a:moveTo>
                      <a:pt x="12" y="71"/>
                    </a:moveTo>
                    <a:cubicBezTo>
                      <a:pt x="25" y="60"/>
                      <a:pt x="38" y="59"/>
                      <a:pt x="53" y="59"/>
                    </a:cubicBezTo>
                    <a:cubicBezTo>
                      <a:pt x="55" y="59"/>
                      <a:pt x="61" y="58"/>
                      <a:pt x="62" y="56"/>
                    </a:cubicBezTo>
                    <a:cubicBezTo>
                      <a:pt x="64" y="37"/>
                      <a:pt x="61" y="19"/>
                      <a:pt x="52" y="2"/>
                    </a:cubicBezTo>
                    <a:cubicBezTo>
                      <a:pt x="50" y="0"/>
                      <a:pt x="40" y="3"/>
                      <a:pt x="41" y="4"/>
                    </a:cubicBezTo>
                    <a:cubicBezTo>
                      <a:pt x="50" y="21"/>
                      <a:pt x="53" y="39"/>
                      <a:pt x="50" y="58"/>
                    </a:cubicBezTo>
                    <a:cubicBezTo>
                      <a:pt x="53" y="57"/>
                      <a:pt x="56" y="56"/>
                      <a:pt x="58" y="55"/>
                    </a:cubicBezTo>
                    <a:cubicBezTo>
                      <a:pt x="38" y="54"/>
                      <a:pt x="18" y="57"/>
                      <a:pt x="2" y="71"/>
                    </a:cubicBezTo>
                    <a:cubicBezTo>
                      <a:pt x="0" y="73"/>
                      <a:pt x="10" y="72"/>
                      <a:pt x="12" y="71"/>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16" name="Freeform 15"/>
              <p:cNvSpPr>
                <a:spLocks/>
              </p:cNvSpPr>
              <p:nvPr/>
            </p:nvSpPr>
            <p:spPr bwMode="auto">
              <a:xfrm>
                <a:off x="9125567" y="3744309"/>
                <a:ext cx="232111" cy="563295"/>
              </a:xfrm>
              <a:custGeom>
                <a:avLst/>
                <a:gdLst>
                  <a:gd name="T0" fmla="*/ 14 w 69"/>
                  <a:gd name="T1" fmla="*/ 21 h 168"/>
                  <a:gd name="T2" fmla="*/ 28 w 69"/>
                  <a:gd name="T3" fmla="*/ 168 h 168"/>
                  <a:gd name="T4" fmla="*/ 68 w 69"/>
                  <a:gd name="T5" fmla="*/ 41 h 168"/>
                  <a:gd name="T6" fmla="*/ 69 w 69"/>
                  <a:gd name="T7" fmla="*/ 27 h 168"/>
                  <a:gd name="T8" fmla="*/ 0 w 69"/>
                  <a:gd name="T9" fmla="*/ 0 h 168"/>
                  <a:gd name="T10" fmla="*/ 14 w 69"/>
                  <a:gd name="T11" fmla="*/ 21 h 168"/>
                </a:gdLst>
                <a:ahLst/>
                <a:cxnLst>
                  <a:cxn ang="0">
                    <a:pos x="T0" y="T1"/>
                  </a:cxn>
                  <a:cxn ang="0">
                    <a:pos x="T2" y="T3"/>
                  </a:cxn>
                  <a:cxn ang="0">
                    <a:pos x="T4" y="T5"/>
                  </a:cxn>
                  <a:cxn ang="0">
                    <a:pos x="T6" y="T7"/>
                  </a:cxn>
                  <a:cxn ang="0">
                    <a:pos x="T8" y="T9"/>
                  </a:cxn>
                  <a:cxn ang="0">
                    <a:pos x="T10" y="T11"/>
                  </a:cxn>
                </a:cxnLst>
                <a:rect l="0" t="0" r="r" b="b"/>
                <a:pathLst>
                  <a:path w="69" h="168">
                    <a:moveTo>
                      <a:pt x="14" y="21"/>
                    </a:moveTo>
                    <a:cubicBezTo>
                      <a:pt x="36" y="61"/>
                      <a:pt x="27" y="124"/>
                      <a:pt x="28" y="168"/>
                    </a:cubicBezTo>
                    <a:cubicBezTo>
                      <a:pt x="29" y="122"/>
                      <a:pt x="60" y="85"/>
                      <a:pt x="68" y="41"/>
                    </a:cubicBezTo>
                    <a:cubicBezTo>
                      <a:pt x="68" y="36"/>
                      <a:pt x="69" y="32"/>
                      <a:pt x="69" y="27"/>
                    </a:cubicBezTo>
                    <a:cubicBezTo>
                      <a:pt x="46" y="16"/>
                      <a:pt x="22" y="8"/>
                      <a:pt x="0" y="0"/>
                    </a:cubicBezTo>
                    <a:cubicBezTo>
                      <a:pt x="5" y="7"/>
                      <a:pt x="10" y="13"/>
                      <a:pt x="14" y="21"/>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17" name="Freeform 16"/>
              <p:cNvSpPr>
                <a:spLocks/>
              </p:cNvSpPr>
              <p:nvPr/>
            </p:nvSpPr>
            <p:spPr bwMode="auto">
              <a:xfrm>
                <a:off x="7230462" y="3101756"/>
                <a:ext cx="308538" cy="304293"/>
              </a:xfrm>
              <a:custGeom>
                <a:avLst/>
                <a:gdLst>
                  <a:gd name="T0" fmla="*/ 0 w 218"/>
                  <a:gd name="T1" fmla="*/ 40 h 215"/>
                  <a:gd name="T2" fmla="*/ 123 w 218"/>
                  <a:gd name="T3" fmla="*/ 215 h 215"/>
                  <a:gd name="T4" fmla="*/ 183 w 218"/>
                  <a:gd name="T5" fmla="*/ 175 h 215"/>
                  <a:gd name="T6" fmla="*/ 218 w 218"/>
                  <a:gd name="T7" fmla="*/ 116 h 215"/>
                  <a:gd name="T8" fmla="*/ 41 w 218"/>
                  <a:gd name="T9" fmla="*/ 0 h 215"/>
                  <a:gd name="T10" fmla="*/ 0 w 218"/>
                  <a:gd name="T11" fmla="*/ 40 h 215"/>
                </a:gdLst>
                <a:ahLst/>
                <a:cxnLst>
                  <a:cxn ang="0">
                    <a:pos x="T0" y="T1"/>
                  </a:cxn>
                  <a:cxn ang="0">
                    <a:pos x="T2" y="T3"/>
                  </a:cxn>
                  <a:cxn ang="0">
                    <a:pos x="T4" y="T5"/>
                  </a:cxn>
                  <a:cxn ang="0">
                    <a:pos x="T6" y="T7"/>
                  </a:cxn>
                  <a:cxn ang="0">
                    <a:pos x="T8" y="T9"/>
                  </a:cxn>
                  <a:cxn ang="0">
                    <a:pos x="T10" y="T11"/>
                  </a:cxn>
                </a:cxnLst>
                <a:rect l="0" t="0" r="r" b="b"/>
                <a:pathLst>
                  <a:path w="218" h="215">
                    <a:moveTo>
                      <a:pt x="0" y="40"/>
                    </a:moveTo>
                    <a:lnTo>
                      <a:pt x="123" y="215"/>
                    </a:lnTo>
                    <a:lnTo>
                      <a:pt x="183" y="175"/>
                    </a:lnTo>
                    <a:lnTo>
                      <a:pt x="218" y="116"/>
                    </a:lnTo>
                    <a:lnTo>
                      <a:pt x="41" y="0"/>
                    </a:lnTo>
                    <a:lnTo>
                      <a:pt x="0" y="40"/>
                    </a:lnTo>
                    <a:close/>
                  </a:path>
                </a:pathLst>
              </a:custGeom>
              <a:solidFill>
                <a:srgbClr val="EFC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18" name="Freeform 17"/>
              <p:cNvSpPr>
                <a:spLocks/>
              </p:cNvSpPr>
              <p:nvPr/>
            </p:nvSpPr>
            <p:spPr bwMode="auto">
              <a:xfrm>
                <a:off x="7117237" y="2998438"/>
                <a:ext cx="171253" cy="159931"/>
              </a:xfrm>
              <a:custGeom>
                <a:avLst/>
                <a:gdLst>
                  <a:gd name="T0" fmla="*/ 7 w 121"/>
                  <a:gd name="T1" fmla="*/ 0 h 113"/>
                  <a:gd name="T2" fmla="*/ 0 w 121"/>
                  <a:gd name="T3" fmla="*/ 2 h 113"/>
                  <a:gd name="T4" fmla="*/ 80 w 121"/>
                  <a:gd name="T5" fmla="*/ 113 h 113"/>
                  <a:gd name="T6" fmla="*/ 121 w 121"/>
                  <a:gd name="T7" fmla="*/ 73 h 113"/>
                  <a:gd name="T8" fmla="*/ 7 w 121"/>
                  <a:gd name="T9" fmla="*/ 0 h 113"/>
                </a:gdLst>
                <a:ahLst/>
                <a:cxnLst>
                  <a:cxn ang="0">
                    <a:pos x="T0" y="T1"/>
                  </a:cxn>
                  <a:cxn ang="0">
                    <a:pos x="T2" y="T3"/>
                  </a:cxn>
                  <a:cxn ang="0">
                    <a:pos x="T4" y="T5"/>
                  </a:cxn>
                  <a:cxn ang="0">
                    <a:pos x="T6" y="T7"/>
                  </a:cxn>
                  <a:cxn ang="0">
                    <a:pos x="T8" y="T9"/>
                  </a:cxn>
                </a:cxnLst>
                <a:rect l="0" t="0" r="r" b="b"/>
                <a:pathLst>
                  <a:path w="121" h="113">
                    <a:moveTo>
                      <a:pt x="7" y="0"/>
                    </a:moveTo>
                    <a:lnTo>
                      <a:pt x="0" y="2"/>
                    </a:lnTo>
                    <a:lnTo>
                      <a:pt x="80" y="113"/>
                    </a:lnTo>
                    <a:lnTo>
                      <a:pt x="121" y="73"/>
                    </a:lnTo>
                    <a:lnTo>
                      <a:pt x="7" y="0"/>
                    </a:lnTo>
                    <a:close/>
                  </a:path>
                </a:pathLst>
              </a:custGeom>
              <a:solidFill>
                <a:srgbClr val="332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0" name="Freeform 19"/>
              <p:cNvSpPr>
                <a:spLocks/>
              </p:cNvSpPr>
              <p:nvPr/>
            </p:nvSpPr>
            <p:spPr bwMode="auto">
              <a:xfrm>
                <a:off x="7404545" y="3265933"/>
                <a:ext cx="1916335" cy="1851231"/>
              </a:xfrm>
              <a:custGeom>
                <a:avLst/>
                <a:gdLst>
                  <a:gd name="T0" fmla="*/ 27 w 572"/>
                  <a:gd name="T1" fmla="*/ 5 h 553"/>
                  <a:gd name="T2" fmla="*/ 22 w 572"/>
                  <a:gd name="T3" fmla="*/ 22 h 553"/>
                  <a:gd name="T4" fmla="*/ 5 w 572"/>
                  <a:gd name="T5" fmla="*/ 28 h 553"/>
                  <a:gd name="T6" fmla="*/ 0 w 572"/>
                  <a:gd name="T7" fmla="*/ 42 h 553"/>
                  <a:gd name="T8" fmla="*/ 532 w 572"/>
                  <a:gd name="T9" fmla="*/ 553 h 553"/>
                  <a:gd name="T10" fmla="*/ 572 w 572"/>
                  <a:gd name="T11" fmla="*/ 511 h 553"/>
                  <a:gd name="T12" fmla="*/ 40 w 572"/>
                  <a:gd name="T13" fmla="*/ 0 h 553"/>
                  <a:gd name="T14" fmla="*/ 27 w 572"/>
                  <a:gd name="T15" fmla="*/ 5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553">
                    <a:moveTo>
                      <a:pt x="27" y="5"/>
                    </a:moveTo>
                    <a:cubicBezTo>
                      <a:pt x="28" y="12"/>
                      <a:pt x="27" y="17"/>
                      <a:pt x="22" y="22"/>
                    </a:cubicBezTo>
                    <a:cubicBezTo>
                      <a:pt x="17" y="28"/>
                      <a:pt x="11" y="29"/>
                      <a:pt x="5" y="28"/>
                    </a:cubicBezTo>
                    <a:cubicBezTo>
                      <a:pt x="5" y="32"/>
                      <a:pt x="2" y="38"/>
                      <a:pt x="0" y="42"/>
                    </a:cubicBezTo>
                    <a:cubicBezTo>
                      <a:pt x="532" y="553"/>
                      <a:pt x="532" y="553"/>
                      <a:pt x="532" y="553"/>
                    </a:cubicBezTo>
                    <a:cubicBezTo>
                      <a:pt x="572" y="511"/>
                      <a:pt x="572" y="511"/>
                      <a:pt x="572" y="511"/>
                    </a:cubicBezTo>
                    <a:cubicBezTo>
                      <a:pt x="40" y="0"/>
                      <a:pt x="40" y="0"/>
                      <a:pt x="40" y="0"/>
                    </a:cubicBezTo>
                    <a:cubicBezTo>
                      <a:pt x="37" y="2"/>
                      <a:pt x="30" y="6"/>
                      <a:pt x="27" y="5"/>
                    </a:cubicBezTo>
                    <a:close/>
                  </a:path>
                </a:pathLst>
              </a:custGeom>
              <a:solidFill>
                <a:srgbClr val="EE4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2" name="Freeform 21"/>
              <p:cNvSpPr>
                <a:spLocks/>
              </p:cNvSpPr>
              <p:nvPr/>
            </p:nvSpPr>
            <p:spPr bwMode="auto">
              <a:xfrm>
                <a:off x="7421529" y="3285747"/>
                <a:ext cx="1868214" cy="1798864"/>
              </a:xfrm>
              <a:custGeom>
                <a:avLst/>
                <a:gdLst>
                  <a:gd name="T0" fmla="*/ 558 w 558"/>
                  <a:gd name="T1" fmla="*/ 515 h 537"/>
                  <a:gd name="T2" fmla="*/ 22 w 558"/>
                  <a:gd name="T3" fmla="*/ 0 h 537"/>
                  <a:gd name="T4" fmla="*/ 17 w 558"/>
                  <a:gd name="T5" fmla="*/ 16 h 537"/>
                  <a:gd name="T6" fmla="*/ 0 w 558"/>
                  <a:gd name="T7" fmla="*/ 22 h 537"/>
                  <a:gd name="T8" fmla="*/ 536 w 558"/>
                  <a:gd name="T9" fmla="*/ 537 h 537"/>
                  <a:gd name="T10" fmla="*/ 558 w 558"/>
                  <a:gd name="T11" fmla="*/ 515 h 537"/>
                </a:gdLst>
                <a:ahLst/>
                <a:cxnLst>
                  <a:cxn ang="0">
                    <a:pos x="T0" y="T1"/>
                  </a:cxn>
                  <a:cxn ang="0">
                    <a:pos x="T2" y="T3"/>
                  </a:cxn>
                  <a:cxn ang="0">
                    <a:pos x="T4" y="T5"/>
                  </a:cxn>
                  <a:cxn ang="0">
                    <a:pos x="T6" y="T7"/>
                  </a:cxn>
                  <a:cxn ang="0">
                    <a:pos x="T8" y="T9"/>
                  </a:cxn>
                  <a:cxn ang="0">
                    <a:pos x="T10" y="T11"/>
                  </a:cxn>
                </a:cxnLst>
                <a:rect l="0" t="0" r="r" b="b"/>
                <a:pathLst>
                  <a:path w="558" h="537">
                    <a:moveTo>
                      <a:pt x="558" y="515"/>
                    </a:moveTo>
                    <a:cubicBezTo>
                      <a:pt x="22" y="0"/>
                      <a:pt x="22" y="0"/>
                      <a:pt x="22" y="0"/>
                    </a:cubicBezTo>
                    <a:cubicBezTo>
                      <a:pt x="23" y="6"/>
                      <a:pt x="22" y="11"/>
                      <a:pt x="17" y="16"/>
                    </a:cubicBezTo>
                    <a:cubicBezTo>
                      <a:pt x="12" y="21"/>
                      <a:pt x="6" y="22"/>
                      <a:pt x="0" y="22"/>
                    </a:cubicBezTo>
                    <a:cubicBezTo>
                      <a:pt x="536" y="537"/>
                      <a:pt x="536" y="537"/>
                      <a:pt x="536" y="537"/>
                    </a:cubicBezTo>
                    <a:lnTo>
                      <a:pt x="558" y="515"/>
                    </a:lnTo>
                    <a:close/>
                  </a:path>
                </a:pathLst>
              </a:custGeom>
              <a:solidFill>
                <a:srgbClr val="FC6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3" name="Freeform 22"/>
              <p:cNvSpPr>
                <a:spLocks/>
              </p:cNvSpPr>
              <p:nvPr/>
            </p:nvSpPr>
            <p:spPr bwMode="auto">
              <a:xfrm>
                <a:off x="9186426" y="4979878"/>
                <a:ext cx="348167" cy="345337"/>
              </a:xfrm>
              <a:custGeom>
                <a:avLst/>
                <a:gdLst>
                  <a:gd name="T0" fmla="*/ 92 w 104"/>
                  <a:gd name="T1" fmla="*/ 50 h 103"/>
                  <a:gd name="T2" fmla="*/ 93 w 104"/>
                  <a:gd name="T3" fmla="*/ 91 h 103"/>
                  <a:gd name="T4" fmla="*/ 52 w 104"/>
                  <a:gd name="T5" fmla="*/ 92 h 103"/>
                  <a:gd name="T6" fmla="*/ 12 w 104"/>
                  <a:gd name="T7" fmla="*/ 52 h 103"/>
                  <a:gd name="T8" fmla="*/ 11 w 104"/>
                  <a:gd name="T9" fmla="*/ 12 h 103"/>
                  <a:gd name="T10" fmla="*/ 52 w 104"/>
                  <a:gd name="T11" fmla="*/ 11 h 103"/>
                  <a:gd name="T12" fmla="*/ 92 w 104"/>
                  <a:gd name="T13" fmla="*/ 50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92" y="50"/>
                    </a:moveTo>
                    <a:cubicBezTo>
                      <a:pt x="104" y="61"/>
                      <a:pt x="104" y="79"/>
                      <a:pt x="93" y="91"/>
                    </a:cubicBezTo>
                    <a:cubicBezTo>
                      <a:pt x="82" y="102"/>
                      <a:pt x="64" y="103"/>
                      <a:pt x="52" y="92"/>
                    </a:cubicBezTo>
                    <a:cubicBezTo>
                      <a:pt x="12" y="52"/>
                      <a:pt x="12" y="52"/>
                      <a:pt x="12" y="52"/>
                    </a:cubicBezTo>
                    <a:cubicBezTo>
                      <a:pt x="0" y="41"/>
                      <a:pt x="0" y="23"/>
                      <a:pt x="11" y="12"/>
                    </a:cubicBezTo>
                    <a:cubicBezTo>
                      <a:pt x="22" y="0"/>
                      <a:pt x="40" y="0"/>
                      <a:pt x="52" y="11"/>
                    </a:cubicBezTo>
                    <a:lnTo>
                      <a:pt x="92" y="50"/>
                    </a:lnTo>
                    <a:close/>
                  </a:path>
                </a:pathLst>
              </a:custGeom>
              <a:solidFill>
                <a:srgbClr val="F7F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4" name="Freeform 23"/>
              <p:cNvSpPr>
                <a:spLocks/>
              </p:cNvSpPr>
              <p:nvPr/>
            </p:nvSpPr>
            <p:spPr bwMode="auto">
              <a:xfrm>
                <a:off x="9125567" y="4923266"/>
                <a:ext cx="288724" cy="287309"/>
              </a:xfrm>
              <a:custGeom>
                <a:avLst/>
                <a:gdLst>
                  <a:gd name="T0" fmla="*/ 204 w 204"/>
                  <a:gd name="T1" fmla="*/ 99 h 203"/>
                  <a:gd name="T2" fmla="*/ 104 w 204"/>
                  <a:gd name="T3" fmla="*/ 203 h 203"/>
                  <a:gd name="T4" fmla="*/ 0 w 204"/>
                  <a:gd name="T5" fmla="*/ 104 h 203"/>
                  <a:gd name="T6" fmla="*/ 102 w 204"/>
                  <a:gd name="T7" fmla="*/ 0 h 203"/>
                  <a:gd name="T8" fmla="*/ 204 w 204"/>
                  <a:gd name="T9" fmla="*/ 99 h 203"/>
                </a:gdLst>
                <a:ahLst/>
                <a:cxnLst>
                  <a:cxn ang="0">
                    <a:pos x="T0" y="T1"/>
                  </a:cxn>
                  <a:cxn ang="0">
                    <a:pos x="T2" y="T3"/>
                  </a:cxn>
                  <a:cxn ang="0">
                    <a:pos x="T4" y="T5"/>
                  </a:cxn>
                  <a:cxn ang="0">
                    <a:pos x="T6" y="T7"/>
                  </a:cxn>
                  <a:cxn ang="0">
                    <a:pos x="T8" y="T9"/>
                  </a:cxn>
                </a:cxnLst>
                <a:rect l="0" t="0" r="r" b="b"/>
                <a:pathLst>
                  <a:path w="204" h="203">
                    <a:moveTo>
                      <a:pt x="204" y="99"/>
                    </a:moveTo>
                    <a:lnTo>
                      <a:pt x="104" y="203"/>
                    </a:lnTo>
                    <a:lnTo>
                      <a:pt x="0" y="104"/>
                    </a:lnTo>
                    <a:lnTo>
                      <a:pt x="102" y="0"/>
                    </a:lnTo>
                    <a:lnTo>
                      <a:pt x="204" y="99"/>
                    </a:lnTo>
                    <a:close/>
                  </a:path>
                </a:pathLst>
              </a:custGeom>
              <a:solidFill>
                <a:srgbClr val="716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5" name="Freeform 24"/>
              <p:cNvSpPr>
                <a:spLocks/>
              </p:cNvSpPr>
              <p:nvPr/>
            </p:nvSpPr>
            <p:spPr bwMode="auto">
              <a:xfrm>
                <a:off x="9125567" y="4923266"/>
                <a:ext cx="174084" cy="176915"/>
              </a:xfrm>
              <a:custGeom>
                <a:avLst/>
                <a:gdLst>
                  <a:gd name="T0" fmla="*/ 123 w 123"/>
                  <a:gd name="T1" fmla="*/ 21 h 125"/>
                  <a:gd name="T2" fmla="*/ 24 w 123"/>
                  <a:gd name="T3" fmla="*/ 125 h 125"/>
                  <a:gd name="T4" fmla="*/ 0 w 123"/>
                  <a:gd name="T5" fmla="*/ 104 h 125"/>
                  <a:gd name="T6" fmla="*/ 102 w 123"/>
                  <a:gd name="T7" fmla="*/ 0 h 125"/>
                  <a:gd name="T8" fmla="*/ 123 w 123"/>
                  <a:gd name="T9" fmla="*/ 21 h 125"/>
                </a:gdLst>
                <a:ahLst/>
                <a:cxnLst>
                  <a:cxn ang="0">
                    <a:pos x="T0" y="T1"/>
                  </a:cxn>
                  <a:cxn ang="0">
                    <a:pos x="T2" y="T3"/>
                  </a:cxn>
                  <a:cxn ang="0">
                    <a:pos x="T4" y="T5"/>
                  </a:cxn>
                  <a:cxn ang="0">
                    <a:pos x="T6" y="T7"/>
                  </a:cxn>
                  <a:cxn ang="0">
                    <a:pos x="T8" y="T9"/>
                  </a:cxn>
                </a:cxnLst>
                <a:rect l="0" t="0" r="r" b="b"/>
                <a:pathLst>
                  <a:path w="123" h="125">
                    <a:moveTo>
                      <a:pt x="123" y="21"/>
                    </a:moveTo>
                    <a:lnTo>
                      <a:pt x="24" y="125"/>
                    </a:lnTo>
                    <a:lnTo>
                      <a:pt x="0" y="104"/>
                    </a:lnTo>
                    <a:lnTo>
                      <a:pt x="102" y="0"/>
                    </a:lnTo>
                    <a:lnTo>
                      <a:pt x="123" y="21"/>
                    </a:lnTo>
                    <a:close/>
                  </a:path>
                </a:pathLst>
              </a:custGeom>
              <a:solidFill>
                <a:srgbClr val="5A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6" name="Freeform 25"/>
              <p:cNvSpPr>
                <a:spLocks/>
              </p:cNvSpPr>
              <p:nvPr/>
            </p:nvSpPr>
            <p:spPr bwMode="auto">
              <a:xfrm>
                <a:off x="9257191" y="5043567"/>
                <a:ext cx="179745" cy="188237"/>
              </a:xfrm>
              <a:custGeom>
                <a:avLst/>
                <a:gdLst>
                  <a:gd name="T0" fmla="*/ 52 w 54"/>
                  <a:gd name="T1" fmla="*/ 2 h 56"/>
                  <a:gd name="T2" fmla="*/ 52 w 54"/>
                  <a:gd name="T3" fmla="*/ 10 h 56"/>
                  <a:gd name="T4" fmla="*/ 10 w 54"/>
                  <a:gd name="T5" fmla="*/ 54 h 56"/>
                  <a:gd name="T6" fmla="*/ 2 w 54"/>
                  <a:gd name="T7" fmla="*/ 54 h 56"/>
                  <a:gd name="T8" fmla="*/ 2 w 54"/>
                  <a:gd name="T9" fmla="*/ 46 h 56"/>
                  <a:gd name="T10" fmla="*/ 44 w 54"/>
                  <a:gd name="T11" fmla="*/ 2 h 56"/>
                  <a:gd name="T12" fmla="*/ 52 w 54"/>
                  <a:gd name="T13" fmla="*/ 2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52" y="2"/>
                    </a:moveTo>
                    <a:cubicBezTo>
                      <a:pt x="54" y="4"/>
                      <a:pt x="54" y="8"/>
                      <a:pt x="52" y="10"/>
                    </a:cubicBezTo>
                    <a:cubicBezTo>
                      <a:pt x="10" y="54"/>
                      <a:pt x="10" y="54"/>
                      <a:pt x="10" y="54"/>
                    </a:cubicBezTo>
                    <a:cubicBezTo>
                      <a:pt x="8" y="56"/>
                      <a:pt x="4" y="56"/>
                      <a:pt x="2" y="54"/>
                    </a:cubicBezTo>
                    <a:cubicBezTo>
                      <a:pt x="0" y="52"/>
                      <a:pt x="0" y="48"/>
                      <a:pt x="2" y="46"/>
                    </a:cubicBezTo>
                    <a:cubicBezTo>
                      <a:pt x="44" y="2"/>
                      <a:pt x="44" y="2"/>
                      <a:pt x="44" y="2"/>
                    </a:cubicBezTo>
                    <a:cubicBezTo>
                      <a:pt x="46" y="0"/>
                      <a:pt x="50" y="0"/>
                      <a:pt x="52" y="2"/>
                    </a:cubicBezTo>
                    <a:close/>
                  </a:path>
                </a:pathLst>
              </a:custGeom>
              <a:solidFill>
                <a:srgbClr val="716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7" name="Freeform 26"/>
              <p:cNvSpPr>
                <a:spLocks/>
              </p:cNvSpPr>
              <p:nvPr/>
            </p:nvSpPr>
            <p:spPr bwMode="auto">
              <a:xfrm>
                <a:off x="9105752" y="4899205"/>
                <a:ext cx="183991" cy="191068"/>
              </a:xfrm>
              <a:custGeom>
                <a:avLst/>
                <a:gdLst>
                  <a:gd name="T0" fmla="*/ 53 w 55"/>
                  <a:gd name="T1" fmla="*/ 2 h 57"/>
                  <a:gd name="T2" fmla="*/ 53 w 55"/>
                  <a:gd name="T3" fmla="*/ 11 h 57"/>
                  <a:gd name="T4" fmla="*/ 11 w 55"/>
                  <a:gd name="T5" fmla="*/ 54 h 57"/>
                  <a:gd name="T6" fmla="*/ 2 w 55"/>
                  <a:gd name="T7" fmla="*/ 55 h 57"/>
                  <a:gd name="T8" fmla="*/ 2 w 55"/>
                  <a:gd name="T9" fmla="*/ 46 h 57"/>
                  <a:gd name="T10" fmla="*/ 44 w 55"/>
                  <a:gd name="T11" fmla="*/ 3 h 57"/>
                  <a:gd name="T12" fmla="*/ 53 w 55"/>
                  <a:gd name="T13" fmla="*/ 2 h 57"/>
                </a:gdLst>
                <a:ahLst/>
                <a:cxnLst>
                  <a:cxn ang="0">
                    <a:pos x="T0" y="T1"/>
                  </a:cxn>
                  <a:cxn ang="0">
                    <a:pos x="T2" y="T3"/>
                  </a:cxn>
                  <a:cxn ang="0">
                    <a:pos x="T4" y="T5"/>
                  </a:cxn>
                  <a:cxn ang="0">
                    <a:pos x="T6" y="T7"/>
                  </a:cxn>
                  <a:cxn ang="0">
                    <a:pos x="T8" y="T9"/>
                  </a:cxn>
                  <a:cxn ang="0">
                    <a:pos x="T10" y="T11"/>
                  </a:cxn>
                  <a:cxn ang="0">
                    <a:pos x="T12" y="T13"/>
                  </a:cxn>
                </a:cxnLst>
                <a:rect l="0" t="0" r="r" b="b"/>
                <a:pathLst>
                  <a:path w="55" h="57">
                    <a:moveTo>
                      <a:pt x="53" y="2"/>
                    </a:moveTo>
                    <a:cubicBezTo>
                      <a:pt x="55" y="5"/>
                      <a:pt x="55" y="8"/>
                      <a:pt x="53" y="11"/>
                    </a:cubicBezTo>
                    <a:cubicBezTo>
                      <a:pt x="11" y="54"/>
                      <a:pt x="11" y="54"/>
                      <a:pt x="11" y="54"/>
                    </a:cubicBezTo>
                    <a:cubicBezTo>
                      <a:pt x="8" y="57"/>
                      <a:pt x="5" y="57"/>
                      <a:pt x="2" y="55"/>
                    </a:cubicBezTo>
                    <a:cubicBezTo>
                      <a:pt x="0" y="52"/>
                      <a:pt x="0" y="49"/>
                      <a:pt x="2" y="46"/>
                    </a:cubicBezTo>
                    <a:cubicBezTo>
                      <a:pt x="44" y="3"/>
                      <a:pt x="44" y="3"/>
                      <a:pt x="44" y="3"/>
                    </a:cubicBezTo>
                    <a:cubicBezTo>
                      <a:pt x="47" y="0"/>
                      <a:pt x="50" y="0"/>
                      <a:pt x="53" y="2"/>
                    </a:cubicBezTo>
                    <a:close/>
                  </a:path>
                </a:pathLst>
              </a:custGeom>
              <a:solidFill>
                <a:srgbClr val="716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8" name="Freeform 27"/>
              <p:cNvSpPr>
                <a:spLocks/>
              </p:cNvSpPr>
              <p:nvPr/>
            </p:nvSpPr>
            <p:spPr bwMode="auto">
              <a:xfrm>
                <a:off x="7546077" y="3094679"/>
                <a:ext cx="1811601" cy="1279444"/>
              </a:xfrm>
              <a:custGeom>
                <a:avLst/>
                <a:gdLst>
                  <a:gd name="T0" fmla="*/ 441 w 541"/>
                  <a:gd name="T1" fmla="*/ 324 h 382"/>
                  <a:gd name="T2" fmla="*/ 303 w 541"/>
                  <a:gd name="T3" fmla="*/ 223 h 382"/>
                  <a:gd name="T4" fmla="*/ 213 w 541"/>
                  <a:gd name="T5" fmla="*/ 127 h 382"/>
                  <a:gd name="T6" fmla="*/ 127 w 541"/>
                  <a:gd name="T7" fmla="*/ 102 h 382"/>
                  <a:gd name="T8" fmla="*/ 69 w 541"/>
                  <a:gd name="T9" fmla="*/ 110 h 382"/>
                  <a:gd name="T10" fmla="*/ 8 w 541"/>
                  <a:gd name="T11" fmla="*/ 46 h 382"/>
                  <a:gd name="T12" fmla="*/ 62 w 541"/>
                  <a:gd name="T13" fmla="*/ 31 h 382"/>
                  <a:gd name="T14" fmla="*/ 142 w 541"/>
                  <a:gd name="T15" fmla="*/ 0 h 382"/>
                  <a:gd name="T16" fmla="*/ 275 w 541"/>
                  <a:gd name="T17" fmla="*/ 18 h 382"/>
                  <a:gd name="T18" fmla="*/ 480 w 541"/>
                  <a:gd name="T19" fmla="*/ 201 h 382"/>
                  <a:gd name="T20" fmla="*/ 509 w 541"/>
                  <a:gd name="T21" fmla="*/ 382 h 382"/>
                  <a:gd name="T22" fmla="*/ 441 w 541"/>
                  <a:gd name="T23" fmla="*/ 3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1" h="382">
                    <a:moveTo>
                      <a:pt x="441" y="324"/>
                    </a:moveTo>
                    <a:cubicBezTo>
                      <a:pt x="404" y="276"/>
                      <a:pt x="331" y="247"/>
                      <a:pt x="303" y="223"/>
                    </a:cubicBezTo>
                    <a:cubicBezTo>
                      <a:pt x="260" y="198"/>
                      <a:pt x="228" y="162"/>
                      <a:pt x="213" y="127"/>
                    </a:cubicBezTo>
                    <a:cubicBezTo>
                      <a:pt x="183" y="129"/>
                      <a:pt x="152" y="117"/>
                      <a:pt x="127" y="102"/>
                    </a:cubicBezTo>
                    <a:cubicBezTo>
                      <a:pt x="116" y="104"/>
                      <a:pt x="78" y="111"/>
                      <a:pt x="69" y="110"/>
                    </a:cubicBezTo>
                    <a:cubicBezTo>
                      <a:pt x="43" y="105"/>
                      <a:pt x="0" y="92"/>
                      <a:pt x="8" y="46"/>
                    </a:cubicBezTo>
                    <a:cubicBezTo>
                      <a:pt x="34" y="39"/>
                      <a:pt x="44" y="38"/>
                      <a:pt x="62" y="31"/>
                    </a:cubicBezTo>
                    <a:cubicBezTo>
                      <a:pt x="90" y="21"/>
                      <a:pt x="118" y="9"/>
                      <a:pt x="142" y="0"/>
                    </a:cubicBezTo>
                    <a:cubicBezTo>
                      <a:pt x="178" y="6"/>
                      <a:pt x="219" y="10"/>
                      <a:pt x="275" y="18"/>
                    </a:cubicBezTo>
                    <a:cubicBezTo>
                      <a:pt x="308" y="46"/>
                      <a:pt x="442" y="174"/>
                      <a:pt x="480" y="201"/>
                    </a:cubicBezTo>
                    <a:cubicBezTo>
                      <a:pt x="541" y="247"/>
                      <a:pt x="525" y="284"/>
                      <a:pt x="509" y="382"/>
                    </a:cubicBezTo>
                    <a:cubicBezTo>
                      <a:pt x="509" y="382"/>
                      <a:pt x="455" y="341"/>
                      <a:pt x="441" y="324"/>
                    </a:cubicBezTo>
                    <a:close/>
                  </a:path>
                </a:pathLst>
              </a:custGeom>
              <a:solidFill>
                <a:srgbClr val="F5C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29" name="Freeform 28"/>
              <p:cNvSpPr>
                <a:spLocks/>
              </p:cNvSpPr>
              <p:nvPr/>
            </p:nvSpPr>
            <p:spPr bwMode="auto">
              <a:xfrm>
                <a:off x="7321042" y="3881594"/>
                <a:ext cx="232111" cy="131625"/>
              </a:xfrm>
              <a:custGeom>
                <a:avLst/>
                <a:gdLst>
                  <a:gd name="T0" fmla="*/ 13 w 69"/>
                  <a:gd name="T1" fmla="*/ 37 h 39"/>
                  <a:gd name="T2" fmla="*/ 64 w 69"/>
                  <a:gd name="T3" fmla="*/ 3 h 39"/>
                  <a:gd name="T4" fmla="*/ 56 w 69"/>
                  <a:gd name="T5" fmla="*/ 1 h 39"/>
                  <a:gd name="T6" fmla="*/ 3 w 69"/>
                  <a:gd name="T7" fmla="*/ 36 h 39"/>
                  <a:gd name="T8" fmla="*/ 13 w 69"/>
                  <a:gd name="T9" fmla="*/ 37 h 39"/>
                </a:gdLst>
                <a:ahLst/>
                <a:cxnLst>
                  <a:cxn ang="0">
                    <a:pos x="T0" y="T1"/>
                  </a:cxn>
                  <a:cxn ang="0">
                    <a:pos x="T2" y="T3"/>
                  </a:cxn>
                  <a:cxn ang="0">
                    <a:pos x="T4" y="T5"/>
                  </a:cxn>
                  <a:cxn ang="0">
                    <a:pos x="T6" y="T7"/>
                  </a:cxn>
                  <a:cxn ang="0">
                    <a:pos x="T8" y="T9"/>
                  </a:cxn>
                </a:cxnLst>
                <a:rect l="0" t="0" r="r" b="b"/>
                <a:pathLst>
                  <a:path w="69" h="39">
                    <a:moveTo>
                      <a:pt x="13" y="37"/>
                    </a:moveTo>
                    <a:cubicBezTo>
                      <a:pt x="28" y="22"/>
                      <a:pt x="47" y="13"/>
                      <a:pt x="64" y="3"/>
                    </a:cubicBezTo>
                    <a:cubicBezTo>
                      <a:pt x="69" y="0"/>
                      <a:pt x="58" y="0"/>
                      <a:pt x="56" y="1"/>
                    </a:cubicBezTo>
                    <a:cubicBezTo>
                      <a:pt x="37" y="12"/>
                      <a:pt x="18" y="21"/>
                      <a:pt x="3" y="36"/>
                    </a:cubicBezTo>
                    <a:cubicBezTo>
                      <a:pt x="0" y="39"/>
                      <a:pt x="11" y="39"/>
                      <a:pt x="13" y="37"/>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0" name="Freeform 29"/>
              <p:cNvSpPr>
                <a:spLocks/>
              </p:cNvSpPr>
              <p:nvPr/>
            </p:nvSpPr>
            <p:spPr bwMode="auto">
              <a:xfrm>
                <a:off x="7357840" y="3939622"/>
                <a:ext cx="205221" cy="133040"/>
              </a:xfrm>
              <a:custGeom>
                <a:avLst/>
                <a:gdLst>
                  <a:gd name="T0" fmla="*/ 14 w 61"/>
                  <a:gd name="T1" fmla="*/ 36 h 40"/>
                  <a:gd name="T2" fmla="*/ 54 w 61"/>
                  <a:gd name="T3" fmla="*/ 10 h 40"/>
                  <a:gd name="T4" fmla="*/ 50 w 61"/>
                  <a:gd name="T5" fmla="*/ 3 h 40"/>
                  <a:gd name="T6" fmla="*/ 4 w 61"/>
                  <a:gd name="T7" fmla="*/ 32 h 40"/>
                  <a:gd name="T8" fmla="*/ 14 w 61"/>
                  <a:gd name="T9" fmla="*/ 36 h 40"/>
                </a:gdLst>
                <a:ahLst/>
                <a:cxnLst>
                  <a:cxn ang="0">
                    <a:pos x="T0" y="T1"/>
                  </a:cxn>
                  <a:cxn ang="0">
                    <a:pos x="T2" y="T3"/>
                  </a:cxn>
                  <a:cxn ang="0">
                    <a:pos x="T4" y="T5"/>
                  </a:cxn>
                  <a:cxn ang="0">
                    <a:pos x="T6" y="T7"/>
                  </a:cxn>
                  <a:cxn ang="0">
                    <a:pos x="T8" y="T9"/>
                  </a:cxn>
                </a:cxnLst>
                <a:rect l="0" t="0" r="r" b="b"/>
                <a:pathLst>
                  <a:path w="61" h="40">
                    <a:moveTo>
                      <a:pt x="14" y="36"/>
                    </a:moveTo>
                    <a:cubicBezTo>
                      <a:pt x="24" y="24"/>
                      <a:pt x="40" y="17"/>
                      <a:pt x="54" y="10"/>
                    </a:cubicBezTo>
                    <a:cubicBezTo>
                      <a:pt x="61" y="7"/>
                      <a:pt x="56" y="0"/>
                      <a:pt x="50" y="3"/>
                    </a:cubicBezTo>
                    <a:cubicBezTo>
                      <a:pt x="34" y="10"/>
                      <a:pt x="17" y="18"/>
                      <a:pt x="4" y="32"/>
                    </a:cubicBezTo>
                    <a:cubicBezTo>
                      <a:pt x="0" y="37"/>
                      <a:pt x="10" y="40"/>
                      <a:pt x="14" y="36"/>
                    </a:cubicBezTo>
                    <a:close/>
                  </a:path>
                </a:pathLst>
              </a:custGeom>
              <a:solidFill>
                <a:srgbClr val="E3B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1" name="Freeform 30"/>
              <p:cNvSpPr>
                <a:spLocks/>
              </p:cNvSpPr>
              <p:nvPr/>
            </p:nvSpPr>
            <p:spPr bwMode="auto">
              <a:xfrm>
                <a:off x="8205613" y="5676213"/>
                <a:ext cx="1630441" cy="1848400"/>
              </a:xfrm>
              <a:custGeom>
                <a:avLst/>
                <a:gdLst>
                  <a:gd name="T0" fmla="*/ 338 w 487"/>
                  <a:gd name="T1" fmla="*/ 0 h 552"/>
                  <a:gd name="T2" fmla="*/ 487 w 487"/>
                  <a:gd name="T3" fmla="*/ 469 h 552"/>
                  <a:gd name="T4" fmla="*/ 225 w 487"/>
                  <a:gd name="T5" fmla="*/ 550 h 552"/>
                  <a:gd name="T6" fmla="*/ 140 w 487"/>
                  <a:gd name="T7" fmla="*/ 552 h 552"/>
                  <a:gd name="T8" fmla="*/ 0 w 487"/>
                  <a:gd name="T9" fmla="*/ 110 h 552"/>
                  <a:gd name="T10" fmla="*/ 338 w 487"/>
                  <a:gd name="T11" fmla="*/ 0 h 552"/>
                </a:gdLst>
                <a:ahLst/>
                <a:cxnLst>
                  <a:cxn ang="0">
                    <a:pos x="T0" y="T1"/>
                  </a:cxn>
                  <a:cxn ang="0">
                    <a:pos x="T2" y="T3"/>
                  </a:cxn>
                  <a:cxn ang="0">
                    <a:pos x="T4" y="T5"/>
                  </a:cxn>
                  <a:cxn ang="0">
                    <a:pos x="T6" y="T7"/>
                  </a:cxn>
                  <a:cxn ang="0">
                    <a:pos x="T8" y="T9"/>
                  </a:cxn>
                  <a:cxn ang="0">
                    <a:pos x="T10" y="T11"/>
                  </a:cxn>
                </a:cxnLst>
                <a:rect l="0" t="0" r="r" b="b"/>
                <a:pathLst>
                  <a:path w="487" h="552">
                    <a:moveTo>
                      <a:pt x="338" y="0"/>
                    </a:moveTo>
                    <a:cubicBezTo>
                      <a:pt x="384" y="142"/>
                      <a:pt x="442" y="327"/>
                      <a:pt x="487" y="469"/>
                    </a:cubicBezTo>
                    <a:cubicBezTo>
                      <a:pt x="225" y="550"/>
                      <a:pt x="225" y="550"/>
                      <a:pt x="225" y="550"/>
                    </a:cubicBezTo>
                    <a:cubicBezTo>
                      <a:pt x="140" y="552"/>
                      <a:pt x="140" y="552"/>
                      <a:pt x="140" y="552"/>
                    </a:cubicBezTo>
                    <a:cubicBezTo>
                      <a:pt x="98" y="419"/>
                      <a:pt x="42" y="243"/>
                      <a:pt x="0" y="110"/>
                    </a:cubicBezTo>
                    <a:cubicBezTo>
                      <a:pt x="104" y="36"/>
                      <a:pt x="211" y="1"/>
                      <a:pt x="33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32" name="Freeform 31"/>
              <p:cNvSpPr>
                <a:spLocks/>
              </p:cNvSpPr>
              <p:nvPr/>
            </p:nvSpPr>
            <p:spPr bwMode="auto">
              <a:xfrm>
                <a:off x="8319355" y="6363593"/>
                <a:ext cx="1844169" cy="1969920"/>
              </a:xfrm>
              <a:custGeom>
                <a:avLst/>
                <a:gdLst>
                  <a:gd name="T0" fmla="*/ 445 w 484"/>
                  <a:gd name="T1" fmla="*/ 104 h 622"/>
                  <a:gd name="T2" fmla="*/ 290 w 484"/>
                  <a:gd name="T3" fmla="*/ 72 h 622"/>
                  <a:gd name="T4" fmla="*/ 139 w 484"/>
                  <a:gd name="T5" fmla="*/ 138 h 622"/>
                  <a:gd name="T6" fmla="*/ 33 w 484"/>
                  <a:gd name="T7" fmla="*/ 462 h 622"/>
                  <a:gd name="T8" fmla="*/ 76 w 484"/>
                  <a:gd name="T9" fmla="*/ 622 h 622"/>
                  <a:gd name="T10" fmla="*/ 484 w 484"/>
                  <a:gd name="T11" fmla="*/ 622 h 622"/>
                  <a:gd name="T12" fmla="*/ 484 w 484"/>
                  <a:gd name="T13" fmla="*/ 168 h 622"/>
                  <a:gd name="T14" fmla="*/ 445 w 484"/>
                  <a:gd name="T15" fmla="*/ 104 h 622"/>
                  <a:gd name="connsiteX0" fmla="*/ 8693 w 11380"/>
                  <a:gd name="connsiteY0" fmla="*/ 1042 h 9462"/>
                  <a:gd name="connsiteX1" fmla="*/ 5491 w 11380"/>
                  <a:gd name="connsiteY1" fmla="*/ 528 h 9462"/>
                  <a:gd name="connsiteX2" fmla="*/ 2371 w 11380"/>
                  <a:gd name="connsiteY2" fmla="*/ 1589 h 9462"/>
                  <a:gd name="connsiteX3" fmla="*/ 181 w 11380"/>
                  <a:gd name="connsiteY3" fmla="*/ 6798 h 9462"/>
                  <a:gd name="connsiteX4" fmla="*/ 1069 w 11380"/>
                  <a:gd name="connsiteY4" fmla="*/ 9370 h 9462"/>
                  <a:gd name="connsiteX5" fmla="*/ 11380 w 11380"/>
                  <a:gd name="connsiteY5" fmla="*/ 9462 h 9462"/>
                  <a:gd name="connsiteX6" fmla="*/ 9499 w 11380"/>
                  <a:gd name="connsiteY6" fmla="*/ 2071 h 9462"/>
                  <a:gd name="connsiteX7" fmla="*/ 8693 w 11380"/>
                  <a:gd name="connsiteY7" fmla="*/ 1042 h 9462"/>
                  <a:gd name="connsiteX0" fmla="*/ 7639 w 10000"/>
                  <a:gd name="connsiteY0" fmla="*/ 1101 h 10000"/>
                  <a:gd name="connsiteX1" fmla="*/ 4825 w 10000"/>
                  <a:gd name="connsiteY1" fmla="*/ 558 h 10000"/>
                  <a:gd name="connsiteX2" fmla="*/ 2083 w 10000"/>
                  <a:gd name="connsiteY2" fmla="*/ 1679 h 10000"/>
                  <a:gd name="connsiteX3" fmla="*/ 159 w 10000"/>
                  <a:gd name="connsiteY3" fmla="*/ 7185 h 10000"/>
                  <a:gd name="connsiteX4" fmla="*/ 939 w 10000"/>
                  <a:gd name="connsiteY4" fmla="*/ 9903 h 10000"/>
                  <a:gd name="connsiteX5" fmla="*/ 10000 w 10000"/>
                  <a:gd name="connsiteY5" fmla="*/ 10000 h 10000"/>
                  <a:gd name="connsiteX6" fmla="*/ 9432 w 10000"/>
                  <a:gd name="connsiteY6" fmla="*/ 3349 h 10000"/>
                  <a:gd name="connsiteX7" fmla="*/ 7639 w 10000"/>
                  <a:gd name="connsiteY7" fmla="*/ 11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7639" y="1101"/>
                    </a:moveTo>
                    <a:cubicBezTo>
                      <a:pt x="7094" y="405"/>
                      <a:pt x="5442" y="-666"/>
                      <a:pt x="4825" y="558"/>
                    </a:cubicBezTo>
                    <a:cubicBezTo>
                      <a:pt x="3772" y="-428"/>
                      <a:pt x="2410" y="456"/>
                      <a:pt x="2083" y="1679"/>
                    </a:cubicBezTo>
                    <a:cubicBezTo>
                      <a:pt x="-440" y="-615"/>
                      <a:pt x="-59" y="6266"/>
                      <a:pt x="159" y="7185"/>
                    </a:cubicBezTo>
                    <a:cubicBezTo>
                      <a:pt x="195" y="7354"/>
                      <a:pt x="595" y="8510"/>
                      <a:pt x="939" y="9903"/>
                    </a:cubicBezTo>
                    <a:lnTo>
                      <a:pt x="10000" y="10000"/>
                    </a:lnTo>
                    <a:cubicBezTo>
                      <a:pt x="10000" y="2286"/>
                      <a:pt x="9826" y="4832"/>
                      <a:pt x="9432" y="3349"/>
                    </a:cubicBezTo>
                    <a:cubicBezTo>
                      <a:pt x="9038" y="1866"/>
                      <a:pt x="8311" y="1848"/>
                      <a:pt x="7639" y="110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grpSp>
      </p:grpSp>
    </p:spTree>
    <p:custDataLst>
      <p:tags r:id="rId1"/>
    </p:custDataLst>
    <p:extLst>
      <p:ext uri="{BB962C8B-B14F-4D97-AF65-F5344CB8AC3E}">
        <p14:creationId xmlns:p14="http://schemas.microsoft.com/office/powerpoint/2010/main" val="1406560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a:t>
            </a:r>
            <a:r>
              <a:rPr lang="en-US" dirty="0"/>
              <a:t>2</a:t>
            </a:r>
            <a:r>
              <a:rPr lang="en-US" dirty="0" smtClean="0"/>
              <a:t>: Assign an Evaluator</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17</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about </a:t>
            </a:r>
            <a:r>
              <a:rPr lang="en-US" dirty="0" smtClean="0">
                <a:solidFill>
                  <a:sysClr val="windowText" lastClr="000000"/>
                </a:solidFill>
                <a:latin typeface="Calibri" panose="020F0502020204030204" pitchFamily="34" charset="0"/>
              </a:rPr>
              <a:t>assigning an evaluator, we will demonstrate the task in the system.</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04" y="3500440"/>
            <a:ext cx="2144226" cy="595312"/>
          </a:xfrm>
          <a:prstGeom prst="rect">
            <a:avLst/>
          </a:prstGeom>
        </p:spPr>
      </p:pic>
    </p:spTree>
    <p:custDataLst>
      <p:tags r:id="rId1"/>
    </p:custDataLst>
    <p:extLst>
      <p:ext uri="{BB962C8B-B14F-4D97-AF65-F5344CB8AC3E}">
        <p14:creationId xmlns:p14="http://schemas.microsoft.com/office/powerpoint/2010/main" val="102246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a:t>
            </a:r>
            <a:r>
              <a:rPr lang="en-US" dirty="0"/>
              <a:t>2</a:t>
            </a:r>
            <a:r>
              <a:rPr lang="en-US" dirty="0" smtClean="0"/>
              <a:t>: Assign an Evaluator</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18</a:t>
            </a:fld>
            <a:endParaRPr lang="en-US" dirty="0">
              <a:solidFill>
                <a:prstClr val="black">
                  <a:tint val="75000"/>
                </a:prstClr>
              </a:solidFill>
            </a:endParaRPr>
          </a:p>
        </p:txBody>
      </p:sp>
      <p:sp>
        <p:nvSpPr>
          <p:cNvPr id="28"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update the assign an evaluator as part of the Create a Performance Assessment task.</a:t>
            </a:r>
            <a:endParaRPr lang="en-US" sz="1600" dirty="0">
              <a:solidFill>
                <a:sysClr val="windowText" lastClr="000000"/>
              </a:solidFill>
              <a:latin typeface="Calibri" panose="020F0502020204030204" pitchFamily="34" charset="0"/>
            </a:endParaRPr>
          </a:p>
        </p:txBody>
      </p:sp>
      <p:grpSp>
        <p:nvGrpSpPr>
          <p:cNvPr id="60" name="Group 59"/>
          <p:cNvGrpSpPr/>
          <p:nvPr/>
        </p:nvGrpSpPr>
        <p:grpSpPr>
          <a:xfrm>
            <a:off x="462246" y="2554972"/>
            <a:ext cx="8143680" cy="626171"/>
            <a:chOff x="502307" y="1202629"/>
            <a:chExt cx="8143680" cy="626171"/>
          </a:xfrm>
        </p:grpSpPr>
        <p:grpSp>
          <p:nvGrpSpPr>
            <p:cNvPr id="61" name="Group 60"/>
            <p:cNvGrpSpPr/>
            <p:nvPr/>
          </p:nvGrpSpPr>
          <p:grpSpPr>
            <a:xfrm>
              <a:off x="1066800" y="1249014"/>
              <a:ext cx="7579187" cy="533400"/>
              <a:chOff x="1288340" y="2110721"/>
              <a:chExt cx="7320769" cy="1195034"/>
            </a:xfrm>
          </p:grpSpPr>
          <p:sp>
            <p:nvSpPr>
              <p:cNvPr id="65" name="Rectangle 64"/>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66" name="Rectangle 65"/>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Using the same record from Exercise 1, select the </a:t>
                </a:r>
                <a:r>
                  <a:rPr lang="en-US" sz="1400" b="1" dirty="0" smtClean="0">
                    <a:latin typeface="Calibri" panose="020F0502020204030204" pitchFamily="34" charset="0"/>
                  </a:rPr>
                  <a:t>Evaluators </a:t>
                </a:r>
                <a:r>
                  <a:rPr lang="en-US" sz="1400" dirty="0" smtClean="0">
                    <a:latin typeface="Calibri" panose="020F0502020204030204" pitchFamily="34" charset="0"/>
                  </a:rPr>
                  <a:t>tab from left side of the screen. </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2" name="Group 61"/>
            <p:cNvGrpSpPr/>
            <p:nvPr/>
          </p:nvGrpSpPr>
          <p:grpSpPr>
            <a:xfrm>
              <a:off x="502307" y="1202629"/>
              <a:ext cx="694749" cy="626171"/>
              <a:chOff x="1611242" y="2198662"/>
              <a:chExt cx="930407" cy="930405"/>
            </a:xfrm>
            <a:solidFill>
              <a:srgbClr val="00BBE4"/>
            </a:solidFill>
          </p:grpSpPr>
          <p:sp>
            <p:nvSpPr>
              <p:cNvPr id="63" name="Oval 62"/>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64" name="TextBox 63"/>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1</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67" name="Group 66"/>
          <p:cNvGrpSpPr/>
          <p:nvPr/>
        </p:nvGrpSpPr>
        <p:grpSpPr>
          <a:xfrm>
            <a:off x="462246" y="3193528"/>
            <a:ext cx="8143680" cy="1643417"/>
            <a:chOff x="502307" y="1202629"/>
            <a:chExt cx="8143680" cy="1643417"/>
          </a:xfrm>
        </p:grpSpPr>
        <p:grpSp>
          <p:nvGrpSpPr>
            <p:cNvPr id="68" name="Group 67"/>
            <p:cNvGrpSpPr/>
            <p:nvPr/>
          </p:nvGrpSpPr>
          <p:grpSpPr>
            <a:xfrm>
              <a:off x="1066800" y="1249014"/>
              <a:ext cx="7579187" cy="1597032"/>
              <a:chOff x="1288340" y="2110721"/>
              <a:chExt cx="7320769" cy="3578004"/>
            </a:xfrm>
          </p:grpSpPr>
          <p:sp>
            <p:nvSpPr>
              <p:cNvPr id="72" name="Rectangle 71"/>
              <p:cNvSpPr/>
              <p:nvPr/>
            </p:nvSpPr>
            <p:spPr>
              <a:xfrm>
                <a:off x="1288340" y="2110721"/>
                <a:ext cx="7320769" cy="357800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3" name="Rectangle 72"/>
              <p:cNvSpPr/>
              <p:nvPr/>
            </p:nvSpPr>
            <p:spPr>
              <a:xfrm>
                <a:off x="1539970" y="2203447"/>
                <a:ext cx="6754373" cy="3415442"/>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kern="0" noProof="0" dirty="0" smtClean="0">
                    <a:solidFill>
                      <a:prstClr val="black"/>
                    </a:solidFill>
                    <a:latin typeface="Calibri" panose="020F0502020204030204" pitchFamily="34" charset="0"/>
                    <a:cs typeface="Arial" panose="020B0604020202020204" pitchFamily="34" charset="0"/>
                  </a:rPr>
                  <a:t>Locate the </a:t>
                </a:r>
                <a:r>
                  <a:rPr lang="en-US" sz="1400" b="1" kern="0" dirty="0" smtClean="0">
                    <a:solidFill>
                      <a:prstClr val="black"/>
                    </a:solidFill>
                    <a:latin typeface="Calibri" panose="020F0502020204030204" pitchFamily="34" charset="0"/>
                    <a:cs typeface="Arial" panose="020B0604020202020204" pitchFamily="34" charset="0"/>
                  </a:rPr>
                  <a:t>Default Responder Rules </a:t>
                </a:r>
                <a:r>
                  <a:rPr lang="en-US" sz="1400" kern="0" dirty="0" smtClean="0">
                    <a:solidFill>
                      <a:prstClr val="black"/>
                    </a:solidFill>
                    <a:latin typeface="Calibri" panose="020F0502020204030204" pitchFamily="34" charset="0"/>
                    <a:cs typeface="Arial" panose="020B0604020202020204" pitchFamily="34" charset="0"/>
                  </a:rPr>
                  <a:t>section</a:t>
                </a:r>
                <a:r>
                  <a:rPr lang="en-US" sz="1400" b="1" kern="0" dirty="0" smtClean="0">
                    <a:solidFill>
                      <a:prstClr val="black"/>
                    </a:solidFill>
                    <a:latin typeface="Calibri" panose="020F0502020204030204" pitchFamily="34" charset="0"/>
                    <a:cs typeface="Arial" panose="020B0604020202020204" pitchFamily="34" charset="0"/>
                  </a:rPr>
                  <a:t> </a:t>
                </a:r>
                <a:r>
                  <a:rPr lang="en-US" sz="1400" kern="0" dirty="0" smtClean="0">
                    <a:solidFill>
                      <a:prstClr val="black"/>
                    </a:solidFill>
                    <a:latin typeface="Calibri" panose="020F0502020204030204" pitchFamily="34" charset="0"/>
                    <a:cs typeface="Arial" panose="020B0604020202020204" pitchFamily="34" charset="0"/>
                  </a:rPr>
                  <a:t>and populate the following fields:</a:t>
                </a:r>
              </a:p>
              <a:p>
                <a:pPr marL="285750" indent="-285750" defTabSz="914400">
                  <a:buFont typeface="Arial" panose="020B0604020202020204" pitchFamily="34" charset="0"/>
                  <a:buChar char="•"/>
                </a:pPr>
                <a:r>
                  <a:rPr lang="en-US" sz="1400" b="1" kern="0" dirty="0" smtClean="0">
                    <a:solidFill>
                      <a:prstClr val="black"/>
                    </a:solidFill>
                    <a:latin typeface="Calibri" panose="020F0502020204030204" pitchFamily="34" charset="0"/>
                    <a:cs typeface="Arial" panose="020B0604020202020204" pitchFamily="34" charset="0"/>
                  </a:rPr>
                  <a:t>For</a:t>
                </a:r>
                <a:r>
                  <a:rPr lang="en-US" sz="1400" kern="0" dirty="0" smtClean="0">
                    <a:solidFill>
                      <a:prstClr val="black"/>
                    </a:solidFill>
                    <a:latin typeface="Calibri" panose="020F0502020204030204" pitchFamily="34" charset="0"/>
                    <a:cs typeface="Arial" panose="020B0604020202020204" pitchFamily="34" charset="0"/>
                  </a:rPr>
                  <a:t> </a:t>
                </a:r>
                <a:endParaRPr lang="en-US" sz="1400" kern="0" dirty="0">
                  <a:solidFill>
                    <a:prstClr val="black"/>
                  </a:solidFill>
                  <a:latin typeface="Calibri" panose="020F0502020204030204" pitchFamily="34" charset="0"/>
                  <a:cs typeface="Arial" panose="020B0604020202020204" pitchFamily="34" charset="0"/>
                </a:endParaRPr>
              </a:p>
              <a:p>
                <a:pPr marL="285750" indent="-285750" defTabSz="914400">
                  <a:buFont typeface="Arial" panose="020B0604020202020204" pitchFamily="34" charset="0"/>
                  <a:buChar char="•"/>
                </a:pPr>
                <a:r>
                  <a:rPr lang="en-US" sz="1400" b="1" kern="0" dirty="0" smtClean="0">
                    <a:solidFill>
                      <a:prstClr val="black"/>
                    </a:solidFill>
                    <a:latin typeface="Calibri" panose="020F0502020204030204" pitchFamily="34" charset="0"/>
                    <a:cs typeface="Arial" panose="020B0604020202020204" pitchFamily="34" charset="0"/>
                  </a:rPr>
                  <a:t>And</a:t>
                </a:r>
                <a:r>
                  <a:rPr lang="en-US" sz="1400" kern="0" dirty="0" smtClean="0">
                    <a:solidFill>
                      <a:prstClr val="black"/>
                    </a:solidFill>
                    <a:latin typeface="Calibri" panose="020F0502020204030204" pitchFamily="34" charset="0"/>
                    <a:cs typeface="Arial" panose="020B0604020202020204" pitchFamily="34" charset="0"/>
                  </a:rPr>
                  <a:t> </a:t>
                </a:r>
              </a:p>
              <a:p>
                <a:pPr marL="285750" indent="-285750" defTabSz="914400">
                  <a:buFont typeface="Arial" panose="020B0604020202020204" pitchFamily="34" charset="0"/>
                  <a:buChar char="•"/>
                </a:pPr>
                <a:r>
                  <a:rPr lang="en-US" sz="1400" b="1" kern="0" dirty="0" smtClean="0">
                    <a:solidFill>
                      <a:prstClr val="black"/>
                    </a:solidFill>
                    <a:latin typeface="Calibri" panose="020F0502020204030204" pitchFamily="34" charset="0"/>
                    <a:cs typeface="Arial" panose="020B0604020202020204" pitchFamily="34" charset="0"/>
                  </a:rPr>
                  <a:t>Assign</a:t>
                </a:r>
                <a:r>
                  <a:rPr lang="en-US" sz="1400" kern="0" dirty="0" smtClean="0">
                    <a:solidFill>
                      <a:prstClr val="black"/>
                    </a:solidFill>
                    <a:latin typeface="Calibri" panose="020F0502020204030204" pitchFamily="34" charset="0"/>
                    <a:cs typeface="Arial" panose="020B0604020202020204" pitchFamily="34" charset="0"/>
                  </a:rPr>
                  <a:t> </a:t>
                </a:r>
                <a:endParaRPr lang="en-US" sz="1400" kern="0" dirty="0">
                  <a:solidFill>
                    <a:prstClr val="black"/>
                  </a:solidFill>
                  <a:latin typeface="Calibri" panose="020F0502020204030204" pitchFamily="34" charset="0"/>
                  <a:cs typeface="Arial" panose="020B0604020202020204" pitchFamily="34" charset="0"/>
                </a:endParaRPr>
              </a:p>
            </p:txBody>
          </p:sp>
        </p:grpSp>
        <p:grpSp>
          <p:nvGrpSpPr>
            <p:cNvPr id="69" name="Group 68"/>
            <p:cNvGrpSpPr/>
            <p:nvPr/>
          </p:nvGrpSpPr>
          <p:grpSpPr>
            <a:xfrm>
              <a:off x="502307" y="1202629"/>
              <a:ext cx="694749" cy="626171"/>
              <a:chOff x="1611242" y="2198662"/>
              <a:chExt cx="930407" cy="930405"/>
            </a:xfrm>
            <a:solidFill>
              <a:srgbClr val="00BBE4"/>
            </a:solidFill>
          </p:grpSpPr>
          <p:sp>
            <p:nvSpPr>
              <p:cNvPr id="70" name="Oval 69"/>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1" name="TextBox 70"/>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2</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116" name="Group 115"/>
          <p:cNvGrpSpPr/>
          <p:nvPr/>
        </p:nvGrpSpPr>
        <p:grpSpPr>
          <a:xfrm>
            <a:off x="462246" y="4899880"/>
            <a:ext cx="8143680" cy="626171"/>
            <a:chOff x="502307" y="1202629"/>
            <a:chExt cx="8143680" cy="626171"/>
          </a:xfrm>
        </p:grpSpPr>
        <p:grpSp>
          <p:nvGrpSpPr>
            <p:cNvPr id="117" name="Group 116"/>
            <p:cNvGrpSpPr/>
            <p:nvPr/>
          </p:nvGrpSpPr>
          <p:grpSpPr>
            <a:xfrm>
              <a:off x="1066800" y="1249014"/>
              <a:ext cx="7579187" cy="533400"/>
              <a:chOff x="1288340" y="2110721"/>
              <a:chExt cx="7320769" cy="1195034"/>
            </a:xfrm>
          </p:grpSpPr>
          <p:sp>
            <p:nvSpPr>
              <p:cNvPr id="121" name="Rectangle 120"/>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122" name="Rectangle 121"/>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rPr>
                  <a:t>Click</a:t>
                </a:r>
                <a:r>
                  <a:rPr lang="en-US" sz="1400" b="1" kern="0" dirty="0">
                    <a:solidFill>
                      <a:prstClr val="black"/>
                    </a:solidFill>
                    <a:latin typeface="Calibri" panose="020F0502020204030204" pitchFamily="34" charset="0"/>
                    <a:cs typeface="Arial" panose="020B0604020202020204" pitchFamily="34" charset="0"/>
                  </a:rPr>
                  <a:t> </a:t>
                </a:r>
                <a:r>
                  <a:rPr lang="en-US" sz="1400" b="1" kern="0" dirty="0" smtClean="0">
                    <a:solidFill>
                      <a:prstClr val="black"/>
                    </a:solidFill>
                    <a:latin typeface="Calibri" panose="020F0502020204030204" pitchFamily="34" charset="0"/>
                    <a:cs typeface="Arial" panose="020B0604020202020204" pitchFamily="34" charset="0"/>
                  </a:rPr>
                  <a:t>Add the Rule </a:t>
                </a:r>
                <a:r>
                  <a:rPr lang="en-US" sz="1400" kern="0" dirty="0" smtClean="0">
                    <a:solidFill>
                      <a:prstClr val="black"/>
                    </a:solidFill>
                    <a:latin typeface="Calibri" panose="020F0502020204030204" pitchFamily="34" charset="0"/>
                    <a:cs typeface="Arial" panose="020B0604020202020204" pitchFamily="34" charset="0"/>
                  </a:rPr>
                  <a:t>and</a:t>
                </a:r>
                <a:r>
                  <a:rPr lang="en-US" sz="1400" b="1" kern="0" dirty="0">
                    <a:solidFill>
                      <a:prstClr val="black"/>
                    </a:solidFill>
                    <a:latin typeface="Calibri" panose="020F0502020204030204" pitchFamily="34" charset="0"/>
                    <a:cs typeface="Arial" panose="020B0604020202020204" pitchFamily="34" charset="0"/>
                  </a:rPr>
                  <a:t> </a:t>
                </a:r>
                <a:r>
                  <a:rPr lang="en-US" sz="1400" kern="0" dirty="0" smtClean="0">
                    <a:solidFill>
                      <a:prstClr val="black"/>
                    </a:solidFill>
                    <a:latin typeface="Calibri" panose="020F0502020204030204" pitchFamily="34" charset="0"/>
                    <a:cs typeface="Arial" panose="020B0604020202020204" pitchFamily="34" charset="0"/>
                  </a:rPr>
                  <a:t>continue to assign evaluators. </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118" name="Group 117"/>
            <p:cNvGrpSpPr/>
            <p:nvPr/>
          </p:nvGrpSpPr>
          <p:grpSpPr>
            <a:xfrm>
              <a:off x="502307" y="1202629"/>
              <a:ext cx="694749" cy="626171"/>
              <a:chOff x="1611242" y="2198662"/>
              <a:chExt cx="930407" cy="930405"/>
            </a:xfrm>
            <a:solidFill>
              <a:srgbClr val="00BBE4"/>
            </a:solidFill>
          </p:grpSpPr>
          <p:sp>
            <p:nvSpPr>
              <p:cNvPr id="119" name="Oval 118"/>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120" name="TextBox 119"/>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
        <p:nvSpPr>
          <p:cNvPr id="3" name="Rectangle 2"/>
          <p:cNvSpPr/>
          <p:nvPr/>
        </p:nvSpPr>
        <p:spPr>
          <a:xfrm>
            <a:off x="620952" y="2229192"/>
            <a:ext cx="5123775" cy="338554"/>
          </a:xfrm>
          <a:prstGeom prst="rect">
            <a:avLst/>
          </a:prstGeom>
        </p:spPr>
        <p:txBody>
          <a:bodyPr wrap="non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Supplier Performance Assessments</a:t>
            </a:r>
            <a:endParaRPr lang="en-US" sz="1600" dirty="0">
              <a:solidFill>
                <a:prstClr val="black"/>
              </a:solidFill>
              <a:latin typeface="Calibri" panose="020F0502020204030204" pitchFamily="34" charset="0"/>
              <a:cs typeface="Arial" panose="020B0604020202020204" pitchFamily="34" charset="0"/>
            </a:endParaRPr>
          </a:p>
        </p:txBody>
      </p:sp>
      <p:grpSp>
        <p:nvGrpSpPr>
          <p:cNvPr id="35" name="Group 34"/>
          <p:cNvGrpSpPr/>
          <p:nvPr/>
        </p:nvGrpSpPr>
        <p:grpSpPr>
          <a:xfrm>
            <a:off x="462246" y="5553710"/>
            <a:ext cx="8143680" cy="626171"/>
            <a:chOff x="502307" y="1202629"/>
            <a:chExt cx="8143680" cy="626171"/>
          </a:xfrm>
        </p:grpSpPr>
        <p:grpSp>
          <p:nvGrpSpPr>
            <p:cNvPr id="36" name="Group 35"/>
            <p:cNvGrpSpPr/>
            <p:nvPr/>
          </p:nvGrpSpPr>
          <p:grpSpPr>
            <a:xfrm>
              <a:off x="1066800" y="1249014"/>
              <a:ext cx="7579187" cy="533400"/>
              <a:chOff x="1288340" y="2110721"/>
              <a:chExt cx="7320769" cy="1195034"/>
            </a:xfrm>
          </p:grpSpPr>
          <p:sp>
            <p:nvSpPr>
              <p:cNvPr id="40" name="Rectangle 39"/>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41" name="Rectangle 40"/>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Click the </a:t>
                </a:r>
                <a:r>
                  <a:rPr lang="en-US" sz="1400" b="1" dirty="0" smtClean="0">
                    <a:latin typeface="Calibri" panose="020F0502020204030204" pitchFamily="34" charset="0"/>
                  </a:rPr>
                  <a:t>Open for Answers </a:t>
                </a:r>
                <a:r>
                  <a:rPr lang="en-US" sz="1400" dirty="0" smtClean="0">
                    <a:latin typeface="Calibri" panose="020F0502020204030204" pitchFamily="34" charset="0"/>
                  </a:rPr>
                  <a:t>button located at top of the screen. </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37" name="Group 36"/>
            <p:cNvGrpSpPr/>
            <p:nvPr/>
          </p:nvGrpSpPr>
          <p:grpSpPr>
            <a:xfrm>
              <a:off x="502307" y="1202629"/>
              <a:ext cx="694749" cy="626171"/>
              <a:chOff x="1611242" y="2198662"/>
              <a:chExt cx="930407" cy="930405"/>
            </a:xfrm>
            <a:solidFill>
              <a:srgbClr val="00BBE4"/>
            </a:solidFill>
          </p:grpSpPr>
          <p:sp>
            <p:nvSpPr>
              <p:cNvPr id="38" name="Oval 37"/>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39" name="TextBox 38"/>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prstClr val="white"/>
                    </a:solidFill>
                    <a:latin typeface="Calibri" panose="020F0502020204030204" pitchFamily="34" charset="0"/>
                    <a:cs typeface="Arial" panose="020B0604020202020204" pitchFamily="34" charset="0"/>
                  </a:rPr>
                  <a:t>4</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98" y="1356284"/>
            <a:ext cx="2165086" cy="601104"/>
          </a:xfrm>
          <a:prstGeom prst="rect">
            <a:avLst/>
          </a:prstGeom>
        </p:spPr>
      </p:pic>
    </p:spTree>
    <p:custDataLst>
      <p:tags r:id="rId1"/>
    </p:custDataLst>
    <p:extLst>
      <p:ext uri="{BB962C8B-B14F-4D97-AF65-F5344CB8AC3E}">
        <p14:creationId xmlns:p14="http://schemas.microsoft.com/office/powerpoint/2010/main" val="825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 Multiple Choice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19</a:t>
            </a:fld>
            <a:endParaRPr lang="en-US" dirty="0">
              <a:solidFill>
                <a:prstClr val="black">
                  <a:tint val="75000"/>
                </a:prstClr>
              </a:solidFill>
            </a:endParaRPr>
          </a:p>
        </p:txBody>
      </p:sp>
      <p:sp>
        <p:nvSpPr>
          <p:cNvPr id="9" name="Content Placeholder 2"/>
          <p:cNvSpPr txBox="1">
            <a:spLocks/>
          </p:cNvSpPr>
          <p:nvPr/>
        </p:nvSpPr>
        <p:spPr>
          <a:xfrm>
            <a:off x="228600" y="1066800"/>
            <a:ext cx="8686800" cy="912813"/>
          </a:xfrm>
          <a:prstGeom prst="rect">
            <a:avLst/>
          </a:prstGeom>
          <a:solidFill>
            <a:schemeClr val="tx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prstClr val="white"/>
                </a:solidFill>
                <a:latin typeface="Calibri" panose="020F0502020204030204" pitchFamily="34" charset="0"/>
              </a:rPr>
              <a:t>What is a Performance Assessment?</a:t>
            </a:r>
            <a:endParaRPr lang="en-US" dirty="0">
              <a:solidFill>
                <a:prstClr val="white"/>
              </a:solidFill>
              <a:latin typeface="Calibri" panose="020F0502020204030204" pitchFamily="34" charset="0"/>
            </a:endParaRPr>
          </a:p>
        </p:txBody>
      </p:sp>
      <p:sp>
        <p:nvSpPr>
          <p:cNvPr id="10" name="Content Placeholder 2"/>
          <p:cNvSpPr txBox="1">
            <a:spLocks/>
          </p:cNvSpPr>
          <p:nvPr/>
        </p:nvSpPr>
        <p:spPr>
          <a:xfrm>
            <a:off x="228600" y="2455067"/>
            <a:ext cx="381000" cy="456407"/>
          </a:xfrm>
          <a:prstGeom prst="rect">
            <a:avLst/>
          </a:prstGeom>
          <a:solidFill>
            <a:schemeClr val="accent1"/>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A</a:t>
            </a:r>
            <a:endParaRPr lang="en-US" sz="2000" dirty="0">
              <a:solidFill>
                <a:prstClr val="white"/>
              </a:solidFill>
              <a:latin typeface="Calibri" panose="020F0502020204030204" pitchFamily="34" charset="0"/>
            </a:endParaRPr>
          </a:p>
        </p:txBody>
      </p:sp>
      <p:sp>
        <p:nvSpPr>
          <p:cNvPr id="11" name="Content Placeholder 2"/>
          <p:cNvSpPr txBox="1">
            <a:spLocks/>
          </p:cNvSpPr>
          <p:nvPr/>
        </p:nvSpPr>
        <p:spPr>
          <a:xfrm>
            <a:off x="228600" y="3277393"/>
            <a:ext cx="381000" cy="456407"/>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B</a:t>
            </a:r>
            <a:endParaRPr lang="en-US" sz="2000" dirty="0">
              <a:solidFill>
                <a:prstClr val="white"/>
              </a:solidFill>
              <a:latin typeface="Calibri" panose="020F0502020204030204" pitchFamily="34" charset="0"/>
            </a:endParaRPr>
          </a:p>
        </p:txBody>
      </p:sp>
      <p:sp>
        <p:nvSpPr>
          <p:cNvPr id="12" name="Content Placeholder 2"/>
          <p:cNvSpPr txBox="1">
            <a:spLocks/>
          </p:cNvSpPr>
          <p:nvPr/>
        </p:nvSpPr>
        <p:spPr>
          <a:xfrm>
            <a:off x="228600" y="4099719"/>
            <a:ext cx="381000" cy="456407"/>
          </a:xfrm>
          <a:prstGeom prst="rect">
            <a:avLst/>
          </a:prstGeom>
          <a:solidFill>
            <a:schemeClr val="accent3"/>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C</a:t>
            </a:r>
            <a:endParaRPr lang="en-US" sz="2000" dirty="0">
              <a:solidFill>
                <a:prstClr val="white"/>
              </a:solidFill>
              <a:latin typeface="Calibri" panose="020F0502020204030204" pitchFamily="34" charset="0"/>
            </a:endParaRPr>
          </a:p>
        </p:txBody>
      </p:sp>
      <p:sp>
        <p:nvSpPr>
          <p:cNvPr id="13" name="Content Placeholder 2"/>
          <p:cNvSpPr txBox="1">
            <a:spLocks/>
          </p:cNvSpPr>
          <p:nvPr/>
        </p:nvSpPr>
        <p:spPr>
          <a:xfrm>
            <a:off x="228600" y="4922045"/>
            <a:ext cx="381000" cy="456407"/>
          </a:xfrm>
          <a:prstGeom prst="rect">
            <a:avLst/>
          </a:prstGeom>
          <a:solidFill>
            <a:schemeClr val="accent5"/>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D</a:t>
            </a:r>
            <a:endParaRPr lang="en-US" sz="2000" dirty="0">
              <a:solidFill>
                <a:prstClr val="white"/>
              </a:solidFill>
              <a:latin typeface="Calibri" panose="020F0502020204030204" pitchFamily="34" charset="0"/>
            </a:endParaRPr>
          </a:p>
        </p:txBody>
      </p:sp>
      <p:sp>
        <p:nvSpPr>
          <p:cNvPr id="14" name="Rectangle 13"/>
          <p:cNvSpPr/>
          <p:nvPr/>
        </p:nvSpPr>
        <p:spPr>
          <a:xfrm>
            <a:off x="609600" y="2331729"/>
            <a:ext cx="761999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400" kern="0" dirty="0" smtClean="0">
                <a:solidFill>
                  <a:prstClr val="white"/>
                </a:solidFill>
                <a:latin typeface="Calibri" panose="020F0502020204030204" pitchFamily="34" charset="0"/>
              </a:rPr>
              <a:t>A set of questions designed to evaluate the performance of a supplier, contract, or order.	</a:t>
            </a:r>
            <a:endParaRPr lang="en-US" sz="1400" kern="0" dirty="0">
              <a:solidFill>
                <a:prstClr val="white"/>
              </a:solidFill>
              <a:latin typeface="Calibri" panose="020F0502020204030204" pitchFamily="34" charset="0"/>
            </a:endParaRPr>
          </a:p>
        </p:txBody>
      </p:sp>
      <p:sp>
        <p:nvSpPr>
          <p:cNvPr id="15" name="Rectangle 14"/>
          <p:cNvSpPr/>
          <p:nvPr/>
        </p:nvSpPr>
        <p:spPr>
          <a:xfrm>
            <a:off x="609600" y="3156359"/>
            <a:ext cx="761999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 set of questions designed to evaluate the performance of the State’s procurement process.</a:t>
            </a:r>
            <a:endParaRPr lang="en-US" sz="1400" dirty="0">
              <a:solidFill>
                <a:prstClr val="white"/>
              </a:solidFill>
              <a:latin typeface="Calibri" panose="020F0502020204030204" pitchFamily="34" charset="0"/>
              <a:cs typeface="Arial" panose="020B0604020202020204" pitchFamily="34" charset="0"/>
            </a:endParaRPr>
          </a:p>
        </p:txBody>
      </p:sp>
      <p:sp>
        <p:nvSpPr>
          <p:cNvPr id="16" name="Rectangle 15"/>
          <p:cNvSpPr/>
          <p:nvPr/>
        </p:nvSpPr>
        <p:spPr>
          <a:xfrm>
            <a:off x="609600" y="3982101"/>
            <a:ext cx="7619999" cy="698474"/>
          </a:xfrm>
          <a:prstGeom prst="rect">
            <a:avLst/>
          </a:prstGeom>
          <a:solidFill>
            <a:schemeClr val="accent3"/>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A score which rates a supplier’s performance.</a:t>
            </a:r>
            <a:endParaRPr lang="en-US" sz="1400" dirty="0">
              <a:solidFill>
                <a:prstClr val="white"/>
              </a:solidFill>
              <a:latin typeface="Calibri" panose="020F0502020204030204" pitchFamily="34" charset="0"/>
              <a:cs typeface="Arial" panose="020B0604020202020204" pitchFamily="34" charset="0"/>
            </a:endParaRPr>
          </a:p>
        </p:txBody>
      </p:sp>
      <p:sp>
        <p:nvSpPr>
          <p:cNvPr id="17" name="Rectangle 16"/>
          <p:cNvSpPr/>
          <p:nvPr/>
        </p:nvSpPr>
        <p:spPr>
          <a:xfrm>
            <a:off x="609600" y="4798193"/>
            <a:ext cx="7619999" cy="698474"/>
          </a:xfrm>
          <a:prstGeom prst="rect">
            <a:avLst/>
          </a:prstGeom>
          <a:solidFill>
            <a:schemeClr val="accent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Catalogs</a:t>
            </a:r>
            <a:endParaRPr lang="en-US" sz="1400" dirty="0">
              <a:solidFill>
                <a:prstClr val="white"/>
              </a:solidFill>
              <a:latin typeface="Calibri" panose="020F0502020204030204" pitchFamily="34" charset="0"/>
              <a:cs typeface="Arial" panose="020B0604020202020204" pitchFamily="34" charset="0"/>
            </a:endParaRPr>
          </a:p>
        </p:txBody>
      </p:sp>
      <p:sp>
        <p:nvSpPr>
          <p:cNvPr id="3" name="Rounded Rectangle 2"/>
          <p:cNvSpPr/>
          <p:nvPr/>
        </p:nvSpPr>
        <p:spPr>
          <a:xfrm>
            <a:off x="235131" y="2256924"/>
            <a:ext cx="8000999" cy="84808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8" name="Rounded Rectangular Callout 7"/>
          <p:cNvSpPr/>
          <p:nvPr/>
        </p:nvSpPr>
        <p:spPr>
          <a:xfrm>
            <a:off x="7010400" y="3192612"/>
            <a:ext cx="2057400" cy="1074588"/>
          </a:xfrm>
          <a:prstGeom prst="wedgeRoundRectCallout">
            <a:avLst>
              <a:gd name="adj1" fmla="val -83217"/>
              <a:gd name="adj2" fmla="val -54392"/>
              <a:gd name="adj3" fmla="val 1666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1600" dirty="0" smtClean="0">
                <a:solidFill>
                  <a:prstClr val="black"/>
                </a:solidFill>
                <a:latin typeface="Calibri" panose="020F0502020204030204" pitchFamily="34" charset="0"/>
                <a:cs typeface="Arial" panose="020B0604020202020204" pitchFamily="34" charset="0"/>
              </a:rPr>
              <a:t>That</a:t>
            </a:r>
            <a:r>
              <a:rPr lang="en-US" sz="1600" dirty="0">
                <a:solidFill>
                  <a:prstClr val="black"/>
                </a:solidFill>
                <a:latin typeface="Calibri" panose="020F0502020204030204" pitchFamily="34" charset="0"/>
                <a:cs typeface="Arial" panose="020B0604020202020204" pitchFamily="34" charset="0"/>
              </a:rPr>
              <a:t> </a:t>
            </a:r>
            <a:r>
              <a:rPr lang="en-US" sz="1600" dirty="0" smtClean="0">
                <a:solidFill>
                  <a:prstClr val="black"/>
                </a:solidFill>
                <a:latin typeface="Calibri" panose="020F0502020204030204" pitchFamily="34" charset="0"/>
                <a:cs typeface="Arial" panose="020B0604020202020204" pitchFamily="34" charset="0"/>
              </a:rPr>
              <a:t>is correct. The questionnaire evaluates the performance of a supplier, contract, or order.  </a:t>
            </a:r>
            <a:endParaRPr lang="en-US" sz="1600" dirty="0">
              <a:solidFill>
                <a:prstClr val="black"/>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708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Slide Number Placeholder 4"/>
          <p:cNvSpPr>
            <a:spLocks noGrp="1"/>
          </p:cNvSpPr>
          <p:nvPr>
            <p:ph type="sldNum" sz="quarter" idx="4"/>
          </p:nvPr>
        </p:nvSpPr>
        <p:spPr/>
        <p:txBody>
          <a:bodyPr/>
          <a:lstStyle/>
          <a:p>
            <a:pPr defTabSz="914400"/>
            <a:fld id="{8CD5FF4D-2AEA-474C-AA08-93571AB214FD}" type="slidenum">
              <a:rPr lang="en-US" smtClean="0">
                <a:solidFill>
                  <a:prstClr val="black">
                    <a:tint val="75000"/>
                  </a:prstClr>
                </a:solidFill>
              </a:rPr>
              <a:pPr defTabSz="914400"/>
              <a:t>2</a:t>
            </a:fld>
            <a:endParaRPr lang="en-US" dirty="0">
              <a:solidFill>
                <a:prstClr val="black">
                  <a:tint val="75000"/>
                </a:prstClr>
              </a:solidFill>
            </a:endParaRPr>
          </a:p>
        </p:txBody>
      </p:sp>
      <p:sp>
        <p:nvSpPr>
          <p:cNvPr id="6" name="Text Placeholder 3"/>
          <p:cNvSpPr txBox="1">
            <a:spLocks/>
          </p:cNvSpPr>
          <p:nvPr/>
        </p:nvSpPr>
        <p:spPr>
          <a:xfrm>
            <a:off x="3200400" y="1603168"/>
            <a:ext cx="5715000" cy="4416632"/>
          </a:xfrm>
          <a:prstGeom prst="roundRect">
            <a:avLst>
              <a:gd name="adj" fmla="val 6337"/>
            </a:avLst>
          </a:prstGeom>
          <a:ln w="3810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prstClr val="black"/>
                </a:solidFill>
              </a:rPr>
              <a:t>Welcome to the </a:t>
            </a:r>
            <a:r>
              <a:rPr lang="en-US" sz="1800" b="1" dirty="0" smtClean="0">
                <a:solidFill>
                  <a:schemeClr val="accent2"/>
                </a:solidFill>
              </a:rPr>
              <a:t>Performance Assessments for Procurement Users </a:t>
            </a:r>
            <a:r>
              <a:rPr lang="en-US" sz="1800" dirty="0" smtClean="0">
                <a:solidFill>
                  <a:prstClr val="black"/>
                </a:solidFill>
              </a:rPr>
              <a:t>course. </a:t>
            </a:r>
          </a:p>
          <a:p>
            <a:pPr marL="0" indent="0">
              <a:buFont typeface="Arial" panose="020B0604020202020204" pitchFamily="34" charset="0"/>
              <a:buNone/>
            </a:pPr>
            <a:r>
              <a:rPr lang="en-US" sz="1800" dirty="0" smtClean="0">
                <a:solidFill>
                  <a:prstClr val="black"/>
                </a:solidFill>
              </a:rPr>
              <a:t>Here is a list of topics that will be covered in this course:</a:t>
            </a:r>
          </a:p>
          <a:p>
            <a:pPr>
              <a:spcBef>
                <a:spcPts val="1200"/>
              </a:spcBef>
            </a:pPr>
            <a:r>
              <a:rPr lang="en-US" sz="1800" dirty="0" smtClean="0">
                <a:solidFill>
                  <a:prstClr val="black"/>
                </a:solidFill>
              </a:rPr>
              <a:t>Course Introduction</a:t>
            </a:r>
          </a:p>
          <a:p>
            <a:pPr>
              <a:spcBef>
                <a:spcPts val="1200"/>
              </a:spcBef>
            </a:pPr>
            <a:r>
              <a:rPr lang="en-US" sz="1800" dirty="0" smtClean="0">
                <a:solidFill>
                  <a:prstClr val="black"/>
                </a:solidFill>
              </a:rPr>
              <a:t>Process Overview</a:t>
            </a:r>
          </a:p>
          <a:p>
            <a:pPr lvl="0"/>
            <a:r>
              <a:rPr lang="en-US" sz="1800" b="1" dirty="0" smtClean="0">
                <a:solidFill>
                  <a:prstClr val="black"/>
                </a:solidFill>
              </a:rPr>
              <a:t>Lesson </a:t>
            </a:r>
            <a:r>
              <a:rPr lang="en-US" sz="1800" b="1" dirty="0">
                <a:solidFill>
                  <a:prstClr val="black"/>
                </a:solidFill>
              </a:rPr>
              <a:t>1</a:t>
            </a:r>
            <a:r>
              <a:rPr lang="en-US" sz="1800" dirty="0" smtClean="0">
                <a:solidFill>
                  <a:prstClr val="black"/>
                </a:solidFill>
              </a:rPr>
              <a:t>: </a:t>
            </a:r>
            <a:r>
              <a:rPr lang="en-US" sz="1800" dirty="0"/>
              <a:t>Create a </a:t>
            </a:r>
            <a:r>
              <a:rPr lang="en-US" sz="1800" dirty="0" smtClean="0"/>
              <a:t>Performance </a:t>
            </a:r>
            <a:r>
              <a:rPr lang="en-US" sz="1800" dirty="0"/>
              <a:t>Assessment</a:t>
            </a:r>
          </a:p>
          <a:p>
            <a:pPr lvl="0"/>
            <a:r>
              <a:rPr lang="en-US" sz="1800" b="1" dirty="0" smtClean="0">
                <a:solidFill>
                  <a:prstClr val="black"/>
                </a:solidFill>
              </a:rPr>
              <a:t>Lesson 2</a:t>
            </a:r>
            <a:r>
              <a:rPr lang="en-US" sz="1800" dirty="0" smtClean="0">
                <a:solidFill>
                  <a:prstClr val="black"/>
                </a:solidFill>
              </a:rPr>
              <a:t>: </a:t>
            </a:r>
            <a:r>
              <a:rPr lang="en-US" sz="1800" dirty="0"/>
              <a:t>Complete a </a:t>
            </a:r>
            <a:r>
              <a:rPr lang="en-US" sz="1800" dirty="0" smtClean="0"/>
              <a:t>Supplier Performance </a:t>
            </a:r>
            <a:r>
              <a:rPr lang="en-US" sz="1800" dirty="0"/>
              <a:t>Evaluation</a:t>
            </a:r>
          </a:p>
          <a:p>
            <a:pPr>
              <a:spcBef>
                <a:spcPts val="1200"/>
              </a:spcBef>
            </a:pPr>
            <a:r>
              <a:rPr lang="en-US" sz="1800" b="1" dirty="0" smtClean="0">
                <a:solidFill>
                  <a:prstClr val="black"/>
                </a:solidFill>
              </a:rPr>
              <a:t>Lesson 3</a:t>
            </a:r>
            <a:r>
              <a:rPr lang="en-US" sz="1800" dirty="0" smtClean="0">
                <a:solidFill>
                  <a:prstClr val="black"/>
                </a:solidFill>
              </a:rPr>
              <a:t>: </a:t>
            </a:r>
            <a:r>
              <a:rPr lang="en-US" sz="1800" dirty="0"/>
              <a:t>Close a </a:t>
            </a:r>
            <a:r>
              <a:rPr lang="en-US" sz="1800" dirty="0" smtClean="0"/>
              <a:t>Supplier Performance Evaluation</a:t>
            </a:r>
          </a:p>
          <a:p>
            <a:pPr>
              <a:spcBef>
                <a:spcPts val="1200"/>
              </a:spcBef>
            </a:pPr>
            <a:r>
              <a:rPr lang="en-US" sz="1800" dirty="0" smtClean="0">
                <a:solidFill>
                  <a:prstClr val="black"/>
                </a:solidFill>
              </a:rPr>
              <a:t>Course Summary</a:t>
            </a:r>
          </a:p>
        </p:txBody>
      </p:sp>
      <p:grpSp>
        <p:nvGrpSpPr>
          <p:cNvPr id="8" name="Group 99"/>
          <p:cNvGrpSpPr>
            <a:grpSpLocks/>
          </p:cNvGrpSpPr>
          <p:nvPr/>
        </p:nvGrpSpPr>
        <p:grpSpPr bwMode="auto">
          <a:xfrm>
            <a:off x="381000" y="2411255"/>
            <a:ext cx="2470524" cy="2472401"/>
            <a:chOff x="8" y="8"/>
            <a:chExt cx="742" cy="742"/>
          </a:xfrm>
          <a:solidFill>
            <a:srgbClr val="00BBE4"/>
          </a:solidFill>
        </p:grpSpPr>
        <p:sp>
          <p:nvSpPr>
            <p:cNvPr id="10" name="Freeform 100"/>
            <p:cNvSpPr>
              <a:spLocks/>
            </p:cNvSpPr>
            <p:nvPr/>
          </p:nvSpPr>
          <p:spPr bwMode="auto">
            <a:xfrm>
              <a:off x="8" y="8"/>
              <a:ext cx="742" cy="742"/>
            </a:xfrm>
            <a:custGeom>
              <a:avLst/>
              <a:gdLst>
                <a:gd name="T0" fmla="+- 0 378 8"/>
                <a:gd name="T1" fmla="*/ T0 w 742"/>
                <a:gd name="T2" fmla="+- 0 8 8"/>
                <a:gd name="T3" fmla="*/ 8 h 742"/>
                <a:gd name="T4" fmla="+- 0 318 8"/>
                <a:gd name="T5" fmla="*/ T4 w 742"/>
                <a:gd name="T6" fmla="+- 0 13 8"/>
                <a:gd name="T7" fmla="*/ 13 h 742"/>
                <a:gd name="T8" fmla="+- 0 234 8"/>
                <a:gd name="T9" fmla="*/ T8 w 742"/>
                <a:gd name="T10" fmla="+- 0 37 8"/>
                <a:gd name="T11" fmla="*/ 37 h 742"/>
                <a:gd name="T12" fmla="+- 0 160 8"/>
                <a:gd name="T13" fmla="*/ T12 w 742"/>
                <a:gd name="T14" fmla="+- 0 79 8"/>
                <a:gd name="T15" fmla="*/ 79 h 742"/>
                <a:gd name="T16" fmla="+- 0 97 8"/>
                <a:gd name="T17" fmla="*/ T16 w 742"/>
                <a:gd name="T18" fmla="+- 0 137 8"/>
                <a:gd name="T19" fmla="*/ 137 h 742"/>
                <a:gd name="T20" fmla="+- 0 49 8"/>
                <a:gd name="T21" fmla="*/ T20 w 742"/>
                <a:gd name="T22" fmla="+- 0 208 8"/>
                <a:gd name="T23" fmla="*/ 208 h 742"/>
                <a:gd name="T24" fmla="+- 0 19 8"/>
                <a:gd name="T25" fmla="*/ T24 w 742"/>
                <a:gd name="T26" fmla="+- 0 289 8"/>
                <a:gd name="T27" fmla="*/ 289 h 742"/>
                <a:gd name="T28" fmla="+- 0 8 8"/>
                <a:gd name="T29" fmla="*/ T28 w 742"/>
                <a:gd name="T30" fmla="+- 0 378 8"/>
                <a:gd name="T31" fmla="*/ 378 h 742"/>
                <a:gd name="T32" fmla="+- 0 9 8"/>
                <a:gd name="T33" fmla="*/ T32 w 742"/>
                <a:gd name="T34" fmla="+- 0 409 8"/>
                <a:gd name="T35" fmla="*/ 409 h 742"/>
                <a:gd name="T36" fmla="+- 0 27 8"/>
                <a:gd name="T37" fmla="*/ T36 w 742"/>
                <a:gd name="T38" fmla="+- 0 496 8"/>
                <a:gd name="T39" fmla="*/ 496 h 742"/>
                <a:gd name="T40" fmla="+- 0 63 8"/>
                <a:gd name="T41" fmla="*/ T40 w 742"/>
                <a:gd name="T42" fmla="+- 0 574 8"/>
                <a:gd name="T43" fmla="*/ 574 h 742"/>
                <a:gd name="T44" fmla="+- 0 116 8"/>
                <a:gd name="T45" fmla="*/ T44 w 742"/>
                <a:gd name="T46" fmla="+- 0 641 8"/>
                <a:gd name="T47" fmla="*/ 641 h 742"/>
                <a:gd name="T48" fmla="+- 0 183 8"/>
                <a:gd name="T49" fmla="*/ T48 w 742"/>
                <a:gd name="T50" fmla="+- 0 694 8"/>
                <a:gd name="T51" fmla="*/ 694 h 742"/>
                <a:gd name="T52" fmla="+- 0 261 8"/>
                <a:gd name="T53" fmla="*/ T52 w 742"/>
                <a:gd name="T54" fmla="+- 0 730 8"/>
                <a:gd name="T55" fmla="*/ 730 h 742"/>
                <a:gd name="T56" fmla="+- 0 348 8"/>
                <a:gd name="T57" fmla="*/ T56 w 742"/>
                <a:gd name="T58" fmla="+- 0 748 8"/>
                <a:gd name="T59" fmla="*/ 748 h 742"/>
                <a:gd name="T60" fmla="+- 0 378 8"/>
                <a:gd name="T61" fmla="*/ T60 w 742"/>
                <a:gd name="T62" fmla="+- 0 749 8"/>
                <a:gd name="T63" fmla="*/ 749 h 742"/>
                <a:gd name="T64" fmla="+- 0 409 8"/>
                <a:gd name="T65" fmla="*/ T64 w 742"/>
                <a:gd name="T66" fmla="+- 0 748 8"/>
                <a:gd name="T67" fmla="*/ 748 h 742"/>
                <a:gd name="T68" fmla="+- 0 496 8"/>
                <a:gd name="T69" fmla="*/ T68 w 742"/>
                <a:gd name="T70" fmla="+- 0 730 8"/>
                <a:gd name="T71" fmla="*/ 730 h 742"/>
                <a:gd name="T72" fmla="+- 0 574 8"/>
                <a:gd name="T73" fmla="*/ T72 w 742"/>
                <a:gd name="T74" fmla="+- 0 694 8"/>
                <a:gd name="T75" fmla="*/ 694 h 742"/>
                <a:gd name="T76" fmla="+- 0 641 8"/>
                <a:gd name="T77" fmla="*/ T76 w 742"/>
                <a:gd name="T78" fmla="+- 0 641 8"/>
                <a:gd name="T79" fmla="*/ 641 h 742"/>
                <a:gd name="T80" fmla="+- 0 694 8"/>
                <a:gd name="T81" fmla="*/ T80 w 742"/>
                <a:gd name="T82" fmla="+- 0 574 8"/>
                <a:gd name="T83" fmla="*/ 574 h 742"/>
                <a:gd name="T84" fmla="+- 0 730 8"/>
                <a:gd name="T85" fmla="*/ T84 w 742"/>
                <a:gd name="T86" fmla="+- 0 496 8"/>
                <a:gd name="T87" fmla="*/ 496 h 742"/>
                <a:gd name="T88" fmla="+- 0 748 8"/>
                <a:gd name="T89" fmla="*/ T88 w 742"/>
                <a:gd name="T90" fmla="+- 0 409 8"/>
                <a:gd name="T91" fmla="*/ 409 h 742"/>
                <a:gd name="T92" fmla="+- 0 749 8"/>
                <a:gd name="T93" fmla="*/ T92 w 742"/>
                <a:gd name="T94" fmla="+- 0 378 8"/>
                <a:gd name="T95" fmla="*/ 378 h 742"/>
                <a:gd name="T96" fmla="+- 0 748 8"/>
                <a:gd name="T97" fmla="*/ T96 w 742"/>
                <a:gd name="T98" fmla="+- 0 348 8"/>
                <a:gd name="T99" fmla="*/ 348 h 742"/>
                <a:gd name="T100" fmla="+- 0 730 8"/>
                <a:gd name="T101" fmla="*/ T100 w 742"/>
                <a:gd name="T102" fmla="+- 0 261 8"/>
                <a:gd name="T103" fmla="*/ 261 h 742"/>
                <a:gd name="T104" fmla="+- 0 694 8"/>
                <a:gd name="T105" fmla="*/ T104 w 742"/>
                <a:gd name="T106" fmla="+- 0 183 8"/>
                <a:gd name="T107" fmla="*/ 183 h 742"/>
                <a:gd name="T108" fmla="+- 0 641 8"/>
                <a:gd name="T109" fmla="*/ T108 w 742"/>
                <a:gd name="T110" fmla="+- 0 116 8"/>
                <a:gd name="T111" fmla="*/ 116 h 742"/>
                <a:gd name="T112" fmla="+- 0 574 8"/>
                <a:gd name="T113" fmla="*/ T112 w 742"/>
                <a:gd name="T114" fmla="+- 0 63 8"/>
                <a:gd name="T115" fmla="*/ 63 h 742"/>
                <a:gd name="T116" fmla="+- 0 496 8"/>
                <a:gd name="T117" fmla="*/ T116 w 742"/>
                <a:gd name="T118" fmla="+- 0 27 8"/>
                <a:gd name="T119" fmla="*/ 27 h 742"/>
                <a:gd name="T120" fmla="+- 0 409 8"/>
                <a:gd name="T121" fmla="*/ T120 w 742"/>
                <a:gd name="T122" fmla="+- 0 9 8"/>
                <a:gd name="T123" fmla="*/ 9 h 742"/>
                <a:gd name="T124" fmla="+- 0 378 8"/>
                <a:gd name="T125" fmla="*/ T124 w 742"/>
                <a:gd name="T126" fmla="+- 0 8 8"/>
                <a:gd name="T127" fmla="*/ 8 h 7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742" h="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prstClr val="black"/>
                </a:solidFill>
                <a:cs typeface="Arial" panose="020B0604020202020204" pitchFamily="34" charset="0"/>
              </a:endParaRPr>
            </a:p>
          </p:txBody>
        </p:sp>
      </p:grpSp>
      <p:sp>
        <p:nvSpPr>
          <p:cNvPr id="11" name="Freeform 6"/>
          <p:cNvSpPr>
            <a:spLocks noEditPoints="1"/>
          </p:cNvSpPr>
          <p:nvPr/>
        </p:nvSpPr>
        <p:spPr bwMode="auto">
          <a:xfrm>
            <a:off x="809218" y="2964465"/>
            <a:ext cx="1614088" cy="1365980"/>
          </a:xfrm>
          <a:custGeom>
            <a:avLst/>
            <a:gdLst/>
            <a:ahLst/>
            <a:cxnLst>
              <a:cxn ang="0">
                <a:pos x="28" y="28"/>
              </a:cxn>
              <a:cxn ang="0">
                <a:pos x="337" y="28"/>
              </a:cxn>
              <a:cxn ang="0">
                <a:pos x="337" y="0"/>
              </a:cxn>
              <a:cxn ang="0">
                <a:pos x="0" y="0"/>
              </a:cxn>
              <a:cxn ang="0">
                <a:pos x="0" y="421"/>
              </a:cxn>
              <a:cxn ang="0">
                <a:pos x="337" y="421"/>
              </a:cxn>
              <a:cxn ang="0">
                <a:pos x="337" y="393"/>
              </a:cxn>
              <a:cxn ang="0">
                <a:pos x="28" y="393"/>
              </a:cxn>
              <a:cxn ang="0">
                <a:pos x="28" y="28"/>
              </a:cxn>
              <a:cxn ang="0">
                <a:pos x="442" y="126"/>
              </a:cxn>
              <a:cxn ang="0">
                <a:pos x="505" y="63"/>
              </a:cxn>
              <a:cxn ang="0">
                <a:pos x="442" y="0"/>
              </a:cxn>
              <a:cxn ang="0">
                <a:pos x="379" y="63"/>
              </a:cxn>
              <a:cxn ang="0">
                <a:pos x="442" y="126"/>
              </a:cxn>
              <a:cxn ang="0">
                <a:pos x="479" y="155"/>
              </a:cxn>
              <a:cxn ang="0">
                <a:pos x="442" y="211"/>
              </a:cxn>
              <a:cxn ang="0">
                <a:pos x="406" y="155"/>
              </a:cxn>
              <a:cxn ang="0">
                <a:pos x="405" y="155"/>
              </a:cxn>
              <a:cxn ang="0">
                <a:pos x="405" y="155"/>
              </a:cxn>
              <a:cxn ang="0">
                <a:pos x="218" y="155"/>
              </a:cxn>
              <a:cxn ang="0">
                <a:pos x="197" y="211"/>
              </a:cxn>
              <a:cxn ang="0">
                <a:pos x="363" y="211"/>
              </a:cxn>
              <a:cxn ang="0">
                <a:pos x="400" y="547"/>
              </a:cxn>
              <a:cxn ang="0">
                <a:pos x="484" y="547"/>
              </a:cxn>
              <a:cxn ang="0">
                <a:pos x="505" y="356"/>
              </a:cxn>
              <a:cxn ang="0">
                <a:pos x="548" y="323"/>
              </a:cxn>
              <a:cxn ang="0">
                <a:pos x="548" y="169"/>
              </a:cxn>
              <a:cxn ang="0">
                <a:pos x="479" y="155"/>
              </a:cxn>
            </a:cxnLst>
            <a:rect l="0" t="0" r="r" b="b"/>
            <a:pathLst>
              <a:path w="548" h="547">
                <a:moveTo>
                  <a:pt x="28" y="28"/>
                </a:moveTo>
                <a:cubicBezTo>
                  <a:pt x="337" y="28"/>
                  <a:pt x="337" y="28"/>
                  <a:pt x="337" y="28"/>
                </a:cubicBezTo>
                <a:cubicBezTo>
                  <a:pt x="337" y="0"/>
                  <a:pt x="337" y="0"/>
                  <a:pt x="337" y="0"/>
                </a:cubicBezTo>
                <a:cubicBezTo>
                  <a:pt x="0" y="0"/>
                  <a:pt x="0" y="0"/>
                  <a:pt x="0" y="0"/>
                </a:cubicBezTo>
                <a:cubicBezTo>
                  <a:pt x="0" y="421"/>
                  <a:pt x="0" y="421"/>
                  <a:pt x="0" y="421"/>
                </a:cubicBezTo>
                <a:cubicBezTo>
                  <a:pt x="337" y="421"/>
                  <a:pt x="337" y="421"/>
                  <a:pt x="337" y="421"/>
                </a:cubicBezTo>
                <a:cubicBezTo>
                  <a:pt x="337" y="393"/>
                  <a:pt x="337" y="393"/>
                  <a:pt x="337" y="393"/>
                </a:cubicBezTo>
                <a:cubicBezTo>
                  <a:pt x="28" y="393"/>
                  <a:pt x="28" y="393"/>
                  <a:pt x="28" y="393"/>
                </a:cubicBezTo>
                <a:lnTo>
                  <a:pt x="28" y="28"/>
                </a:lnTo>
                <a:close/>
                <a:moveTo>
                  <a:pt x="442" y="126"/>
                </a:moveTo>
                <a:cubicBezTo>
                  <a:pt x="477" y="126"/>
                  <a:pt x="505" y="98"/>
                  <a:pt x="505" y="63"/>
                </a:cubicBezTo>
                <a:cubicBezTo>
                  <a:pt x="505" y="28"/>
                  <a:pt x="477" y="0"/>
                  <a:pt x="442" y="0"/>
                </a:cubicBezTo>
                <a:cubicBezTo>
                  <a:pt x="407" y="0"/>
                  <a:pt x="379" y="28"/>
                  <a:pt x="379" y="63"/>
                </a:cubicBezTo>
                <a:cubicBezTo>
                  <a:pt x="379" y="98"/>
                  <a:pt x="407" y="126"/>
                  <a:pt x="442" y="126"/>
                </a:cubicBezTo>
                <a:moveTo>
                  <a:pt x="479" y="155"/>
                </a:moveTo>
                <a:cubicBezTo>
                  <a:pt x="442" y="211"/>
                  <a:pt x="442" y="211"/>
                  <a:pt x="442" y="211"/>
                </a:cubicBezTo>
                <a:cubicBezTo>
                  <a:pt x="406" y="155"/>
                  <a:pt x="406" y="155"/>
                  <a:pt x="406" y="155"/>
                </a:cubicBezTo>
                <a:cubicBezTo>
                  <a:pt x="405" y="155"/>
                  <a:pt x="405" y="155"/>
                  <a:pt x="405" y="155"/>
                </a:cubicBezTo>
                <a:cubicBezTo>
                  <a:pt x="405" y="155"/>
                  <a:pt x="405" y="155"/>
                  <a:pt x="405" y="155"/>
                </a:cubicBezTo>
                <a:cubicBezTo>
                  <a:pt x="218" y="155"/>
                  <a:pt x="218" y="155"/>
                  <a:pt x="218" y="155"/>
                </a:cubicBezTo>
                <a:cubicBezTo>
                  <a:pt x="197" y="211"/>
                  <a:pt x="197" y="211"/>
                  <a:pt x="197" y="211"/>
                </a:cubicBezTo>
                <a:cubicBezTo>
                  <a:pt x="363" y="211"/>
                  <a:pt x="363" y="211"/>
                  <a:pt x="363" y="211"/>
                </a:cubicBezTo>
                <a:cubicBezTo>
                  <a:pt x="400" y="547"/>
                  <a:pt x="400" y="547"/>
                  <a:pt x="400" y="547"/>
                </a:cubicBezTo>
                <a:cubicBezTo>
                  <a:pt x="484" y="547"/>
                  <a:pt x="484" y="547"/>
                  <a:pt x="484" y="547"/>
                </a:cubicBezTo>
                <a:cubicBezTo>
                  <a:pt x="505" y="356"/>
                  <a:pt x="505" y="356"/>
                  <a:pt x="505" y="356"/>
                </a:cubicBezTo>
                <a:cubicBezTo>
                  <a:pt x="548" y="323"/>
                  <a:pt x="548" y="323"/>
                  <a:pt x="548" y="323"/>
                </a:cubicBezTo>
                <a:cubicBezTo>
                  <a:pt x="548" y="169"/>
                  <a:pt x="548" y="169"/>
                  <a:pt x="548" y="169"/>
                </a:cubicBezTo>
                <a:lnTo>
                  <a:pt x="479" y="155"/>
                </a:lnTo>
                <a:close/>
              </a:path>
            </a:pathLst>
          </a:custGeom>
          <a:solidFill>
            <a:schemeClr val="bg1"/>
          </a:solidFill>
          <a:ln w="9525">
            <a:noFill/>
            <a:round/>
            <a:headEnd/>
            <a:tailEnd/>
          </a:ln>
        </p:spPr>
        <p:txBody>
          <a:bodyPr vert="horz" wrap="square" lIns="84406" tIns="42203" rIns="84406" bIns="42203" numCol="1" anchor="t" anchorCtr="0" compatLnSpc="1">
            <a:prstTxWarp prst="textNoShape">
              <a:avLst/>
            </a:prstTxWarp>
          </a:bodyPr>
          <a:lstStyle/>
          <a:p>
            <a:endParaRPr lang="en-US" sz="1846" dirty="0">
              <a:latin typeface="Univers 45 Light" pitchFamily="2" charset="0"/>
            </a:endParaRPr>
          </a:p>
        </p:txBody>
      </p:sp>
    </p:spTree>
    <p:custDataLst>
      <p:tags r:id="rId1"/>
    </p:custDataLst>
    <p:extLst>
      <p:ext uri="{BB962C8B-B14F-4D97-AF65-F5344CB8AC3E}">
        <p14:creationId xmlns:p14="http://schemas.microsoft.com/office/powerpoint/2010/main" val="352959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a:solidFill>
                  <a:srgbClr val="69676D"/>
                </a:solidFill>
                <a:latin typeface="Calibri" panose="020F0502020204030204" pitchFamily="34" charset="0"/>
              </a:rPr>
              <a:t>Lesson </a:t>
            </a:r>
            <a:r>
              <a:rPr lang="en-US" sz="3200" cap="all" dirty="0" smtClean="0">
                <a:solidFill>
                  <a:srgbClr val="69676D"/>
                </a:solidFill>
                <a:latin typeface="Calibri" panose="020F0502020204030204" pitchFamily="34" charset="0"/>
              </a:rPr>
              <a:t>2: </a:t>
            </a:r>
            <a:endParaRPr lang="en-US" sz="3200" cap="all" dirty="0">
              <a:solidFill>
                <a:srgbClr val="69676D"/>
              </a:solidFill>
              <a:latin typeface="Calibri" panose="020F0502020204030204" pitchFamily="34" charset="0"/>
            </a:endParaRPr>
          </a:p>
          <a:p>
            <a:pPr lvl="0" algn="ctr">
              <a:defRPr/>
            </a:pPr>
            <a:r>
              <a:rPr lang="en-US" sz="3200" cap="all" dirty="0" smtClean="0">
                <a:solidFill>
                  <a:srgbClr val="69676D"/>
                </a:solidFill>
                <a:latin typeface="Calibri" panose="020F0502020204030204" pitchFamily="34" charset="0"/>
              </a:rPr>
              <a:t>Complete a Questionnaire</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88429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 Questionnaire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21</a:t>
            </a:fld>
            <a:endParaRPr lang="en-US" dirty="0">
              <a:solidFill>
                <a:prstClr val="black">
                  <a:tint val="75000"/>
                </a:prstClr>
              </a:solidFill>
            </a:endParaRPr>
          </a:p>
        </p:txBody>
      </p:sp>
      <p:grpSp>
        <p:nvGrpSpPr>
          <p:cNvPr id="7" name="Group 6"/>
          <p:cNvGrpSpPr/>
          <p:nvPr/>
        </p:nvGrpSpPr>
        <p:grpSpPr>
          <a:xfrm>
            <a:off x="315974" y="1016935"/>
            <a:ext cx="2629334" cy="3577410"/>
            <a:chOff x="315974" y="1016935"/>
            <a:chExt cx="2629334" cy="3577410"/>
          </a:xfrm>
        </p:grpSpPr>
        <p:grpSp>
          <p:nvGrpSpPr>
            <p:cNvPr id="6" name="Group 5"/>
            <p:cNvGrpSpPr/>
            <p:nvPr/>
          </p:nvGrpSpPr>
          <p:grpSpPr>
            <a:xfrm>
              <a:off x="315974" y="2689345"/>
              <a:ext cx="2629334" cy="1905000"/>
              <a:chOff x="315974" y="2689345"/>
              <a:chExt cx="2629334" cy="1905000"/>
            </a:xfrm>
          </p:grpSpPr>
          <p:sp>
            <p:nvSpPr>
              <p:cNvPr id="21" name="Rectangle 22"/>
              <p:cNvSpPr>
                <a:spLocks noChangeArrowheads="1"/>
              </p:cNvSpPr>
              <p:nvPr/>
            </p:nvSpPr>
            <p:spPr bwMode="auto">
              <a:xfrm>
                <a:off x="1710868" y="2695207"/>
                <a:ext cx="1234440" cy="914400"/>
              </a:xfrm>
              <a:prstGeom prst="rect">
                <a:avLst/>
              </a:prstGeom>
              <a:solidFill>
                <a:schemeClr val="accent5"/>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2</a:t>
                </a:r>
                <a:r>
                  <a:rPr lang="en-US" sz="1200" b="1" dirty="0">
                    <a:latin typeface="Calibri" panose="020F0502020204030204" pitchFamily="34" charset="0"/>
                    <a:cs typeface="Arial" panose="020B0604020202020204" pitchFamily="34" charset="0"/>
                  </a:rPr>
                  <a:t>. </a:t>
                </a:r>
                <a:r>
                  <a:rPr lang="en-US" sz="1200" b="1" dirty="0" smtClean="0">
                    <a:latin typeface="Calibri" panose="020F0502020204030204" pitchFamily="34" charset="0"/>
                    <a:cs typeface="Arial" panose="020B0604020202020204" pitchFamily="34" charset="0"/>
                  </a:rPr>
                  <a:t>Complete a Questionnaire</a:t>
                </a:r>
                <a:endParaRPr lang="en-US" sz="1200" b="1" dirty="0">
                  <a:latin typeface="Calibri" panose="020F0502020204030204" pitchFamily="34" charset="0"/>
                  <a:cs typeface="Arial" panose="020B0604020202020204" pitchFamily="34" charset="0"/>
                </a:endParaRPr>
              </a:p>
            </p:txBody>
          </p:sp>
          <p:sp>
            <p:nvSpPr>
              <p:cNvPr id="22" name="Rectangle 21"/>
              <p:cNvSpPr>
                <a:spLocks noChangeArrowheads="1"/>
              </p:cNvSpPr>
              <p:nvPr/>
            </p:nvSpPr>
            <p:spPr bwMode="auto">
              <a:xfrm>
                <a:off x="315974" y="2689345"/>
                <a:ext cx="1233244" cy="914400"/>
              </a:xfrm>
              <a:prstGeom prst="rect">
                <a:avLst/>
              </a:prstGeom>
              <a:solidFill>
                <a:schemeClr val="accent4"/>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1. Create an Assessment</a:t>
                </a:r>
                <a:endParaRPr lang="en-US" sz="1200" b="1" dirty="0">
                  <a:latin typeface="Calibri" panose="020F0502020204030204" pitchFamily="34" charset="0"/>
                  <a:cs typeface="Arial" panose="020B0604020202020204" pitchFamily="34" charset="0"/>
                </a:endParaRPr>
              </a:p>
            </p:txBody>
          </p:sp>
          <p:sp>
            <p:nvSpPr>
              <p:cNvPr id="23" name="Rectangle 12"/>
              <p:cNvSpPr>
                <a:spLocks noChangeArrowheads="1"/>
              </p:cNvSpPr>
              <p:nvPr/>
            </p:nvSpPr>
            <p:spPr bwMode="auto">
              <a:xfrm>
                <a:off x="1022042" y="3679945"/>
                <a:ext cx="1234440" cy="914400"/>
              </a:xfrm>
              <a:prstGeom prst="rect">
                <a:avLst/>
              </a:prstGeom>
              <a:solidFill>
                <a:srgbClr val="CCCCCC"/>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3. Close an Assessment</a:t>
                </a:r>
                <a:endParaRPr lang="en-US" sz="1200" b="1" dirty="0">
                  <a:latin typeface="Calibri" panose="020F0502020204030204" pitchFamily="34" charset="0"/>
                  <a:cs typeface="Arial" panose="020B0604020202020204" pitchFamily="34" charset="0"/>
                </a:endParaRPr>
              </a:p>
            </p:txBody>
          </p:sp>
        </p:grpSp>
        <p:grpSp>
          <p:nvGrpSpPr>
            <p:cNvPr id="25" name="Group 24"/>
            <p:cNvGrpSpPr/>
            <p:nvPr/>
          </p:nvGrpSpPr>
          <p:grpSpPr>
            <a:xfrm>
              <a:off x="633422" y="1016935"/>
              <a:ext cx="2011680" cy="1596211"/>
              <a:chOff x="346634" y="2336825"/>
              <a:chExt cx="2011680" cy="2333070"/>
            </a:xfrm>
          </p:grpSpPr>
          <p:sp>
            <p:nvSpPr>
              <p:cNvPr id="26" name="Rectangle 25"/>
              <p:cNvSpPr/>
              <p:nvPr/>
            </p:nvSpPr>
            <p:spPr>
              <a:xfrm>
                <a:off x="346634" y="2992345"/>
                <a:ext cx="2011680" cy="1677550"/>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a:solidFill>
                    <a:schemeClr val="accent6"/>
                  </a:solidFill>
                  <a:latin typeface="Calibri" panose="020F0502020204030204" pitchFamily="34" charset="0"/>
                </a:endParaRPr>
              </a:p>
            </p:txBody>
          </p:sp>
          <p:sp>
            <p:nvSpPr>
              <p:cNvPr id="27" name="Oval 26"/>
              <p:cNvSpPr>
                <a:spLocks/>
              </p:cNvSpPr>
              <p:nvPr/>
            </p:nvSpPr>
            <p:spPr>
              <a:xfrm>
                <a:off x="895274" y="2336825"/>
                <a:ext cx="914400" cy="133651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latin typeface="Calibri" panose="020F0502020204030204" pitchFamily="34" charset="0"/>
                </a:endParaRPr>
              </a:p>
            </p:txBody>
          </p:sp>
          <p:sp>
            <p:nvSpPr>
              <p:cNvPr id="28" name="TextBox 27"/>
              <p:cNvSpPr txBox="1"/>
              <p:nvPr/>
            </p:nvSpPr>
            <p:spPr>
              <a:xfrm>
                <a:off x="353708" y="3769243"/>
                <a:ext cx="1997533" cy="854725"/>
              </a:xfrm>
              <a:prstGeom prst="rect">
                <a:avLst/>
              </a:prstGeom>
              <a:noFill/>
            </p:spPr>
            <p:txBody>
              <a:bodyPr wrap="square" rtlCol="0" anchor="ctr">
                <a:spAutoFit/>
              </a:bodyPr>
              <a:lstStyle/>
              <a:p>
                <a:pPr algn="ctr"/>
                <a:r>
                  <a:rPr lang="en-US" sz="1600" b="1" dirty="0" smtClean="0">
                    <a:solidFill>
                      <a:schemeClr val="bg1"/>
                    </a:solidFill>
                    <a:latin typeface="Calibri" panose="020F0502020204030204" pitchFamily="34" charset="0"/>
                  </a:rPr>
                  <a:t>Performance Assessments</a:t>
                </a:r>
                <a:endParaRPr lang="en-US" sz="1600" b="1" dirty="0">
                  <a:solidFill>
                    <a:schemeClr val="bg1"/>
                  </a:solidFill>
                  <a:latin typeface="Calibri" panose="020F0502020204030204" pitchFamily="34" charset="0"/>
                </a:endParaRPr>
              </a:p>
            </p:txBody>
          </p:sp>
        </p:grpSp>
      </p:grpSp>
      <p:sp>
        <p:nvSpPr>
          <p:cNvPr id="35" name="Text Placeholder 3"/>
          <p:cNvSpPr txBox="1">
            <a:spLocks/>
          </p:cNvSpPr>
          <p:nvPr/>
        </p:nvSpPr>
        <p:spPr>
          <a:xfrm>
            <a:off x="3105762" y="1465420"/>
            <a:ext cx="5791200" cy="4630580"/>
          </a:xfrm>
          <a:prstGeom prst="roundRect">
            <a:avLst>
              <a:gd name="adj" fmla="val 6337"/>
            </a:avLst>
          </a:prstGeom>
          <a:ln w="57150">
            <a:solidFill>
              <a:schemeClr val="accent1"/>
            </a:solidFill>
          </a:ln>
        </p:spPr>
        <p:txBody>
          <a:bodyPr anchor="ctr">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smtClean="0">
                <a:solidFill>
                  <a:sysClr val="windowText" lastClr="000000"/>
                </a:solidFill>
                <a:latin typeface="Calibri" panose="020F0502020204030204" pitchFamily="34" charset="0"/>
              </a:rPr>
              <a:t>Performance Assessments are often comprised of individual questionnaires that evaluate the individual performance of a specific action, such as contract or purchase order. The scores from these questionnaires are aggregated into the overall supplier performance score, based on the weight and ranking of the questions. Questionnaires, or sections of questionnaires, can be assigned to an evaluator for completion. Once it has been assigned to them, an alert will appear on the homepage and the questionnaire will appear under the My Performance Assessments under the Suppliers tab. Once </a:t>
            </a:r>
            <a:r>
              <a:rPr lang="en-US" sz="1600" dirty="0">
                <a:solidFill>
                  <a:sysClr val="windowText" lastClr="000000"/>
                </a:solidFill>
                <a:latin typeface="Calibri" panose="020F0502020204030204" pitchFamily="34" charset="0"/>
              </a:rPr>
              <a:t>a</a:t>
            </a:r>
            <a:r>
              <a:rPr lang="en-US" sz="1600" dirty="0" smtClean="0">
                <a:solidFill>
                  <a:sysClr val="windowText" lastClr="000000"/>
                </a:solidFill>
                <a:latin typeface="Calibri" panose="020F0502020204030204" pitchFamily="34" charset="0"/>
              </a:rPr>
              <a:t> questionnaire has been completed, a notification is sent to the State Supplier Manager to review the results.</a:t>
            </a:r>
          </a:p>
          <a:p>
            <a:pPr lvl="0"/>
            <a:r>
              <a:rPr lang="en-US" sz="1600" dirty="0" smtClean="0">
                <a:solidFill>
                  <a:sysClr val="windowText" lastClr="000000"/>
                </a:solidFill>
                <a:latin typeface="Calibri" panose="020F0502020204030204" pitchFamily="34" charset="0"/>
              </a:rPr>
              <a:t>In this lesson, we will demonstrate how you, as an evaluator, will complete a questionnaire after it has been assigned to them.</a:t>
            </a:r>
          </a:p>
        </p:txBody>
      </p:sp>
      <p:grpSp>
        <p:nvGrpSpPr>
          <p:cNvPr id="64" name="Group 63"/>
          <p:cNvGrpSpPr/>
          <p:nvPr/>
        </p:nvGrpSpPr>
        <p:grpSpPr>
          <a:xfrm>
            <a:off x="5224359" y="6383123"/>
            <a:ext cx="1944797" cy="230832"/>
            <a:chOff x="7449061" y="6358547"/>
            <a:chExt cx="1944797" cy="230832"/>
          </a:xfrm>
        </p:grpSpPr>
        <p:sp>
          <p:nvSpPr>
            <p:cNvPr id="65" name="Rounded Rectangle 64"/>
            <p:cNvSpPr/>
            <p:nvPr/>
          </p:nvSpPr>
          <p:spPr>
            <a:xfrm>
              <a:off x="7449061" y="6382523"/>
              <a:ext cx="182880" cy="18288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66" name="TextBox 65"/>
            <p:cNvSpPr txBox="1"/>
            <p:nvPr/>
          </p:nvSpPr>
          <p:spPr>
            <a:xfrm>
              <a:off x="7631941" y="6358547"/>
              <a:ext cx="1761917" cy="230832"/>
            </a:xfrm>
            <a:prstGeom prst="rect">
              <a:avLst/>
            </a:prstGeom>
            <a:noFill/>
          </p:spPr>
          <p:txBody>
            <a:bodyPr wrap="square" rtlCol="0">
              <a:spAutoFit/>
            </a:bodyPr>
            <a:lstStyle/>
            <a:p>
              <a:r>
                <a:rPr lang="en-US" sz="900" dirty="0">
                  <a:latin typeface="Calibri" panose="020F0502020204030204" pitchFamily="34" charset="0"/>
                </a:rPr>
                <a:t>Not started</a:t>
              </a:r>
            </a:p>
          </p:txBody>
        </p:sp>
      </p:grpSp>
      <p:grpSp>
        <p:nvGrpSpPr>
          <p:cNvPr id="67" name="Group 66"/>
          <p:cNvGrpSpPr/>
          <p:nvPr/>
        </p:nvGrpSpPr>
        <p:grpSpPr>
          <a:xfrm>
            <a:off x="3135365" y="6383123"/>
            <a:ext cx="1944797" cy="230832"/>
            <a:chOff x="7449061" y="5604215"/>
            <a:chExt cx="1944797" cy="230832"/>
          </a:xfrm>
        </p:grpSpPr>
        <p:sp>
          <p:nvSpPr>
            <p:cNvPr id="68" name="Rounded Rectangle 67"/>
            <p:cNvSpPr/>
            <p:nvPr/>
          </p:nvSpPr>
          <p:spPr>
            <a:xfrm>
              <a:off x="7449061" y="563101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69" name="TextBox 68"/>
            <p:cNvSpPr txBox="1"/>
            <p:nvPr/>
          </p:nvSpPr>
          <p:spPr>
            <a:xfrm>
              <a:off x="7631941" y="5604215"/>
              <a:ext cx="1761917" cy="230832"/>
            </a:xfrm>
            <a:prstGeom prst="rect">
              <a:avLst/>
            </a:prstGeom>
            <a:noFill/>
          </p:spPr>
          <p:txBody>
            <a:bodyPr wrap="square" rtlCol="0">
              <a:spAutoFit/>
            </a:bodyPr>
            <a:lstStyle/>
            <a:p>
              <a:r>
                <a:rPr lang="en-US" sz="900" dirty="0">
                  <a:latin typeface="Calibri" panose="020F0502020204030204" pitchFamily="34" charset="0"/>
                </a:rPr>
                <a:t>Completed </a:t>
              </a:r>
              <a:r>
                <a:rPr lang="en-US" sz="900" dirty="0" smtClean="0">
                  <a:latin typeface="Calibri" panose="020F0502020204030204" pitchFamily="34" charset="0"/>
                </a:rPr>
                <a:t>task</a:t>
              </a:r>
              <a:endParaRPr lang="en-US" sz="900" dirty="0">
                <a:latin typeface="Calibri" panose="020F0502020204030204" pitchFamily="34" charset="0"/>
              </a:endParaRPr>
            </a:p>
          </p:txBody>
        </p:sp>
      </p:grpSp>
      <p:grpSp>
        <p:nvGrpSpPr>
          <p:cNvPr id="70" name="Group 69"/>
          <p:cNvGrpSpPr/>
          <p:nvPr/>
        </p:nvGrpSpPr>
        <p:grpSpPr>
          <a:xfrm>
            <a:off x="4270681" y="6383123"/>
            <a:ext cx="1944797" cy="230832"/>
            <a:chOff x="7449061" y="5980282"/>
            <a:chExt cx="1944797" cy="230832"/>
          </a:xfrm>
        </p:grpSpPr>
        <p:sp>
          <p:nvSpPr>
            <p:cNvPr id="71" name="Rounded Rectangle 70"/>
            <p:cNvSpPr/>
            <p:nvPr/>
          </p:nvSpPr>
          <p:spPr>
            <a:xfrm>
              <a:off x="7449061" y="6006767"/>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72" name="TextBox 71"/>
            <p:cNvSpPr txBox="1"/>
            <p:nvPr/>
          </p:nvSpPr>
          <p:spPr>
            <a:xfrm>
              <a:off x="7631941" y="5980282"/>
              <a:ext cx="1761917" cy="230832"/>
            </a:xfrm>
            <a:prstGeom prst="rect">
              <a:avLst/>
            </a:prstGeom>
            <a:noFill/>
          </p:spPr>
          <p:txBody>
            <a:bodyPr wrap="square" rtlCol="0">
              <a:spAutoFit/>
            </a:bodyPr>
            <a:lstStyle/>
            <a:p>
              <a:r>
                <a:rPr lang="en-US" sz="900" dirty="0">
                  <a:latin typeface="Calibri" panose="020F0502020204030204" pitchFamily="34" charset="0"/>
                </a:rPr>
                <a:t>In progress</a:t>
              </a:r>
            </a:p>
          </p:txBody>
        </p:sp>
      </p:grpSp>
      <p:grpSp>
        <p:nvGrpSpPr>
          <p:cNvPr id="32" name="Group 31"/>
          <p:cNvGrpSpPr/>
          <p:nvPr/>
        </p:nvGrpSpPr>
        <p:grpSpPr>
          <a:xfrm>
            <a:off x="1295400" y="1185448"/>
            <a:ext cx="596718" cy="649682"/>
            <a:chOff x="3452394" y="3841048"/>
            <a:chExt cx="917497" cy="1001456"/>
          </a:xfrm>
          <a:solidFill>
            <a:schemeClr val="bg1"/>
          </a:solidFill>
        </p:grpSpPr>
        <p:sp>
          <p:nvSpPr>
            <p:cNvPr id="34" name="Freeform 33"/>
            <p:cNvSpPr>
              <a:spLocks noEditPoints="1"/>
            </p:cNvSpPr>
            <p:nvPr/>
          </p:nvSpPr>
          <p:spPr bwMode="auto">
            <a:xfrm>
              <a:off x="3452394" y="4049648"/>
              <a:ext cx="570839" cy="600701"/>
            </a:xfrm>
            <a:custGeom>
              <a:avLst/>
              <a:gdLst>
                <a:gd name="T0" fmla="*/ 311 w 558"/>
                <a:gd name="T1" fmla="*/ 587 h 587"/>
                <a:gd name="T2" fmla="*/ 243 w 558"/>
                <a:gd name="T3" fmla="*/ 587 h 587"/>
                <a:gd name="T4" fmla="*/ 241 w 558"/>
                <a:gd name="T5" fmla="*/ 561 h 587"/>
                <a:gd name="T6" fmla="*/ 84 w 558"/>
                <a:gd name="T7" fmla="*/ 480 h 587"/>
                <a:gd name="T8" fmla="*/ 11 w 558"/>
                <a:gd name="T9" fmla="*/ 259 h 587"/>
                <a:gd name="T10" fmla="*/ 201 w 558"/>
                <a:gd name="T11" fmla="*/ 33 h 587"/>
                <a:gd name="T12" fmla="*/ 501 w 558"/>
                <a:gd name="T13" fmla="*/ 141 h 587"/>
                <a:gd name="T14" fmla="*/ 540 w 558"/>
                <a:gd name="T15" fmla="*/ 354 h 587"/>
                <a:gd name="T16" fmla="*/ 388 w 558"/>
                <a:gd name="T17" fmla="*/ 537 h 587"/>
                <a:gd name="T18" fmla="*/ 340 w 558"/>
                <a:gd name="T19" fmla="*/ 555 h 587"/>
                <a:gd name="T20" fmla="*/ 311 w 558"/>
                <a:gd name="T21" fmla="*/ 587 h 587"/>
                <a:gd name="T22" fmla="*/ 278 w 558"/>
                <a:gd name="T23" fmla="*/ 46 h 587"/>
                <a:gd name="T24" fmla="*/ 32 w 558"/>
                <a:gd name="T25" fmla="*/ 291 h 587"/>
                <a:gd name="T26" fmla="*/ 278 w 558"/>
                <a:gd name="T27" fmla="*/ 539 h 587"/>
                <a:gd name="T28" fmla="*/ 525 w 558"/>
                <a:gd name="T29" fmla="*/ 293 h 587"/>
                <a:gd name="T30" fmla="*/ 278 w 558"/>
                <a:gd name="T31" fmla="*/ 4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8" h="587">
                  <a:moveTo>
                    <a:pt x="311" y="587"/>
                  </a:moveTo>
                  <a:cubicBezTo>
                    <a:pt x="287" y="587"/>
                    <a:pt x="266" y="587"/>
                    <a:pt x="243" y="587"/>
                  </a:cubicBezTo>
                  <a:cubicBezTo>
                    <a:pt x="242" y="578"/>
                    <a:pt x="242" y="570"/>
                    <a:pt x="241" y="561"/>
                  </a:cubicBezTo>
                  <a:cubicBezTo>
                    <a:pt x="180" y="550"/>
                    <a:pt x="127" y="525"/>
                    <a:pt x="84" y="480"/>
                  </a:cubicBezTo>
                  <a:cubicBezTo>
                    <a:pt x="24" y="418"/>
                    <a:pt x="0" y="343"/>
                    <a:pt x="11" y="259"/>
                  </a:cubicBezTo>
                  <a:cubicBezTo>
                    <a:pt x="26" y="144"/>
                    <a:pt x="92" y="66"/>
                    <a:pt x="201" y="33"/>
                  </a:cubicBezTo>
                  <a:cubicBezTo>
                    <a:pt x="315" y="0"/>
                    <a:pt x="431" y="38"/>
                    <a:pt x="501" y="141"/>
                  </a:cubicBezTo>
                  <a:cubicBezTo>
                    <a:pt x="546" y="206"/>
                    <a:pt x="558" y="278"/>
                    <a:pt x="540" y="354"/>
                  </a:cubicBezTo>
                  <a:cubicBezTo>
                    <a:pt x="519" y="438"/>
                    <a:pt x="469" y="501"/>
                    <a:pt x="388" y="537"/>
                  </a:cubicBezTo>
                  <a:cubicBezTo>
                    <a:pt x="372" y="544"/>
                    <a:pt x="356" y="552"/>
                    <a:pt x="340" y="555"/>
                  </a:cubicBezTo>
                  <a:cubicBezTo>
                    <a:pt x="321" y="558"/>
                    <a:pt x="308" y="563"/>
                    <a:pt x="311" y="587"/>
                  </a:cubicBezTo>
                  <a:close/>
                  <a:moveTo>
                    <a:pt x="278" y="46"/>
                  </a:moveTo>
                  <a:cubicBezTo>
                    <a:pt x="141" y="46"/>
                    <a:pt x="33" y="155"/>
                    <a:pt x="32" y="291"/>
                  </a:cubicBezTo>
                  <a:cubicBezTo>
                    <a:pt x="31" y="429"/>
                    <a:pt x="141" y="541"/>
                    <a:pt x="278" y="539"/>
                  </a:cubicBezTo>
                  <a:cubicBezTo>
                    <a:pt x="418" y="538"/>
                    <a:pt x="522" y="439"/>
                    <a:pt x="525" y="293"/>
                  </a:cubicBezTo>
                  <a:cubicBezTo>
                    <a:pt x="527" y="157"/>
                    <a:pt x="414" y="45"/>
                    <a:pt x="27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36"/>
            <p:cNvSpPr>
              <a:spLocks/>
            </p:cNvSpPr>
            <p:nvPr/>
          </p:nvSpPr>
          <p:spPr bwMode="auto">
            <a:xfrm>
              <a:off x="3859642" y="3873939"/>
              <a:ext cx="510249" cy="760830"/>
            </a:xfrm>
            <a:custGeom>
              <a:avLst/>
              <a:gdLst>
                <a:gd name="T0" fmla="*/ 483 w 499"/>
                <a:gd name="T1" fmla="*/ 0 h 744"/>
                <a:gd name="T2" fmla="*/ 498 w 499"/>
                <a:gd name="T3" fmla="*/ 43 h 744"/>
                <a:gd name="T4" fmla="*/ 499 w 499"/>
                <a:gd name="T5" fmla="*/ 671 h 744"/>
                <a:gd name="T6" fmla="*/ 432 w 499"/>
                <a:gd name="T7" fmla="*/ 743 h 744"/>
                <a:gd name="T8" fmla="*/ 408 w 499"/>
                <a:gd name="T9" fmla="*/ 744 h 744"/>
                <a:gd name="T10" fmla="*/ 22 w 499"/>
                <a:gd name="T11" fmla="*/ 744 h 744"/>
                <a:gd name="T12" fmla="*/ 2 w 499"/>
                <a:gd name="T13" fmla="*/ 744 h 744"/>
                <a:gd name="T14" fmla="*/ 0 w 499"/>
                <a:gd name="T15" fmla="*/ 738 h 744"/>
                <a:gd name="T16" fmla="*/ 53 w 499"/>
                <a:gd name="T17" fmla="*/ 721 h 744"/>
                <a:gd name="T18" fmla="*/ 411 w 499"/>
                <a:gd name="T19" fmla="*/ 720 h 744"/>
                <a:gd name="T20" fmla="*/ 475 w 499"/>
                <a:gd name="T21" fmla="*/ 656 h 744"/>
                <a:gd name="T22" fmla="*/ 475 w 499"/>
                <a:gd name="T23" fmla="*/ 54 h 744"/>
                <a:gd name="T24" fmla="*/ 468 w 499"/>
                <a:gd name="T25" fmla="*/ 15 h 744"/>
                <a:gd name="T26" fmla="*/ 483 w 499"/>
                <a:gd name="T2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744">
                  <a:moveTo>
                    <a:pt x="483" y="0"/>
                  </a:moveTo>
                  <a:cubicBezTo>
                    <a:pt x="488" y="14"/>
                    <a:pt x="498" y="29"/>
                    <a:pt x="498" y="43"/>
                  </a:cubicBezTo>
                  <a:cubicBezTo>
                    <a:pt x="499" y="253"/>
                    <a:pt x="499" y="462"/>
                    <a:pt x="499" y="671"/>
                  </a:cubicBezTo>
                  <a:cubicBezTo>
                    <a:pt x="499" y="709"/>
                    <a:pt x="469" y="740"/>
                    <a:pt x="432" y="743"/>
                  </a:cubicBezTo>
                  <a:cubicBezTo>
                    <a:pt x="424" y="744"/>
                    <a:pt x="416" y="744"/>
                    <a:pt x="408" y="744"/>
                  </a:cubicBezTo>
                  <a:cubicBezTo>
                    <a:pt x="279" y="744"/>
                    <a:pt x="151" y="744"/>
                    <a:pt x="22" y="744"/>
                  </a:cubicBezTo>
                  <a:cubicBezTo>
                    <a:pt x="15" y="744"/>
                    <a:pt x="9" y="744"/>
                    <a:pt x="2" y="744"/>
                  </a:cubicBezTo>
                  <a:cubicBezTo>
                    <a:pt x="1" y="742"/>
                    <a:pt x="1" y="740"/>
                    <a:pt x="0" y="738"/>
                  </a:cubicBezTo>
                  <a:cubicBezTo>
                    <a:pt x="18" y="732"/>
                    <a:pt x="35" y="721"/>
                    <a:pt x="53" y="721"/>
                  </a:cubicBezTo>
                  <a:cubicBezTo>
                    <a:pt x="172" y="720"/>
                    <a:pt x="292" y="720"/>
                    <a:pt x="411" y="720"/>
                  </a:cubicBezTo>
                  <a:cubicBezTo>
                    <a:pt x="457" y="720"/>
                    <a:pt x="475" y="702"/>
                    <a:pt x="475" y="656"/>
                  </a:cubicBezTo>
                  <a:cubicBezTo>
                    <a:pt x="475" y="456"/>
                    <a:pt x="475" y="255"/>
                    <a:pt x="475" y="54"/>
                  </a:cubicBezTo>
                  <a:cubicBezTo>
                    <a:pt x="474" y="41"/>
                    <a:pt x="471" y="28"/>
                    <a:pt x="468" y="15"/>
                  </a:cubicBezTo>
                  <a:cubicBezTo>
                    <a:pt x="473" y="10"/>
                    <a:pt x="478" y="5"/>
                    <a:pt x="4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Freeform 37"/>
            <p:cNvSpPr>
              <a:spLocks/>
            </p:cNvSpPr>
            <p:nvPr/>
          </p:nvSpPr>
          <p:spPr bwMode="auto">
            <a:xfrm>
              <a:off x="3681335" y="4666362"/>
              <a:ext cx="111658" cy="176142"/>
            </a:xfrm>
            <a:custGeom>
              <a:avLst/>
              <a:gdLst>
                <a:gd name="T0" fmla="*/ 0 w 109"/>
                <a:gd name="T1" fmla="*/ 86 h 172"/>
                <a:gd name="T2" fmla="*/ 0 w 109"/>
                <a:gd name="T3" fmla="*/ 24 h 172"/>
                <a:gd name="T4" fmla="*/ 22 w 109"/>
                <a:gd name="T5" fmla="*/ 1 h 172"/>
                <a:gd name="T6" fmla="*/ 86 w 109"/>
                <a:gd name="T7" fmla="*/ 1 h 172"/>
                <a:gd name="T8" fmla="*/ 109 w 109"/>
                <a:gd name="T9" fmla="*/ 23 h 172"/>
                <a:gd name="T10" fmla="*/ 109 w 109"/>
                <a:gd name="T11" fmla="*/ 153 h 172"/>
                <a:gd name="T12" fmla="*/ 91 w 109"/>
                <a:gd name="T13" fmla="*/ 171 h 172"/>
                <a:gd name="T14" fmla="*/ 17 w 109"/>
                <a:gd name="T15" fmla="*/ 172 h 172"/>
                <a:gd name="T16" fmla="*/ 0 w 109"/>
                <a:gd name="T17" fmla="*/ 154 h 172"/>
                <a:gd name="T18" fmla="*/ 0 w 109"/>
                <a:gd name="T19"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72">
                  <a:moveTo>
                    <a:pt x="0" y="86"/>
                  </a:moveTo>
                  <a:cubicBezTo>
                    <a:pt x="0" y="65"/>
                    <a:pt x="1" y="45"/>
                    <a:pt x="0" y="24"/>
                  </a:cubicBezTo>
                  <a:cubicBezTo>
                    <a:pt x="0" y="8"/>
                    <a:pt x="6" y="0"/>
                    <a:pt x="22" y="1"/>
                  </a:cubicBezTo>
                  <a:cubicBezTo>
                    <a:pt x="44" y="1"/>
                    <a:pt x="65" y="1"/>
                    <a:pt x="86" y="1"/>
                  </a:cubicBezTo>
                  <a:cubicBezTo>
                    <a:pt x="101" y="1"/>
                    <a:pt x="109" y="8"/>
                    <a:pt x="109" y="23"/>
                  </a:cubicBezTo>
                  <a:cubicBezTo>
                    <a:pt x="109" y="66"/>
                    <a:pt x="109" y="109"/>
                    <a:pt x="109" y="153"/>
                  </a:cubicBezTo>
                  <a:cubicBezTo>
                    <a:pt x="109" y="166"/>
                    <a:pt x="102" y="171"/>
                    <a:pt x="91" y="171"/>
                  </a:cubicBezTo>
                  <a:cubicBezTo>
                    <a:pt x="66" y="172"/>
                    <a:pt x="42" y="172"/>
                    <a:pt x="17" y="172"/>
                  </a:cubicBezTo>
                  <a:cubicBezTo>
                    <a:pt x="6" y="171"/>
                    <a:pt x="0" y="166"/>
                    <a:pt x="0" y="154"/>
                  </a:cubicBezTo>
                  <a:cubicBezTo>
                    <a:pt x="1" y="131"/>
                    <a:pt x="0" y="109"/>
                    <a:pt x="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Freeform 38"/>
            <p:cNvSpPr>
              <a:spLocks/>
            </p:cNvSpPr>
            <p:nvPr/>
          </p:nvSpPr>
          <p:spPr bwMode="auto">
            <a:xfrm>
              <a:off x="3732404" y="3841048"/>
              <a:ext cx="621042" cy="196483"/>
            </a:xfrm>
            <a:custGeom>
              <a:avLst/>
              <a:gdLst>
                <a:gd name="T0" fmla="*/ 607 w 607"/>
                <a:gd name="T1" fmla="*/ 32 h 192"/>
                <a:gd name="T2" fmla="*/ 592 w 607"/>
                <a:gd name="T3" fmla="*/ 47 h 192"/>
                <a:gd name="T4" fmla="*/ 528 w 607"/>
                <a:gd name="T5" fmla="*/ 23 h 192"/>
                <a:gd name="T6" fmla="*/ 90 w 607"/>
                <a:gd name="T7" fmla="*/ 23 h 192"/>
                <a:gd name="T8" fmla="*/ 27 w 607"/>
                <a:gd name="T9" fmla="*/ 87 h 192"/>
                <a:gd name="T10" fmla="*/ 27 w 607"/>
                <a:gd name="T11" fmla="*/ 192 h 192"/>
                <a:gd name="T12" fmla="*/ 0 w 607"/>
                <a:gd name="T13" fmla="*/ 192 h 192"/>
                <a:gd name="T14" fmla="*/ 9 w 607"/>
                <a:gd name="T15" fmla="*/ 49 h 192"/>
                <a:gd name="T16" fmla="*/ 77 w 607"/>
                <a:gd name="T17" fmla="*/ 0 h 192"/>
                <a:gd name="T18" fmla="*/ 547 w 607"/>
                <a:gd name="T19" fmla="*/ 0 h 192"/>
                <a:gd name="T20" fmla="*/ 607 w 607"/>
                <a:gd name="T21"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192">
                  <a:moveTo>
                    <a:pt x="607" y="32"/>
                  </a:moveTo>
                  <a:cubicBezTo>
                    <a:pt x="602" y="37"/>
                    <a:pt x="597" y="42"/>
                    <a:pt x="592" y="47"/>
                  </a:cubicBezTo>
                  <a:cubicBezTo>
                    <a:pt x="575" y="29"/>
                    <a:pt x="553" y="23"/>
                    <a:pt x="528" y="23"/>
                  </a:cubicBezTo>
                  <a:cubicBezTo>
                    <a:pt x="382" y="24"/>
                    <a:pt x="236" y="23"/>
                    <a:pt x="90" y="23"/>
                  </a:cubicBezTo>
                  <a:cubicBezTo>
                    <a:pt x="46" y="23"/>
                    <a:pt x="27" y="42"/>
                    <a:pt x="27" y="87"/>
                  </a:cubicBezTo>
                  <a:cubicBezTo>
                    <a:pt x="27" y="121"/>
                    <a:pt x="27" y="156"/>
                    <a:pt x="27" y="192"/>
                  </a:cubicBezTo>
                  <a:cubicBezTo>
                    <a:pt x="19" y="192"/>
                    <a:pt x="12" y="192"/>
                    <a:pt x="0" y="192"/>
                  </a:cubicBezTo>
                  <a:cubicBezTo>
                    <a:pt x="3" y="144"/>
                    <a:pt x="2" y="96"/>
                    <a:pt x="9" y="49"/>
                  </a:cubicBezTo>
                  <a:cubicBezTo>
                    <a:pt x="14" y="19"/>
                    <a:pt x="45" y="0"/>
                    <a:pt x="77" y="0"/>
                  </a:cubicBezTo>
                  <a:cubicBezTo>
                    <a:pt x="233" y="0"/>
                    <a:pt x="390" y="0"/>
                    <a:pt x="547" y="0"/>
                  </a:cubicBezTo>
                  <a:cubicBezTo>
                    <a:pt x="572" y="0"/>
                    <a:pt x="593" y="9"/>
                    <a:pt x="60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0" name="Freeform 39"/>
            <p:cNvSpPr>
              <a:spLocks/>
            </p:cNvSpPr>
            <p:nvPr/>
          </p:nvSpPr>
          <p:spPr bwMode="auto">
            <a:xfrm>
              <a:off x="3960912" y="3956600"/>
              <a:ext cx="303813" cy="35921"/>
            </a:xfrm>
            <a:custGeom>
              <a:avLst/>
              <a:gdLst>
                <a:gd name="T0" fmla="*/ 297 w 297"/>
                <a:gd name="T1" fmla="*/ 0 h 35"/>
                <a:gd name="T2" fmla="*/ 260 w 297"/>
                <a:gd name="T3" fmla="*/ 34 h 35"/>
                <a:gd name="T4" fmla="*/ 4 w 297"/>
                <a:gd name="T5" fmla="*/ 34 h 35"/>
                <a:gd name="T6" fmla="*/ 0 w 297"/>
                <a:gd name="T7" fmla="*/ 31 h 35"/>
                <a:gd name="T8" fmla="*/ 0 w 297"/>
                <a:gd name="T9" fmla="*/ 0 h 35"/>
                <a:gd name="T10" fmla="*/ 297 w 297"/>
                <a:gd name="T11" fmla="*/ 0 h 35"/>
              </a:gdLst>
              <a:ahLst/>
              <a:cxnLst>
                <a:cxn ang="0">
                  <a:pos x="T0" y="T1"/>
                </a:cxn>
                <a:cxn ang="0">
                  <a:pos x="T2" y="T3"/>
                </a:cxn>
                <a:cxn ang="0">
                  <a:pos x="T4" y="T5"/>
                </a:cxn>
                <a:cxn ang="0">
                  <a:pos x="T6" y="T7"/>
                </a:cxn>
                <a:cxn ang="0">
                  <a:pos x="T8" y="T9"/>
                </a:cxn>
                <a:cxn ang="0">
                  <a:pos x="T10" y="T11"/>
                </a:cxn>
              </a:cxnLst>
              <a:rect l="0" t="0" r="r" b="b"/>
              <a:pathLst>
                <a:path w="297" h="35">
                  <a:moveTo>
                    <a:pt x="297" y="0"/>
                  </a:moveTo>
                  <a:cubicBezTo>
                    <a:pt x="289" y="18"/>
                    <a:pt x="279" y="33"/>
                    <a:pt x="260" y="34"/>
                  </a:cubicBezTo>
                  <a:cubicBezTo>
                    <a:pt x="175" y="35"/>
                    <a:pt x="90" y="34"/>
                    <a:pt x="4" y="34"/>
                  </a:cubicBezTo>
                  <a:cubicBezTo>
                    <a:pt x="3" y="34"/>
                    <a:pt x="2" y="33"/>
                    <a:pt x="0" y="31"/>
                  </a:cubicBezTo>
                  <a:cubicBezTo>
                    <a:pt x="0" y="22"/>
                    <a:pt x="0" y="11"/>
                    <a:pt x="0" y="0"/>
                  </a:cubicBezTo>
                  <a:cubicBezTo>
                    <a:pt x="98" y="0"/>
                    <a:pt x="196"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1" name="Freeform 40"/>
            <p:cNvSpPr>
              <a:spLocks/>
            </p:cNvSpPr>
            <p:nvPr/>
          </p:nvSpPr>
          <p:spPr bwMode="auto">
            <a:xfrm>
              <a:off x="4049633" y="4451703"/>
              <a:ext cx="212929" cy="38085"/>
            </a:xfrm>
            <a:custGeom>
              <a:avLst/>
              <a:gdLst>
                <a:gd name="T0" fmla="*/ 208 w 208"/>
                <a:gd name="T1" fmla="*/ 37 h 37"/>
                <a:gd name="T2" fmla="*/ 15 w 208"/>
                <a:gd name="T3" fmla="*/ 37 h 37"/>
                <a:gd name="T4" fmla="*/ 4 w 208"/>
                <a:gd name="T5" fmla="*/ 19 h 37"/>
                <a:gd name="T6" fmla="*/ 14 w 208"/>
                <a:gd name="T7" fmla="*/ 0 h 37"/>
                <a:gd name="T8" fmla="*/ 204 w 208"/>
                <a:gd name="T9" fmla="*/ 1 h 37"/>
                <a:gd name="T10" fmla="*/ 208 w 208"/>
                <a:gd name="T11" fmla="*/ 3 h 37"/>
                <a:gd name="T12" fmla="*/ 208 w 20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08" h="37">
                  <a:moveTo>
                    <a:pt x="208" y="37"/>
                  </a:moveTo>
                  <a:cubicBezTo>
                    <a:pt x="142" y="37"/>
                    <a:pt x="79" y="37"/>
                    <a:pt x="15" y="37"/>
                  </a:cubicBezTo>
                  <a:cubicBezTo>
                    <a:pt x="1" y="37"/>
                    <a:pt x="3" y="27"/>
                    <a:pt x="4" y="19"/>
                  </a:cubicBezTo>
                  <a:cubicBezTo>
                    <a:pt x="4" y="11"/>
                    <a:pt x="0" y="0"/>
                    <a:pt x="14" y="0"/>
                  </a:cubicBezTo>
                  <a:cubicBezTo>
                    <a:pt x="77" y="0"/>
                    <a:pt x="141" y="0"/>
                    <a:pt x="204" y="1"/>
                  </a:cubicBezTo>
                  <a:cubicBezTo>
                    <a:pt x="205" y="1"/>
                    <a:pt x="206" y="2"/>
                    <a:pt x="208" y="3"/>
                  </a:cubicBezTo>
                  <a:cubicBezTo>
                    <a:pt x="208" y="13"/>
                    <a:pt x="208" y="24"/>
                    <a:pt x="20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41"/>
            <p:cNvSpPr>
              <a:spLocks/>
            </p:cNvSpPr>
            <p:nvPr/>
          </p:nvSpPr>
          <p:spPr bwMode="auto">
            <a:xfrm>
              <a:off x="4050931" y="4349566"/>
              <a:ext cx="210765" cy="35488"/>
            </a:xfrm>
            <a:custGeom>
              <a:avLst/>
              <a:gdLst>
                <a:gd name="T0" fmla="*/ 206 w 206"/>
                <a:gd name="T1" fmla="*/ 35 h 35"/>
                <a:gd name="T2" fmla="*/ 94 w 206"/>
                <a:gd name="T3" fmla="*/ 35 h 35"/>
                <a:gd name="T4" fmla="*/ 33 w 206"/>
                <a:gd name="T5" fmla="*/ 35 h 35"/>
                <a:gd name="T6" fmla="*/ 4 w 206"/>
                <a:gd name="T7" fmla="*/ 0 h 35"/>
                <a:gd name="T8" fmla="*/ 206 w 206"/>
                <a:gd name="T9" fmla="*/ 0 h 35"/>
                <a:gd name="T10" fmla="*/ 206 w 206"/>
                <a:gd name="T11" fmla="*/ 35 h 35"/>
              </a:gdLst>
              <a:ahLst/>
              <a:cxnLst>
                <a:cxn ang="0">
                  <a:pos x="T0" y="T1"/>
                </a:cxn>
                <a:cxn ang="0">
                  <a:pos x="T2" y="T3"/>
                </a:cxn>
                <a:cxn ang="0">
                  <a:pos x="T4" y="T5"/>
                </a:cxn>
                <a:cxn ang="0">
                  <a:pos x="T6" y="T7"/>
                </a:cxn>
                <a:cxn ang="0">
                  <a:pos x="T8" y="T9"/>
                </a:cxn>
                <a:cxn ang="0">
                  <a:pos x="T10" y="T11"/>
                </a:cxn>
              </a:cxnLst>
              <a:rect l="0" t="0" r="r" b="b"/>
              <a:pathLst>
                <a:path w="206" h="35">
                  <a:moveTo>
                    <a:pt x="206" y="35"/>
                  </a:moveTo>
                  <a:cubicBezTo>
                    <a:pt x="169" y="35"/>
                    <a:pt x="131" y="35"/>
                    <a:pt x="94" y="35"/>
                  </a:cubicBezTo>
                  <a:cubicBezTo>
                    <a:pt x="74" y="35"/>
                    <a:pt x="53" y="35"/>
                    <a:pt x="33" y="35"/>
                  </a:cubicBezTo>
                  <a:cubicBezTo>
                    <a:pt x="2" y="35"/>
                    <a:pt x="0" y="33"/>
                    <a:pt x="4" y="0"/>
                  </a:cubicBezTo>
                  <a:cubicBezTo>
                    <a:pt x="71" y="0"/>
                    <a:pt x="138" y="0"/>
                    <a:pt x="206" y="0"/>
                  </a:cubicBezTo>
                  <a:cubicBezTo>
                    <a:pt x="206" y="11"/>
                    <a:pt x="206" y="21"/>
                    <a:pt x="20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3" name="Freeform 42"/>
            <p:cNvSpPr>
              <a:spLocks/>
            </p:cNvSpPr>
            <p:nvPr/>
          </p:nvSpPr>
          <p:spPr bwMode="auto">
            <a:xfrm>
              <a:off x="4051797" y="4255220"/>
              <a:ext cx="210765" cy="35055"/>
            </a:xfrm>
            <a:custGeom>
              <a:avLst/>
              <a:gdLst>
                <a:gd name="T0" fmla="*/ 206 w 206"/>
                <a:gd name="T1" fmla="*/ 0 h 34"/>
                <a:gd name="T2" fmla="*/ 206 w 206"/>
                <a:gd name="T3" fmla="*/ 34 h 34"/>
                <a:gd name="T4" fmla="*/ 2 w 206"/>
                <a:gd name="T5" fmla="*/ 34 h 34"/>
                <a:gd name="T6" fmla="*/ 2 w 206"/>
                <a:gd name="T7" fmla="*/ 10 h 34"/>
                <a:gd name="T8" fmla="*/ 13 w 206"/>
                <a:gd name="T9" fmla="*/ 0 h 34"/>
                <a:gd name="T10" fmla="*/ 206 w 206"/>
                <a:gd name="T11" fmla="*/ 0 h 34"/>
              </a:gdLst>
              <a:ahLst/>
              <a:cxnLst>
                <a:cxn ang="0">
                  <a:pos x="T0" y="T1"/>
                </a:cxn>
                <a:cxn ang="0">
                  <a:pos x="T2" y="T3"/>
                </a:cxn>
                <a:cxn ang="0">
                  <a:pos x="T4" y="T5"/>
                </a:cxn>
                <a:cxn ang="0">
                  <a:pos x="T6" y="T7"/>
                </a:cxn>
                <a:cxn ang="0">
                  <a:pos x="T8" y="T9"/>
                </a:cxn>
                <a:cxn ang="0">
                  <a:pos x="T10" y="T11"/>
                </a:cxn>
              </a:cxnLst>
              <a:rect l="0" t="0" r="r" b="b"/>
              <a:pathLst>
                <a:path w="206" h="34">
                  <a:moveTo>
                    <a:pt x="206" y="0"/>
                  </a:moveTo>
                  <a:cubicBezTo>
                    <a:pt x="206" y="13"/>
                    <a:pt x="206" y="23"/>
                    <a:pt x="206" y="34"/>
                  </a:cubicBezTo>
                  <a:cubicBezTo>
                    <a:pt x="138" y="34"/>
                    <a:pt x="71" y="34"/>
                    <a:pt x="2" y="34"/>
                  </a:cubicBezTo>
                  <a:cubicBezTo>
                    <a:pt x="2" y="26"/>
                    <a:pt x="0" y="18"/>
                    <a:pt x="2" y="10"/>
                  </a:cubicBezTo>
                  <a:cubicBezTo>
                    <a:pt x="3" y="6"/>
                    <a:pt x="9" y="0"/>
                    <a:pt x="13" y="0"/>
                  </a:cubicBezTo>
                  <a:cubicBezTo>
                    <a:pt x="77" y="0"/>
                    <a:pt x="140" y="0"/>
                    <a:pt x="2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4" name="Freeform 43"/>
            <p:cNvSpPr>
              <a:spLocks/>
            </p:cNvSpPr>
            <p:nvPr/>
          </p:nvSpPr>
          <p:spPr bwMode="auto">
            <a:xfrm>
              <a:off x="4054826" y="4152218"/>
              <a:ext cx="206870" cy="34623"/>
            </a:xfrm>
            <a:custGeom>
              <a:avLst/>
              <a:gdLst>
                <a:gd name="T0" fmla="*/ 0 w 202"/>
                <a:gd name="T1" fmla="*/ 0 h 34"/>
                <a:gd name="T2" fmla="*/ 202 w 202"/>
                <a:gd name="T3" fmla="*/ 0 h 34"/>
                <a:gd name="T4" fmla="*/ 202 w 202"/>
                <a:gd name="T5" fmla="*/ 34 h 34"/>
                <a:gd name="T6" fmla="*/ 0 w 202"/>
                <a:gd name="T7" fmla="*/ 34 h 34"/>
                <a:gd name="T8" fmla="*/ 0 w 202"/>
                <a:gd name="T9" fmla="*/ 0 h 34"/>
              </a:gdLst>
              <a:ahLst/>
              <a:cxnLst>
                <a:cxn ang="0">
                  <a:pos x="T0" y="T1"/>
                </a:cxn>
                <a:cxn ang="0">
                  <a:pos x="T2" y="T3"/>
                </a:cxn>
                <a:cxn ang="0">
                  <a:pos x="T4" y="T5"/>
                </a:cxn>
                <a:cxn ang="0">
                  <a:pos x="T6" y="T7"/>
                </a:cxn>
                <a:cxn ang="0">
                  <a:pos x="T8" y="T9"/>
                </a:cxn>
              </a:cxnLst>
              <a:rect l="0" t="0" r="r" b="b"/>
              <a:pathLst>
                <a:path w="202" h="34">
                  <a:moveTo>
                    <a:pt x="0" y="0"/>
                  </a:moveTo>
                  <a:cubicBezTo>
                    <a:pt x="68" y="0"/>
                    <a:pt x="135" y="0"/>
                    <a:pt x="202" y="0"/>
                  </a:cubicBezTo>
                  <a:cubicBezTo>
                    <a:pt x="202" y="12"/>
                    <a:pt x="202" y="23"/>
                    <a:pt x="202" y="34"/>
                  </a:cubicBezTo>
                  <a:cubicBezTo>
                    <a:pt x="135" y="34"/>
                    <a:pt x="68" y="34"/>
                    <a:pt x="0" y="34"/>
                  </a:cubicBezTo>
                  <a:cubicBezTo>
                    <a:pt x="0" y="23"/>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5" name="Freeform 44"/>
            <p:cNvSpPr>
              <a:spLocks/>
            </p:cNvSpPr>
            <p:nvPr/>
          </p:nvSpPr>
          <p:spPr bwMode="auto">
            <a:xfrm>
              <a:off x="4015876" y="4053976"/>
              <a:ext cx="153637" cy="36786"/>
            </a:xfrm>
            <a:custGeom>
              <a:avLst/>
              <a:gdLst>
                <a:gd name="T0" fmla="*/ 122 w 150"/>
                <a:gd name="T1" fmla="*/ 32 h 36"/>
                <a:gd name="T2" fmla="*/ 63 w 150"/>
                <a:gd name="T3" fmla="*/ 35 h 36"/>
                <a:gd name="T4" fmla="*/ 0 w 150"/>
                <a:gd name="T5" fmla="*/ 35 h 36"/>
                <a:gd name="T6" fmla="*/ 0 w 150"/>
                <a:gd name="T7" fmla="*/ 0 h 36"/>
                <a:gd name="T8" fmla="*/ 46 w 150"/>
                <a:gd name="T9" fmla="*/ 0 h 36"/>
                <a:gd name="T10" fmla="*/ 150 w 150"/>
                <a:gd name="T11" fmla="*/ 3 h 36"/>
                <a:gd name="T12" fmla="*/ 122 w 150"/>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150" h="36">
                  <a:moveTo>
                    <a:pt x="122" y="32"/>
                  </a:moveTo>
                  <a:cubicBezTo>
                    <a:pt x="102" y="33"/>
                    <a:pt x="82" y="34"/>
                    <a:pt x="63" y="35"/>
                  </a:cubicBezTo>
                  <a:cubicBezTo>
                    <a:pt x="42" y="36"/>
                    <a:pt x="22" y="35"/>
                    <a:pt x="0" y="35"/>
                  </a:cubicBezTo>
                  <a:cubicBezTo>
                    <a:pt x="0" y="24"/>
                    <a:pt x="0" y="13"/>
                    <a:pt x="0" y="0"/>
                  </a:cubicBezTo>
                  <a:cubicBezTo>
                    <a:pt x="15" y="0"/>
                    <a:pt x="30" y="0"/>
                    <a:pt x="46" y="0"/>
                  </a:cubicBezTo>
                  <a:cubicBezTo>
                    <a:pt x="81" y="1"/>
                    <a:pt x="115" y="2"/>
                    <a:pt x="150" y="3"/>
                  </a:cubicBezTo>
                  <a:cubicBezTo>
                    <a:pt x="141" y="13"/>
                    <a:pt x="131" y="22"/>
                    <a:pt x="1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6" name="Freeform 45"/>
            <p:cNvSpPr>
              <a:spLocks/>
            </p:cNvSpPr>
            <p:nvPr/>
          </p:nvSpPr>
          <p:spPr bwMode="auto">
            <a:xfrm>
              <a:off x="4140950" y="4052678"/>
              <a:ext cx="120746" cy="33757"/>
            </a:xfrm>
            <a:custGeom>
              <a:avLst/>
              <a:gdLst>
                <a:gd name="T0" fmla="*/ 0 w 118"/>
                <a:gd name="T1" fmla="*/ 33 h 33"/>
                <a:gd name="T2" fmla="*/ 28 w 118"/>
                <a:gd name="T3" fmla="*/ 4 h 33"/>
                <a:gd name="T4" fmla="*/ 118 w 118"/>
                <a:gd name="T5" fmla="*/ 0 h 33"/>
                <a:gd name="T6" fmla="*/ 118 w 118"/>
                <a:gd name="T7" fmla="*/ 33 h 33"/>
                <a:gd name="T8" fmla="*/ 0 w 118"/>
                <a:gd name="T9" fmla="*/ 33 h 33"/>
              </a:gdLst>
              <a:ahLst/>
              <a:cxnLst>
                <a:cxn ang="0">
                  <a:pos x="T0" y="T1"/>
                </a:cxn>
                <a:cxn ang="0">
                  <a:pos x="T2" y="T3"/>
                </a:cxn>
                <a:cxn ang="0">
                  <a:pos x="T4" y="T5"/>
                </a:cxn>
                <a:cxn ang="0">
                  <a:pos x="T6" y="T7"/>
                </a:cxn>
                <a:cxn ang="0">
                  <a:pos x="T8" y="T9"/>
                </a:cxn>
              </a:cxnLst>
              <a:rect l="0" t="0" r="r" b="b"/>
              <a:pathLst>
                <a:path w="118" h="33">
                  <a:moveTo>
                    <a:pt x="0" y="33"/>
                  </a:moveTo>
                  <a:cubicBezTo>
                    <a:pt x="9" y="23"/>
                    <a:pt x="19" y="14"/>
                    <a:pt x="28" y="4"/>
                  </a:cubicBezTo>
                  <a:cubicBezTo>
                    <a:pt x="58" y="3"/>
                    <a:pt x="87" y="1"/>
                    <a:pt x="118" y="0"/>
                  </a:cubicBezTo>
                  <a:cubicBezTo>
                    <a:pt x="118" y="13"/>
                    <a:pt x="118" y="23"/>
                    <a:pt x="118" y="33"/>
                  </a:cubicBezTo>
                  <a:cubicBezTo>
                    <a:pt x="79" y="33"/>
                    <a:pt x="39" y="33"/>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Freeform 46"/>
            <p:cNvSpPr>
              <a:spLocks/>
            </p:cNvSpPr>
            <p:nvPr/>
          </p:nvSpPr>
          <p:spPr bwMode="auto">
            <a:xfrm>
              <a:off x="3562753" y="4207181"/>
              <a:ext cx="332376" cy="317229"/>
            </a:xfrm>
            <a:custGeom>
              <a:avLst/>
              <a:gdLst>
                <a:gd name="T0" fmla="*/ 0 w 325"/>
                <a:gd name="T1" fmla="*/ 143 h 310"/>
                <a:gd name="T2" fmla="*/ 45 w 325"/>
                <a:gd name="T3" fmla="*/ 104 h 310"/>
                <a:gd name="T4" fmla="*/ 141 w 325"/>
                <a:gd name="T5" fmla="*/ 210 h 310"/>
                <a:gd name="T6" fmla="*/ 274 w 325"/>
                <a:gd name="T7" fmla="*/ 0 h 310"/>
                <a:gd name="T8" fmla="*/ 325 w 325"/>
                <a:gd name="T9" fmla="*/ 31 h 310"/>
                <a:gd name="T10" fmla="*/ 150 w 325"/>
                <a:gd name="T11" fmla="*/ 310 h 310"/>
                <a:gd name="T12" fmla="*/ 0 w 325"/>
                <a:gd name="T13" fmla="*/ 143 h 310"/>
              </a:gdLst>
              <a:ahLst/>
              <a:cxnLst>
                <a:cxn ang="0">
                  <a:pos x="T0" y="T1"/>
                </a:cxn>
                <a:cxn ang="0">
                  <a:pos x="T2" y="T3"/>
                </a:cxn>
                <a:cxn ang="0">
                  <a:pos x="T4" y="T5"/>
                </a:cxn>
                <a:cxn ang="0">
                  <a:pos x="T6" y="T7"/>
                </a:cxn>
                <a:cxn ang="0">
                  <a:pos x="T8" y="T9"/>
                </a:cxn>
                <a:cxn ang="0">
                  <a:pos x="T10" y="T11"/>
                </a:cxn>
                <a:cxn ang="0">
                  <a:pos x="T12" y="T13"/>
                </a:cxn>
              </a:cxnLst>
              <a:rect l="0" t="0" r="r" b="b"/>
              <a:pathLst>
                <a:path w="325" h="310">
                  <a:moveTo>
                    <a:pt x="0" y="143"/>
                  </a:moveTo>
                  <a:cubicBezTo>
                    <a:pt x="15" y="130"/>
                    <a:pt x="29" y="118"/>
                    <a:pt x="45" y="104"/>
                  </a:cubicBezTo>
                  <a:cubicBezTo>
                    <a:pt x="77" y="139"/>
                    <a:pt x="108" y="173"/>
                    <a:pt x="141" y="210"/>
                  </a:cubicBezTo>
                  <a:cubicBezTo>
                    <a:pt x="186" y="140"/>
                    <a:pt x="230" y="71"/>
                    <a:pt x="274" y="0"/>
                  </a:cubicBezTo>
                  <a:cubicBezTo>
                    <a:pt x="291" y="10"/>
                    <a:pt x="306" y="20"/>
                    <a:pt x="325" y="31"/>
                  </a:cubicBezTo>
                  <a:cubicBezTo>
                    <a:pt x="266" y="124"/>
                    <a:pt x="209" y="216"/>
                    <a:pt x="150" y="310"/>
                  </a:cubicBezTo>
                  <a:cubicBezTo>
                    <a:pt x="100" y="255"/>
                    <a:pt x="51" y="200"/>
                    <a:pt x="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spTree>
    <p:custDataLst>
      <p:tags r:id="rId1"/>
    </p:custDataLst>
    <p:extLst>
      <p:ext uri="{BB962C8B-B14F-4D97-AF65-F5344CB8AC3E}">
        <p14:creationId xmlns:p14="http://schemas.microsoft.com/office/powerpoint/2010/main" val="1942917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a:t>
            </a:r>
            <a:r>
              <a:rPr lang="en-US" dirty="0"/>
              <a:t>3</a:t>
            </a:r>
            <a:r>
              <a:rPr lang="en-US" dirty="0" smtClean="0"/>
              <a:t>: Complete a Questionnaire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22</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about </a:t>
            </a:r>
            <a:r>
              <a:rPr lang="en-US" dirty="0" smtClean="0">
                <a:solidFill>
                  <a:sysClr val="windowText" lastClr="000000"/>
                </a:solidFill>
                <a:latin typeface="Calibri" panose="020F0502020204030204" pitchFamily="34" charset="0"/>
              </a:rPr>
              <a:t>how to complete a questionnaire, we will demonstrate this task in the system.</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6" y="3393556"/>
            <a:ext cx="2271890" cy="630756"/>
          </a:xfrm>
          <a:prstGeom prst="rect">
            <a:avLst/>
          </a:prstGeom>
        </p:spPr>
      </p:pic>
    </p:spTree>
    <p:custDataLst>
      <p:tags r:id="rId1"/>
    </p:custDataLst>
    <p:extLst>
      <p:ext uri="{BB962C8B-B14F-4D97-AF65-F5344CB8AC3E}">
        <p14:creationId xmlns:p14="http://schemas.microsoft.com/office/powerpoint/2010/main" val="1322791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a:t>
            </a:r>
            <a:r>
              <a:rPr lang="en-US" dirty="0"/>
              <a:t>3</a:t>
            </a:r>
            <a:r>
              <a:rPr lang="en-US" dirty="0" smtClean="0"/>
              <a:t>: Complete a Questionnaire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23</a:t>
            </a:fld>
            <a:endParaRPr lang="en-US" dirty="0">
              <a:solidFill>
                <a:prstClr val="black">
                  <a:tint val="75000"/>
                </a:prstClr>
              </a:solidFill>
            </a:endParaRPr>
          </a:p>
        </p:txBody>
      </p:sp>
      <p:sp>
        <p:nvSpPr>
          <p:cNvPr id="28"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complete a questionnaire. </a:t>
            </a:r>
            <a:endParaRPr lang="en-US" sz="1600" dirty="0">
              <a:solidFill>
                <a:sysClr val="windowText" lastClr="000000"/>
              </a:solidFill>
              <a:latin typeface="Calibri" panose="020F0502020204030204" pitchFamily="34" charset="0"/>
            </a:endParaRPr>
          </a:p>
        </p:txBody>
      </p:sp>
      <p:grpSp>
        <p:nvGrpSpPr>
          <p:cNvPr id="60" name="Group 59"/>
          <p:cNvGrpSpPr/>
          <p:nvPr/>
        </p:nvGrpSpPr>
        <p:grpSpPr>
          <a:xfrm>
            <a:off x="462246" y="2567746"/>
            <a:ext cx="8143680" cy="1219930"/>
            <a:chOff x="502307" y="1202629"/>
            <a:chExt cx="8143680" cy="1219930"/>
          </a:xfrm>
        </p:grpSpPr>
        <p:grpSp>
          <p:nvGrpSpPr>
            <p:cNvPr id="61" name="Group 60"/>
            <p:cNvGrpSpPr/>
            <p:nvPr/>
          </p:nvGrpSpPr>
          <p:grpSpPr>
            <a:xfrm>
              <a:off x="1066800" y="1249012"/>
              <a:ext cx="7579187" cy="1173547"/>
              <a:chOff x="1288340" y="2110717"/>
              <a:chExt cx="7320769" cy="2629225"/>
            </a:xfrm>
          </p:grpSpPr>
          <p:sp>
            <p:nvSpPr>
              <p:cNvPr id="65" name="Rectangle 64"/>
              <p:cNvSpPr/>
              <p:nvPr/>
            </p:nvSpPr>
            <p:spPr>
              <a:xfrm>
                <a:off x="1288340" y="2110717"/>
                <a:ext cx="7320769" cy="2629225"/>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66" name="Rectangle 65"/>
              <p:cNvSpPr/>
              <p:nvPr/>
            </p:nvSpPr>
            <p:spPr>
              <a:xfrm>
                <a:off x="1539970" y="2203445"/>
                <a:ext cx="6754373" cy="2415860"/>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Click the </a:t>
                </a:r>
                <a:r>
                  <a:rPr lang="en-US" sz="1400" b="1" dirty="0" smtClean="0">
                    <a:latin typeface="Calibri" panose="020F0502020204030204" pitchFamily="34" charset="0"/>
                  </a:rPr>
                  <a:t>Pencil</a:t>
                </a:r>
                <a:r>
                  <a:rPr lang="en-US" sz="1400" dirty="0" smtClean="0">
                    <a:latin typeface="Calibri" panose="020F0502020204030204" pitchFamily="34" charset="0"/>
                  </a:rPr>
                  <a:t> icon next to the assessment where you are assigned as an evaluator. </a:t>
                </a:r>
                <a:r>
                  <a:rPr lang="en-US" sz="1400" kern="0" dirty="0">
                    <a:solidFill>
                      <a:prstClr val="black"/>
                    </a:solidFill>
                    <a:latin typeface="Calibri" panose="020F0502020204030204" pitchFamily="34" charset="0"/>
                    <a:cs typeface="Arial" panose="020B0604020202020204" pitchFamily="34" charset="0"/>
                  </a:rPr>
                  <a:t>Provide a rating for the questions for each </a:t>
                </a:r>
                <a:r>
                  <a:rPr lang="en-US" sz="1400" kern="0" dirty="0" smtClean="0">
                    <a:solidFill>
                      <a:prstClr val="black"/>
                    </a:solidFill>
                    <a:latin typeface="Calibri" panose="020F0502020204030204" pitchFamily="34" charset="0"/>
                    <a:cs typeface="Arial" panose="020B0604020202020204" pitchFamily="34" charset="0"/>
                  </a:rPr>
                  <a:t>section. </a:t>
                </a:r>
                <a:endParaRPr lang="en-US" sz="1400" dirty="0" smtClean="0">
                  <a:latin typeface="Calibri" panose="020F0502020204030204" pitchFamily="34" charset="0"/>
                </a:endParaRPr>
              </a:p>
              <a:p>
                <a:pPr defTabSz="914400"/>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p>
                <a:pPr defTabSz="914400"/>
                <a:r>
                  <a:rPr lang="en-US" sz="1400" b="1" kern="0" dirty="0" smtClean="0">
                    <a:solidFill>
                      <a:prstClr val="black"/>
                    </a:solidFill>
                    <a:latin typeface="Calibri" panose="020F0502020204030204" pitchFamily="34" charset="0"/>
                    <a:cs typeface="Arial" panose="020B0604020202020204" pitchFamily="34" charset="0"/>
                  </a:rPr>
                  <a:t>Note</a:t>
                </a:r>
                <a:r>
                  <a:rPr lang="en-US" sz="1400" kern="0" dirty="0" smtClean="0">
                    <a:solidFill>
                      <a:prstClr val="black"/>
                    </a:solidFill>
                    <a:latin typeface="Calibri" panose="020F0502020204030204" pitchFamily="34" charset="0"/>
                    <a:cs typeface="Arial" panose="020B0604020202020204" pitchFamily="34" charset="0"/>
                  </a:rPr>
                  <a:t>: As you are completing the assessment, the performance score is automatically calculated at the top right corner.</a:t>
                </a:r>
                <a:endParaRPr kumimoji="0" lang="en-US" sz="1400" b="0" i="0" u="none" strike="noStrike" kern="0" cap="none" spc="0" normalizeH="0" baseline="0" noProof="0" dirty="0" smtClean="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2" name="Group 61"/>
            <p:cNvGrpSpPr/>
            <p:nvPr/>
          </p:nvGrpSpPr>
          <p:grpSpPr>
            <a:xfrm>
              <a:off x="502307" y="1202629"/>
              <a:ext cx="694749" cy="626171"/>
              <a:chOff x="1611242" y="2198662"/>
              <a:chExt cx="930407" cy="930405"/>
            </a:xfrm>
            <a:solidFill>
              <a:srgbClr val="00BBE4"/>
            </a:solidFill>
          </p:grpSpPr>
          <p:sp>
            <p:nvSpPr>
              <p:cNvPr id="63" name="Oval 62"/>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64" name="TextBox 63"/>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1</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67" name="Group 66"/>
          <p:cNvGrpSpPr/>
          <p:nvPr/>
        </p:nvGrpSpPr>
        <p:grpSpPr>
          <a:xfrm>
            <a:off x="462246" y="4529223"/>
            <a:ext cx="8143680" cy="626171"/>
            <a:chOff x="502307" y="1202629"/>
            <a:chExt cx="8143680" cy="626171"/>
          </a:xfrm>
        </p:grpSpPr>
        <p:grpSp>
          <p:nvGrpSpPr>
            <p:cNvPr id="68" name="Group 67"/>
            <p:cNvGrpSpPr/>
            <p:nvPr/>
          </p:nvGrpSpPr>
          <p:grpSpPr>
            <a:xfrm>
              <a:off x="1066800" y="1249014"/>
              <a:ext cx="7579187" cy="533400"/>
              <a:chOff x="1288340" y="2110721"/>
              <a:chExt cx="7320769" cy="1195034"/>
            </a:xfrm>
          </p:grpSpPr>
          <p:sp>
            <p:nvSpPr>
              <p:cNvPr id="72" name="Rectangle 71"/>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3" name="Rectangle 72"/>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kern="0" dirty="0" smtClean="0">
                    <a:solidFill>
                      <a:prstClr val="black"/>
                    </a:solidFill>
                    <a:latin typeface="Calibri" panose="020F0502020204030204" pitchFamily="34" charset="0"/>
                    <a:cs typeface="Arial" panose="020B0604020202020204" pitchFamily="34" charset="0"/>
                  </a:rPr>
                  <a:t>Click </a:t>
                </a:r>
                <a:r>
                  <a:rPr lang="en-US" sz="1400" b="1" kern="0" dirty="0" smtClean="0">
                    <a:solidFill>
                      <a:prstClr val="black"/>
                    </a:solidFill>
                    <a:latin typeface="Calibri" panose="020F0502020204030204" pitchFamily="34" charset="0"/>
                    <a:cs typeface="Arial" panose="020B0604020202020204" pitchFamily="34" charset="0"/>
                  </a:rPr>
                  <a:t>Submit </a:t>
                </a:r>
                <a:r>
                  <a:rPr lang="en-US" sz="1400" kern="0" dirty="0" smtClean="0">
                    <a:solidFill>
                      <a:prstClr val="black"/>
                    </a:solidFill>
                    <a:latin typeface="Calibri" panose="020F0502020204030204" pitchFamily="34" charset="0"/>
                    <a:cs typeface="Arial" panose="020B0604020202020204" pitchFamily="34" charset="0"/>
                  </a:rPr>
                  <a:t>and then click </a:t>
                </a:r>
                <a:r>
                  <a:rPr lang="en-US" sz="1400" b="1" kern="0" dirty="0" smtClean="0">
                    <a:solidFill>
                      <a:prstClr val="black"/>
                    </a:solidFill>
                    <a:latin typeface="Calibri" panose="020F0502020204030204" pitchFamily="34" charset="0"/>
                    <a:cs typeface="Arial" panose="020B0604020202020204" pitchFamily="34" charset="0"/>
                  </a:rPr>
                  <a:t>OK.</a:t>
                </a:r>
                <a:endParaRPr lang="en-US" sz="1400" kern="0" dirty="0">
                  <a:solidFill>
                    <a:prstClr val="black"/>
                  </a:solidFill>
                  <a:latin typeface="Calibri" panose="020F0502020204030204" pitchFamily="34" charset="0"/>
                  <a:cs typeface="Arial" panose="020B0604020202020204" pitchFamily="34" charset="0"/>
                </a:endParaRPr>
              </a:p>
            </p:txBody>
          </p:sp>
        </p:grpSp>
        <p:grpSp>
          <p:nvGrpSpPr>
            <p:cNvPr id="69" name="Group 68"/>
            <p:cNvGrpSpPr/>
            <p:nvPr/>
          </p:nvGrpSpPr>
          <p:grpSpPr>
            <a:xfrm>
              <a:off x="502307" y="1202629"/>
              <a:ext cx="694749" cy="626171"/>
              <a:chOff x="1611242" y="2198662"/>
              <a:chExt cx="930407" cy="930405"/>
            </a:xfrm>
            <a:solidFill>
              <a:srgbClr val="00BBE4"/>
            </a:solidFill>
          </p:grpSpPr>
          <p:sp>
            <p:nvSpPr>
              <p:cNvPr id="70" name="Oval 69"/>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1" name="TextBox 70"/>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prstClr val="white"/>
                    </a:solidFill>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
        <p:nvSpPr>
          <p:cNvPr id="27" name="Rectangle 26"/>
          <p:cNvSpPr/>
          <p:nvPr/>
        </p:nvSpPr>
        <p:spPr>
          <a:xfrm>
            <a:off x="620952" y="2229192"/>
            <a:ext cx="4706994" cy="338554"/>
          </a:xfrm>
          <a:prstGeom prst="rect">
            <a:avLst/>
          </a:prstGeom>
        </p:spPr>
        <p:txBody>
          <a:bodyPr wrap="non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My Performance Assessments</a:t>
            </a:r>
            <a:endParaRPr lang="en-US" sz="1600" dirty="0">
              <a:solidFill>
                <a:prstClr val="black"/>
              </a:solidFill>
              <a:latin typeface="Calibri" panose="020F0502020204030204" pitchFamily="34" charset="0"/>
              <a:cs typeface="Arial" panose="020B0604020202020204" pitchFamily="34" charset="0"/>
            </a:endParaRPr>
          </a:p>
        </p:txBody>
      </p:sp>
      <p:grpSp>
        <p:nvGrpSpPr>
          <p:cNvPr id="33" name="Group 32"/>
          <p:cNvGrpSpPr/>
          <p:nvPr/>
        </p:nvGrpSpPr>
        <p:grpSpPr>
          <a:xfrm>
            <a:off x="462246" y="3841814"/>
            <a:ext cx="8143680" cy="626171"/>
            <a:chOff x="502307" y="1202629"/>
            <a:chExt cx="8143680" cy="626171"/>
          </a:xfrm>
        </p:grpSpPr>
        <p:grpSp>
          <p:nvGrpSpPr>
            <p:cNvPr id="34" name="Group 33"/>
            <p:cNvGrpSpPr/>
            <p:nvPr/>
          </p:nvGrpSpPr>
          <p:grpSpPr>
            <a:xfrm>
              <a:off x="1066800" y="1249014"/>
              <a:ext cx="7579187" cy="533400"/>
              <a:chOff x="1288340" y="2110721"/>
              <a:chExt cx="7320769" cy="1195034"/>
            </a:xfrm>
          </p:grpSpPr>
          <p:sp>
            <p:nvSpPr>
              <p:cNvPr id="38" name="Rectangle 37"/>
              <p:cNvSpPr/>
              <p:nvPr/>
            </p:nvSpPr>
            <p:spPr>
              <a:xfrm>
                <a:off x="1288340" y="2110721"/>
                <a:ext cx="7320769" cy="1195034"/>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39" name="Rectangle 38"/>
              <p:cNvSpPr/>
              <p:nvPr/>
            </p:nvSpPr>
            <p:spPr>
              <a:xfrm>
                <a:off x="1539970" y="2203446"/>
                <a:ext cx="6754373" cy="1009585"/>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kern="0" dirty="0" smtClean="0">
                    <a:solidFill>
                      <a:prstClr val="black"/>
                    </a:solidFill>
                    <a:latin typeface="Calibri" panose="020F0502020204030204" pitchFamily="34" charset="0"/>
                    <a:cs typeface="Arial" panose="020B0604020202020204" pitchFamily="34" charset="0"/>
                  </a:rPr>
                  <a:t>Click </a:t>
                </a:r>
                <a:r>
                  <a:rPr lang="en-US" sz="1400" b="1" kern="0" dirty="0" smtClean="0">
                    <a:solidFill>
                      <a:prstClr val="black"/>
                    </a:solidFill>
                    <a:latin typeface="Calibri" panose="020F0502020204030204" pitchFamily="34" charset="0"/>
                    <a:cs typeface="Arial" panose="020B0604020202020204" pitchFamily="34" charset="0"/>
                  </a:rPr>
                  <a:t>Save.</a:t>
                </a:r>
                <a:endParaRPr lang="en-US" sz="1400" kern="0" dirty="0">
                  <a:solidFill>
                    <a:prstClr val="black"/>
                  </a:solidFill>
                  <a:latin typeface="Calibri" panose="020F0502020204030204" pitchFamily="34" charset="0"/>
                  <a:cs typeface="Arial" panose="020B0604020202020204" pitchFamily="34" charset="0"/>
                </a:endParaRPr>
              </a:p>
            </p:txBody>
          </p:sp>
        </p:grpSp>
        <p:grpSp>
          <p:nvGrpSpPr>
            <p:cNvPr id="35" name="Group 34"/>
            <p:cNvGrpSpPr/>
            <p:nvPr/>
          </p:nvGrpSpPr>
          <p:grpSpPr>
            <a:xfrm>
              <a:off x="502307" y="1202629"/>
              <a:ext cx="694749" cy="626171"/>
              <a:chOff x="1611242" y="2198662"/>
              <a:chExt cx="930407" cy="930405"/>
            </a:xfrm>
            <a:solidFill>
              <a:srgbClr val="00BBE4"/>
            </a:solidFill>
          </p:grpSpPr>
          <p:sp>
            <p:nvSpPr>
              <p:cNvPr id="36" name="Oval 35"/>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37" name="TextBox 36"/>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2</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36" y="1366342"/>
            <a:ext cx="1957124" cy="543366"/>
          </a:xfrm>
          <a:prstGeom prst="rect">
            <a:avLst/>
          </a:prstGeom>
        </p:spPr>
      </p:pic>
    </p:spTree>
    <p:custDataLst>
      <p:tags r:id="rId1"/>
    </p:custDataLst>
    <p:extLst>
      <p:ext uri="{BB962C8B-B14F-4D97-AF65-F5344CB8AC3E}">
        <p14:creationId xmlns:p14="http://schemas.microsoft.com/office/powerpoint/2010/main" val="2940043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t>
            </a:r>
            <a:r>
              <a:rPr lang="en-US" dirty="0" smtClean="0"/>
              <a:t> </a:t>
            </a:r>
            <a:r>
              <a:rPr lang="en-US" dirty="0"/>
              <a:t>– </a:t>
            </a:r>
            <a:r>
              <a:rPr lang="en-US" dirty="0" smtClean="0"/>
              <a:t>True or False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24</a:t>
            </a:fld>
            <a:endParaRPr lang="en-US" dirty="0">
              <a:solidFill>
                <a:prstClr val="black">
                  <a:tint val="75000"/>
                </a:prstClr>
              </a:solidFill>
            </a:endParaRPr>
          </a:p>
        </p:txBody>
      </p:sp>
      <p:sp>
        <p:nvSpPr>
          <p:cNvPr id="9" name="Content Placeholder 2"/>
          <p:cNvSpPr txBox="1">
            <a:spLocks/>
          </p:cNvSpPr>
          <p:nvPr/>
        </p:nvSpPr>
        <p:spPr>
          <a:xfrm>
            <a:off x="228600" y="1066800"/>
            <a:ext cx="8686800" cy="912813"/>
          </a:xfrm>
          <a:prstGeom prst="rect">
            <a:avLst/>
          </a:prstGeom>
          <a:solidFill>
            <a:schemeClr val="tx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rPr>
              <a:t>The evaluator is responsible for creating and distributing the questionnaire.</a:t>
            </a:r>
            <a:endParaRPr lang="en-US" dirty="0">
              <a:solidFill>
                <a:schemeClr val="bg1"/>
              </a:solidFill>
            </a:endParaRPr>
          </a:p>
        </p:txBody>
      </p:sp>
      <p:sp>
        <p:nvSpPr>
          <p:cNvPr id="10" name="Content Placeholder 2"/>
          <p:cNvSpPr txBox="1">
            <a:spLocks/>
          </p:cNvSpPr>
          <p:nvPr/>
        </p:nvSpPr>
        <p:spPr>
          <a:xfrm>
            <a:off x="228600" y="2455067"/>
            <a:ext cx="381000" cy="456407"/>
          </a:xfrm>
          <a:prstGeom prst="rect">
            <a:avLst/>
          </a:prstGeom>
          <a:solidFill>
            <a:srgbClr val="27B0ED"/>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mj-lt"/>
              </a:rPr>
              <a:t>A</a:t>
            </a:r>
          </a:p>
        </p:txBody>
      </p:sp>
      <p:sp>
        <p:nvSpPr>
          <p:cNvPr id="11" name="Content Placeholder 2"/>
          <p:cNvSpPr txBox="1">
            <a:spLocks/>
          </p:cNvSpPr>
          <p:nvPr/>
        </p:nvSpPr>
        <p:spPr>
          <a:xfrm>
            <a:off x="228600" y="3277393"/>
            <a:ext cx="381000" cy="456407"/>
          </a:xfrm>
          <a:prstGeom prst="rect">
            <a:avLst/>
          </a:prstGeom>
          <a:solidFill>
            <a:srgbClr val="EB3F1D"/>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mj-lt"/>
              </a:rPr>
              <a:t>B</a:t>
            </a:r>
          </a:p>
        </p:txBody>
      </p:sp>
      <p:sp>
        <p:nvSpPr>
          <p:cNvPr id="14" name="Rectangle 13"/>
          <p:cNvSpPr/>
          <p:nvPr/>
        </p:nvSpPr>
        <p:spPr>
          <a:xfrm>
            <a:off x="609600" y="2331729"/>
            <a:ext cx="838201" cy="698474"/>
          </a:xfrm>
          <a:prstGeom prst="rect">
            <a:avLst/>
          </a:prstGeom>
          <a:solidFill>
            <a:srgbClr val="27B0ED"/>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schemeClr val="bg1"/>
                </a:solidFill>
              </a:rPr>
              <a:t>True.</a:t>
            </a:r>
            <a:endParaRPr lang="en-US" sz="1400" dirty="0">
              <a:solidFill>
                <a:schemeClr val="bg1"/>
              </a:solidFill>
            </a:endParaRPr>
          </a:p>
        </p:txBody>
      </p:sp>
      <p:sp>
        <p:nvSpPr>
          <p:cNvPr id="15" name="Rectangle 14"/>
          <p:cNvSpPr/>
          <p:nvPr/>
        </p:nvSpPr>
        <p:spPr>
          <a:xfrm>
            <a:off x="609601" y="3156359"/>
            <a:ext cx="838200" cy="698474"/>
          </a:xfrm>
          <a:prstGeom prst="rect">
            <a:avLst/>
          </a:prstGeom>
          <a:solidFill>
            <a:srgbClr val="EB3F1D"/>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schemeClr val="bg1"/>
                </a:solidFill>
                <a:cs typeface="Arial" panose="020B0604020202020204" pitchFamily="34" charset="0"/>
              </a:rPr>
              <a:t>False</a:t>
            </a:r>
            <a:endParaRPr lang="en-US" sz="1400" dirty="0">
              <a:solidFill>
                <a:schemeClr val="bg1"/>
              </a:solidFill>
              <a:cs typeface="Arial" panose="020B0604020202020204" pitchFamily="34" charset="0"/>
            </a:endParaRPr>
          </a:p>
        </p:txBody>
      </p:sp>
      <p:sp>
        <p:nvSpPr>
          <p:cNvPr id="8" name="Rounded Rectangular Callout 7"/>
          <p:cNvSpPr/>
          <p:nvPr/>
        </p:nvSpPr>
        <p:spPr>
          <a:xfrm>
            <a:off x="2362200" y="4495800"/>
            <a:ext cx="3733800" cy="1066800"/>
          </a:xfrm>
          <a:prstGeom prst="wedgeRoundRectCallout">
            <a:avLst>
              <a:gd name="adj1" fmla="val -64158"/>
              <a:gd name="adj2" fmla="val -103229"/>
              <a:gd name="adj3" fmla="val 16667"/>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cs typeface="Arial" panose="020B0604020202020204" pitchFamily="34" charset="0"/>
              </a:rPr>
              <a:t>That is correct. </a:t>
            </a:r>
            <a:r>
              <a:rPr lang="en-US" sz="1600" dirty="0" smtClean="0">
                <a:solidFill>
                  <a:prstClr val="black"/>
                </a:solidFill>
                <a:cs typeface="Arial" panose="020B0604020202020204" pitchFamily="34" charset="0"/>
              </a:rPr>
              <a:t>The evaluator is responsible for completing the questionnaire that has been assigned to them.</a:t>
            </a:r>
            <a:endParaRPr lang="en-US" sz="1600" dirty="0">
              <a:solidFill>
                <a:prstClr val="black"/>
              </a:solidFill>
              <a:cs typeface="Arial" panose="020B0604020202020204" pitchFamily="34" charset="0"/>
            </a:endParaRPr>
          </a:p>
        </p:txBody>
      </p:sp>
      <p:sp>
        <p:nvSpPr>
          <p:cNvPr id="38" name="Rounded Rectangle 37"/>
          <p:cNvSpPr/>
          <p:nvPr/>
        </p:nvSpPr>
        <p:spPr>
          <a:xfrm>
            <a:off x="152401" y="3091538"/>
            <a:ext cx="1676399" cy="88202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3936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a:solidFill>
                  <a:srgbClr val="69676D"/>
                </a:solidFill>
                <a:latin typeface="Calibri" panose="020F0502020204030204" pitchFamily="34" charset="0"/>
              </a:rPr>
              <a:t>Lesson 3</a:t>
            </a:r>
            <a:r>
              <a:rPr lang="en-US" sz="3200" cap="all" dirty="0" smtClean="0">
                <a:solidFill>
                  <a:srgbClr val="69676D"/>
                </a:solidFill>
                <a:latin typeface="Calibri" panose="020F0502020204030204" pitchFamily="34" charset="0"/>
              </a:rPr>
              <a:t>:</a:t>
            </a:r>
          </a:p>
          <a:p>
            <a:pPr lvl="0" algn="ctr">
              <a:defRPr/>
            </a:pPr>
            <a:r>
              <a:rPr lang="en-US" sz="3200" cap="all" dirty="0" smtClean="0">
                <a:solidFill>
                  <a:srgbClr val="69676D"/>
                </a:solidFill>
                <a:latin typeface="Calibri" panose="020F0502020204030204" pitchFamily="34" charset="0"/>
              </a:rPr>
              <a:t>Close an assessment</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97574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an Assessment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26</a:t>
            </a:fld>
            <a:endParaRPr lang="en-US" dirty="0">
              <a:solidFill>
                <a:prstClr val="black">
                  <a:tint val="75000"/>
                </a:prstClr>
              </a:solidFill>
            </a:endParaRPr>
          </a:p>
        </p:txBody>
      </p:sp>
      <p:grpSp>
        <p:nvGrpSpPr>
          <p:cNvPr id="7" name="Group 6"/>
          <p:cNvGrpSpPr/>
          <p:nvPr/>
        </p:nvGrpSpPr>
        <p:grpSpPr>
          <a:xfrm>
            <a:off x="315974" y="1016935"/>
            <a:ext cx="2629334" cy="3577410"/>
            <a:chOff x="315974" y="1016935"/>
            <a:chExt cx="2629334" cy="3577410"/>
          </a:xfrm>
        </p:grpSpPr>
        <p:grpSp>
          <p:nvGrpSpPr>
            <p:cNvPr id="6" name="Group 5"/>
            <p:cNvGrpSpPr/>
            <p:nvPr/>
          </p:nvGrpSpPr>
          <p:grpSpPr>
            <a:xfrm>
              <a:off x="315974" y="2689345"/>
              <a:ext cx="2629334" cy="1905000"/>
              <a:chOff x="315974" y="2689345"/>
              <a:chExt cx="2629334" cy="1905000"/>
            </a:xfrm>
          </p:grpSpPr>
          <p:sp>
            <p:nvSpPr>
              <p:cNvPr id="21" name="Rectangle 22"/>
              <p:cNvSpPr>
                <a:spLocks noChangeArrowheads="1"/>
              </p:cNvSpPr>
              <p:nvPr/>
            </p:nvSpPr>
            <p:spPr bwMode="auto">
              <a:xfrm>
                <a:off x="1710868" y="2695207"/>
                <a:ext cx="1234440" cy="914400"/>
              </a:xfrm>
              <a:prstGeom prst="rect">
                <a:avLst/>
              </a:prstGeom>
              <a:solidFill>
                <a:schemeClr val="accent4"/>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2</a:t>
                </a:r>
                <a:r>
                  <a:rPr lang="en-US" sz="1200" b="1" dirty="0">
                    <a:latin typeface="Calibri" panose="020F0502020204030204" pitchFamily="34" charset="0"/>
                    <a:cs typeface="Arial" panose="020B0604020202020204" pitchFamily="34" charset="0"/>
                  </a:rPr>
                  <a:t>. </a:t>
                </a:r>
                <a:r>
                  <a:rPr lang="en-US" sz="1200" b="1" dirty="0" smtClean="0">
                    <a:latin typeface="Calibri" panose="020F0502020204030204" pitchFamily="34" charset="0"/>
                    <a:cs typeface="Arial" panose="020B0604020202020204" pitchFamily="34" charset="0"/>
                  </a:rPr>
                  <a:t>Complete a Questionnaire</a:t>
                </a:r>
                <a:endParaRPr lang="en-US" sz="1200" b="1" dirty="0">
                  <a:latin typeface="Calibri" panose="020F0502020204030204" pitchFamily="34" charset="0"/>
                  <a:cs typeface="Arial" panose="020B0604020202020204" pitchFamily="34" charset="0"/>
                </a:endParaRPr>
              </a:p>
            </p:txBody>
          </p:sp>
          <p:sp>
            <p:nvSpPr>
              <p:cNvPr id="22" name="Rectangle 21"/>
              <p:cNvSpPr>
                <a:spLocks noChangeArrowheads="1"/>
              </p:cNvSpPr>
              <p:nvPr/>
            </p:nvSpPr>
            <p:spPr bwMode="auto">
              <a:xfrm>
                <a:off x="315974" y="2689345"/>
                <a:ext cx="1233244" cy="914400"/>
              </a:xfrm>
              <a:prstGeom prst="rect">
                <a:avLst/>
              </a:prstGeom>
              <a:solidFill>
                <a:schemeClr val="accent4"/>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1. Create an Assessment</a:t>
                </a:r>
                <a:endParaRPr lang="en-US" sz="1200" b="1" dirty="0">
                  <a:latin typeface="Calibri" panose="020F0502020204030204" pitchFamily="34" charset="0"/>
                  <a:cs typeface="Arial" panose="020B0604020202020204" pitchFamily="34" charset="0"/>
                </a:endParaRPr>
              </a:p>
            </p:txBody>
          </p:sp>
          <p:sp>
            <p:nvSpPr>
              <p:cNvPr id="23" name="Rectangle 12"/>
              <p:cNvSpPr>
                <a:spLocks noChangeArrowheads="1"/>
              </p:cNvSpPr>
              <p:nvPr/>
            </p:nvSpPr>
            <p:spPr bwMode="auto">
              <a:xfrm>
                <a:off x="1022042" y="3679945"/>
                <a:ext cx="1234440" cy="914400"/>
              </a:xfrm>
              <a:prstGeom prst="rect">
                <a:avLst/>
              </a:prstGeom>
              <a:solidFill>
                <a:schemeClr val="accent5"/>
              </a:solidFill>
              <a:ln w="1588" cap="rnd">
                <a:solidFill>
                  <a:schemeClr val="bg1"/>
                </a:solidFill>
                <a:round/>
                <a:headEnd/>
                <a:tailEnd/>
              </a:ln>
            </p:spPr>
            <p:txBody>
              <a:bodyPr lIns="15582" tIns="15582" rIns="15582" bIns="15582" anchor="ctr" anchorCtr="0"/>
              <a:lstStyle/>
              <a:p>
                <a:pPr algn="ctr" defTabSz="422041"/>
                <a:r>
                  <a:rPr lang="en-US" sz="1200" b="1" dirty="0" smtClean="0">
                    <a:latin typeface="Calibri" panose="020F0502020204030204" pitchFamily="34" charset="0"/>
                    <a:cs typeface="Arial" panose="020B0604020202020204" pitchFamily="34" charset="0"/>
                  </a:rPr>
                  <a:t>3. </a:t>
                </a:r>
                <a:r>
                  <a:rPr lang="en-US" sz="1200" b="1" dirty="0">
                    <a:latin typeface="Calibri" panose="020F0502020204030204" pitchFamily="34" charset="0"/>
                    <a:cs typeface="Arial" panose="020B0604020202020204" pitchFamily="34" charset="0"/>
                  </a:rPr>
                  <a:t>Close </a:t>
                </a:r>
                <a:r>
                  <a:rPr lang="en-US" sz="1200" b="1" dirty="0" smtClean="0">
                    <a:latin typeface="Calibri" panose="020F0502020204030204" pitchFamily="34" charset="0"/>
                    <a:cs typeface="Arial" panose="020B0604020202020204" pitchFamily="34" charset="0"/>
                  </a:rPr>
                  <a:t>an Assessment</a:t>
                </a:r>
                <a:endParaRPr lang="en-US" sz="1200" b="1" dirty="0">
                  <a:latin typeface="Calibri" panose="020F0502020204030204" pitchFamily="34" charset="0"/>
                  <a:cs typeface="Arial" panose="020B0604020202020204" pitchFamily="34" charset="0"/>
                </a:endParaRPr>
              </a:p>
            </p:txBody>
          </p:sp>
        </p:grpSp>
        <p:grpSp>
          <p:nvGrpSpPr>
            <p:cNvPr id="25" name="Group 24"/>
            <p:cNvGrpSpPr/>
            <p:nvPr/>
          </p:nvGrpSpPr>
          <p:grpSpPr>
            <a:xfrm>
              <a:off x="633422" y="1016935"/>
              <a:ext cx="2011680" cy="1596211"/>
              <a:chOff x="346634" y="2336825"/>
              <a:chExt cx="2011680" cy="2333070"/>
            </a:xfrm>
          </p:grpSpPr>
          <p:sp>
            <p:nvSpPr>
              <p:cNvPr id="26" name="Rectangle 25"/>
              <p:cNvSpPr/>
              <p:nvPr/>
            </p:nvSpPr>
            <p:spPr>
              <a:xfrm>
                <a:off x="346634" y="2992345"/>
                <a:ext cx="2011680" cy="1677550"/>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a:solidFill>
                    <a:schemeClr val="accent6"/>
                  </a:solidFill>
                  <a:latin typeface="Calibri" panose="020F0502020204030204" pitchFamily="34" charset="0"/>
                </a:endParaRPr>
              </a:p>
            </p:txBody>
          </p:sp>
          <p:sp>
            <p:nvSpPr>
              <p:cNvPr id="27" name="Oval 26"/>
              <p:cNvSpPr>
                <a:spLocks/>
              </p:cNvSpPr>
              <p:nvPr/>
            </p:nvSpPr>
            <p:spPr>
              <a:xfrm>
                <a:off x="895274" y="2336825"/>
                <a:ext cx="914400" cy="133651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latin typeface="Calibri" panose="020F0502020204030204" pitchFamily="34" charset="0"/>
                </a:endParaRPr>
              </a:p>
            </p:txBody>
          </p:sp>
          <p:sp>
            <p:nvSpPr>
              <p:cNvPr id="28" name="TextBox 27"/>
              <p:cNvSpPr txBox="1"/>
              <p:nvPr/>
            </p:nvSpPr>
            <p:spPr>
              <a:xfrm>
                <a:off x="353708" y="3769243"/>
                <a:ext cx="1997533" cy="854725"/>
              </a:xfrm>
              <a:prstGeom prst="rect">
                <a:avLst/>
              </a:prstGeom>
              <a:noFill/>
            </p:spPr>
            <p:txBody>
              <a:bodyPr wrap="square" rtlCol="0" anchor="ctr">
                <a:spAutoFit/>
              </a:bodyPr>
              <a:lstStyle/>
              <a:p>
                <a:pPr algn="ctr"/>
                <a:r>
                  <a:rPr lang="en-US" sz="1600" b="1" dirty="0" smtClean="0">
                    <a:solidFill>
                      <a:schemeClr val="bg1"/>
                    </a:solidFill>
                    <a:latin typeface="Calibri" panose="020F0502020204030204" pitchFamily="34" charset="0"/>
                  </a:rPr>
                  <a:t>Performance Assessments</a:t>
                </a:r>
                <a:endParaRPr lang="en-US" sz="1600" b="1" dirty="0">
                  <a:solidFill>
                    <a:schemeClr val="bg1"/>
                  </a:solidFill>
                  <a:latin typeface="Calibri" panose="020F0502020204030204" pitchFamily="34" charset="0"/>
                </a:endParaRPr>
              </a:p>
            </p:txBody>
          </p:sp>
        </p:grpSp>
      </p:grpSp>
      <p:sp>
        <p:nvSpPr>
          <p:cNvPr id="35" name="Text Placeholder 3"/>
          <p:cNvSpPr txBox="1">
            <a:spLocks/>
          </p:cNvSpPr>
          <p:nvPr/>
        </p:nvSpPr>
        <p:spPr>
          <a:xfrm>
            <a:off x="3105762" y="1465420"/>
            <a:ext cx="5791200" cy="463058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smtClean="0">
                <a:solidFill>
                  <a:sysClr val="windowText" lastClr="000000"/>
                </a:solidFill>
                <a:latin typeface="Calibri" panose="020F0502020204030204" pitchFamily="34" charset="0"/>
              </a:rPr>
              <a:t>Once all questionnaires have been completed or the assessment End Date has passed, the assessment is closed in APP. Upon closure, the score becomes visible to the supplier from the portal. You can also close an assessment at any time by selecting the Terminate button</a:t>
            </a:r>
            <a:r>
              <a:rPr lang="en-US" sz="1600" dirty="0">
                <a:solidFill>
                  <a:sysClr val="windowText" lastClr="000000"/>
                </a:solidFill>
                <a:latin typeface="Calibri" panose="020F0502020204030204" pitchFamily="34" charset="0"/>
              </a:rPr>
              <a:t> </a:t>
            </a:r>
            <a:r>
              <a:rPr lang="en-US" sz="1600" dirty="0" smtClean="0">
                <a:solidFill>
                  <a:sysClr val="windowText" lastClr="000000"/>
                </a:solidFill>
                <a:latin typeface="Calibri" panose="020F0502020204030204" pitchFamily="34" charset="0"/>
              </a:rPr>
              <a:t>located at the top of the Supplier Assessment page. </a:t>
            </a:r>
          </a:p>
          <a:p>
            <a:pPr lvl="0"/>
            <a:endParaRPr lang="en-US" sz="1600" dirty="0" smtClean="0">
              <a:solidFill>
                <a:sysClr val="windowText" lastClr="000000"/>
              </a:solidFill>
              <a:latin typeface="Calibri" panose="020F0502020204030204" pitchFamily="34" charset="0"/>
            </a:endParaRPr>
          </a:p>
          <a:p>
            <a:pPr lvl="0"/>
            <a:r>
              <a:rPr lang="en-US" sz="1600" dirty="0" smtClean="0">
                <a:solidFill>
                  <a:sysClr val="windowText" lastClr="000000"/>
                </a:solidFill>
                <a:latin typeface="Calibri" panose="020F0502020204030204" pitchFamily="34" charset="0"/>
              </a:rPr>
              <a:t>Closing an assessment will aggregate the results up to the overall Performance Assessment score. The individual assessments can be viewed on the Supplier Assessment page under the Evaluations tab.</a:t>
            </a:r>
            <a:endParaRPr lang="en-US" sz="1600" dirty="0">
              <a:solidFill>
                <a:sysClr val="windowText" lastClr="000000"/>
              </a:solidFill>
              <a:latin typeface="Calibri" panose="020F0502020204030204" pitchFamily="34" charset="0"/>
            </a:endParaRPr>
          </a:p>
        </p:txBody>
      </p:sp>
      <p:grpSp>
        <p:nvGrpSpPr>
          <p:cNvPr id="64" name="Group 63"/>
          <p:cNvGrpSpPr/>
          <p:nvPr/>
        </p:nvGrpSpPr>
        <p:grpSpPr>
          <a:xfrm>
            <a:off x="5224359" y="6383123"/>
            <a:ext cx="1944797" cy="230832"/>
            <a:chOff x="7449061" y="6358547"/>
            <a:chExt cx="1944797" cy="230832"/>
          </a:xfrm>
        </p:grpSpPr>
        <p:sp>
          <p:nvSpPr>
            <p:cNvPr id="65" name="Rounded Rectangle 64"/>
            <p:cNvSpPr/>
            <p:nvPr/>
          </p:nvSpPr>
          <p:spPr>
            <a:xfrm>
              <a:off x="7449061" y="6382523"/>
              <a:ext cx="182880" cy="182880"/>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66" name="TextBox 65"/>
            <p:cNvSpPr txBox="1"/>
            <p:nvPr/>
          </p:nvSpPr>
          <p:spPr>
            <a:xfrm>
              <a:off x="7631941" y="6358547"/>
              <a:ext cx="1761917" cy="230832"/>
            </a:xfrm>
            <a:prstGeom prst="rect">
              <a:avLst/>
            </a:prstGeom>
            <a:noFill/>
          </p:spPr>
          <p:txBody>
            <a:bodyPr wrap="square" rtlCol="0">
              <a:spAutoFit/>
            </a:bodyPr>
            <a:lstStyle/>
            <a:p>
              <a:r>
                <a:rPr lang="en-US" sz="900" dirty="0">
                  <a:latin typeface="Calibri" panose="020F0502020204030204" pitchFamily="34" charset="0"/>
                </a:rPr>
                <a:t>Not started</a:t>
              </a:r>
            </a:p>
          </p:txBody>
        </p:sp>
      </p:grpSp>
      <p:grpSp>
        <p:nvGrpSpPr>
          <p:cNvPr id="67" name="Group 66"/>
          <p:cNvGrpSpPr/>
          <p:nvPr/>
        </p:nvGrpSpPr>
        <p:grpSpPr>
          <a:xfrm>
            <a:off x="3135365" y="6383123"/>
            <a:ext cx="1944797" cy="230832"/>
            <a:chOff x="7449061" y="5604215"/>
            <a:chExt cx="1944797" cy="230832"/>
          </a:xfrm>
        </p:grpSpPr>
        <p:sp>
          <p:nvSpPr>
            <p:cNvPr id="68" name="Rounded Rectangle 67"/>
            <p:cNvSpPr/>
            <p:nvPr/>
          </p:nvSpPr>
          <p:spPr>
            <a:xfrm>
              <a:off x="7449061" y="563101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69" name="TextBox 68"/>
            <p:cNvSpPr txBox="1"/>
            <p:nvPr/>
          </p:nvSpPr>
          <p:spPr>
            <a:xfrm>
              <a:off x="7631941" y="5604215"/>
              <a:ext cx="1761917" cy="230832"/>
            </a:xfrm>
            <a:prstGeom prst="rect">
              <a:avLst/>
            </a:prstGeom>
            <a:noFill/>
          </p:spPr>
          <p:txBody>
            <a:bodyPr wrap="square" rtlCol="0">
              <a:spAutoFit/>
            </a:bodyPr>
            <a:lstStyle/>
            <a:p>
              <a:r>
                <a:rPr lang="en-US" sz="900" dirty="0">
                  <a:latin typeface="Calibri" panose="020F0502020204030204" pitchFamily="34" charset="0"/>
                </a:rPr>
                <a:t>Completed </a:t>
              </a:r>
              <a:r>
                <a:rPr lang="en-US" sz="900" dirty="0" smtClean="0">
                  <a:latin typeface="Calibri" panose="020F0502020204030204" pitchFamily="34" charset="0"/>
                </a:rPr>
                <a:t>task</a:t>
              </a:r>
              <a:endParaRPr lang="en-US" sz="900" dirty="0">
                <a:latin typeface="Calibri" panose="020F0502020204030204" pitchFamily="34" charset="0"/>
              </a:endParaRPr>
            </a:p>
          </p:txBody>
        </p:sp>
      </p:grpSp>
      <p:grpSp>
        <p:nvGrpSpPr>
          <p:cNvPr id="70" name="Group 69"/>
          <p:cNvGrpSpPr/>
          <p:nvPr/>
        </p:nvGrpSpPr>
        <p:grpSpPr>
          <a:xfrm>
            <a:off x="4270681" y="6383123"/>
            <a:ext cx="1944797" cy="230832"/>
            <a:chOff x="7449061" y="5980282"/>
            <a:chExt cx="1944797" cy="230832"/>
          </a:xfrm>
        </p:grpSpPr>
        <p:sp>
          <p:nvSpPr>
            <p:cNvPr id="71" name="Rounded Rectangle 70"/>
            <p:cNvSpPr/>
            <p:nvPr/>
          </p:nvSpPr>
          <p:spPr>
            <a:xfrm>
              <a:off x="7449061" y="6006767"/>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latin typeface="Calibri" panose="020F0502020204030204" pitchFamily="34" charset="0"/>
                <a:cs typeface="Arial" panose="020B0604020202020204" pitchFamily="34" charset="0"/>
              </a:endParaRPr>
            </a:p>
          </p:txBody>
        </p:sp>
        <p:sp>
          <p:nvSpPr>
            <p:cNvPr id="72" name="TextBox 71"/>
            <p:cNvSpPr txBox="1"/>
            <p:nvPr/>
          </p:nvSpPr>
          <p:spPr>
            <a:xfrm>
              <a:off x="7631941" y="5980282"/>
              <a:ext cx="1761917" cy="230832"/>
            </a:xfrm>
            <a:prstGeom prst="rect">
              <a:avLst/>
            </a:prstGeom>
            <a:noFill/>
          </p:spPr>
          <p:txBody>
            <a:bodyPr wrap="square" rtlCol="0">
              <a:spAutoFit/>
            </a:bodyPr>
            <a:lstStyle/>
            <a:p>
              <a:r>
                <a:rPr lang="en-US" sz="900" dirty="0">
                  <a:latin typeface="Calibri" panose="020F0502020204030204" pitchFamily="34" charset="0"/>
                </a:rPr>
                <a:t>In progress</a:t>
              </a:r>
            </a:p>
          </p:txBody>
        </p:sp>
      </p:grpSp>
      <p:grpSp>
        <p:nvGrpSpPr>
          <p:cNvPr id="32" name="Group 31"/>
          <p:cNvGrpSpPr/>
          <p:nvPr/>
        </p:nvGrpSpPr>
        <p:grpSpPr>
          <a:xfrm>
            <a:off x="1295400" y="1185448"/>
            <a:ext cx="596718" cy="649682"/>
            <a:chOff x="3452394" y="3841048"/>
            <a:chExt cx="917497" cy="1001456"/>
          </a:xfrm>
          <a:solidFill>
            <a:schemeClr val="bg1"/>
          </a:solidFill>
        </p:grpSpPr>
        <p:sp>
          <p:nvSpPr>
            <p:cNvPr id="34" name="Freeform 33"/>
            <p:cNvSpPr>
              <a:spLocks noEditPoints="1"/>
            </p:cNvSpPr>
            <p:nvPr/>
          </p:nvSpPr>
          <p:spPr bwMode="auto">
            <a:xfrm>
              <a:off x="3452394" y="4049648"/>
              <a:ext cx="570839" cy="600701"/>
            </a:xfrm>
            <a:custGeom>
              <a:avLst/>
              <a:gdLst>
                <a:gd name="T0" fmla="*/ 311 w 558"/>
                <a:gd name="T1" fmla="*/ 587 h 587"/>
                <a:gd name="T2" fmla="*/ 243 w 558"/>
                <a:gd name="T3" fmla="*/ 587 h 587"/>
                <a:gd name="T4" fmla="*/ 241 w 558"/>
                <a:gd name="T5" fmla="*/ 561 h 587"/>
                <a:gd name="T6" fmla="*/ 84 w 558"/>
                <a:gd name="T7" fmla="*/ 480 h 587"/>
                <a:gd name="T8" fmla="*/ 11 w 558"/>
                <a:gd name="T9" fmla="*/ 259 h 587"/>
                <a:gd name="T10" fmla="*/ 201 w 558"/>
                <a:gd name="T11" fmla="*/ 33 h 587"/>
                <a:gd name="T12" fmla="*/ 501 w 558"/>
                <a:gd name="T13" fmla="*/ 141 h 587"/>
                <a:gd name="T14" fmla="*/ 540 w 558"/>
                <a:gd name="T15" fmla="*/ 354 h 587"/>
                <a:gd name="T16" fmla="*/ 388 w 558"/>
                <a:gd name="T17" fmla="*/ 537 h 587"/>
                <a:gd name="T18" fmla="*/ 340 w 558"/>
                <a:gd name="T19" fmla="*/ 555 h 587"/>
                <a:gd name="T20" fmla="*/ 311 w 558"/>
                <a:gd name="T21" fmla="*/ 587 h 587"/>
                <a:gd name="T22" fmla="*/ 278 w 558"/>
                <a:gd name="T23" fmla="*/ 46 h 587"/>
                <a:gd name="T24" fmla="*/ 32 w 558"/>
                <a:gd name="T25" fmla="*/ 291 h 587"/>
                <a:gd name="T26" fmla="*/ 278 w 558"/>
                <a:gd name="T27" fmla="*/ 539 h 587"/>
                <a:gd name="T28" fmla="*/ 525 w 558"/>
                <a:gd name="T29" fmla="*/ 293 h 587"/>
                <a:gd name="T30" fmla="*/ 278 w 558"/>
                <a:gd name="T31" fmla="*/ 4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8" h="587">
                  <a:moveTo>
                    <a:pt x="311" y="587"/>
                  </a:moveTo>
                  <a:cubicBezTo>
                    <a:pt x="287" y="587"/>
                    <a:pt x="266" y="587"/>
                    <a:pt x="243" y="587"/>
                  </a:cubicBezTo>
                  <a:cubicBezTo>
                    <a:pt x="242" y="578"/>
                    <a:pt x="242" y="570"/>
                    <a:pt x="241" y="561"/>
                  </a:cubicBezTo>
                  <a:cubicBezTo>
                    <a:pt x="180" y="550"/>
                    <a:pt x="127" y="525"/>
                    <a:pt x="84" y="480"/>
                  </a:cubicBezTo>
                  <a:cubicBezTo>
                    <a:pt x="24" y="418"/>
                    <a:pt x="0" y="343"/>
                    <a:pt x="11" y="259"/>
                  </a:cubicBezTo>
                  <a:cubicBezTo>
                    <a:pt x="26" y="144"/>
                    <a:pt x="92" y="66"/>
                    <a:pt x="201" y="33"/>
                  </a:cubicBezTo>
                  <a:cubicBezTo>
                    <a:pt x="315" y="0"/>
                    <a:pt x="431" y="38"/>
                    <a:pt x="501" y="141"/>
                  </a:cubicBezTo>
                  <a:cubicBezTo>
                    <a:pt x="546" y="206"/>
                    <a:pt x="558" y="278"/>
                    <a:pt x="540" y="354"/>
                  </a:cubicBezTo>
                  <a:cubicBezTo>
                    <a:pt x="519" y="438"/>
                    <a:pt x="469" y="501"/>
                    <a:pt x="388" y="537"/>
                  </a:cubicBezTo>
                  <a:cubicBezTo>
                    <a:pt x="372" y="544"/>
                    <a:pt x="356" y="552"/>
                    <a:pt x="340" y="555"/>
                  </a:cubicBezTo>
                  <a:cubicBezTo>
                    <a:pt x="321" y="558"/>
                    <a:pt x="308" y="563"/>
                    <a:pt x="311" y="587"/>
                  </a:cubicBezTo>
                  <a:close/>
                  <a:moveTo>
                    <a:pt x="278" y="46"/>
                  </a:moveTo>
                  <a:cubicBezTo>
                    <a:pt x="141" y="46"/>
                    <a:pt x="33" y="155"/>
                    <a:pt x="32" y="291"/>
                  </a:cubicBezTo>
                  <a:cubicBezTo>
                    <a:pt x="31" y="429"/>
                    <a:pt x="141" y="541"/>
                    <a:pt x="278" y="539"/>
                  </a:cubicBezTo>
                  <a:cubicBezTo>
                    <a:pt x="418" y="538"/>
                    <a:pt x="522" y="439"/>
                    <a:pt x="525" y="293"/>
                  </a:cubicBezTo>
                  <a:cubicBezTo>
                    <a:pt x="527" y="157"/>
                    <a:pt x="414" y="45"/>
                    <a:pt x="27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7" name="Freeform 36"/>
            <p:cNvSpPr>
              <a:spLocks/>
            </p:cNvSpPr>
            <p:nvPr/>
          </p:nvSpPr>
          <p:spPr bwMode="auto">
            <a:xfrm>
              <a:off x="3859642" y="3873939"/>
              <a:ext cx="510249" cy="760830"/>
            </a:xfrm>
            <a:custGeom>
              <a:avLst/>
              <a:gdLst>
                <a:gd name="T0" fmla="*/ 483 w 499"/>
                <a:gd name="T1" fmla="*/ 0 h 744"/>
                <a:gd name="T2" fmla="*/ 498 w 499"/>
                <a:gd name="T3" fmla="*/ 43 h 744"/>
                <a:gd name="T4" fmla="*/ 499 w 499"/>
                <a:gd name="T5" fmla="*/ 671 h 744"/>
                <a:gd name="T6" fmla="*/ 432 w 499"/>
                <a:gd name="T7" fmla="*/ 743 h 744"/>
                <a:gd name="T8" fmla="*/ 408 w 499"/>
                <a:gd name="T9" fmla="*/ 744 h 744"/>
                <a:gd name="T10" fmla="*/ 22 w 499"/>
                <a:gd name="T11" fmla="*/ 744 h 744"/>
                <a:gd name="T12" fmla="*/ 2 w 499"/>
                <a:gd name="T13" fmla="*/ 744 h 744"/>
                <a:gd name="T14" fmla="*/ 0 w 499"/>
                <a:gd name="T15" fmla="*/ 738 h 744"/>
                <a:gd name="T16" fmla="*/ 53 w 499"/>
                <a:gd name="T17" fmla="*/ 721 h 744"/>
                <a:gd name="T18" fmla="*/ 411 w 499"/>
                <a:gd name="T19" fmla="*/ 720 h 744"/>
                <a:gd name="T20" fmla="*/ 475 w 499"/>
                <a:gd name="T21" fmla="*/ 656 h 744"/>
                <a:gd name="T22" fmla="*/ 475 w 499"/>
                <a:gd name="T23" fmla="*/ 54 h 744"/>
                <a:gd name="T24" fmla="*/ 468 w 499"/>
                <a:gd name="T25" fmla="*/ 15 h 744"/>
                <a:gd name="T26" fmla="*/ 483 w 499"/>
                <a:gd name="T2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9" h="744">
                  <a:moveTo>
                    <a:pt x="483" y="0"/>
                  </a:moveTo>
                  <a:cubicBezTo>
                    <a:pt x="488" y="14"/>
                    <a:pt x="498" y="29"/>
                    <a:pt x="498" y="43"/>
                  </a:cubicBezTo>
                  <a:cubicBezTo>
                    <a:pt x="499" y="253"/>
                    <a:pt x="499" y="462"/>
                    <a:pt x="499" y="671"/>
                  </a:cubicBezTo>
                  <a:cubicBezTo>
                    <a:pt x="499" y="709"/>
                    <a:pt x="469" y="740"/>
                    <a:pt x="432" y="743"/>
                  </a:cubicBezTo>
                  <a:cubicBezTo>
                    <a:pt x="424" y="744"/>
                    <a:pt x="416" y="744"/>
                    <a:pt x="408" y="744"/>
                  </a:cubicBezTo>
                  <a:cubicBezTo>
                    <a:pt x="279" y="744"/>
                    <a:pt x="151" y="744"/>
                    <a:pt x="22" y="744"/>
                  </a:cubicBezTo>
                  <a:cubicBezTo>
                    <a:pt x="15" y="744"/>
                    <a:pt x="9" y="744"/>
                    <a:pt x="2" y="744"/>
                  </a:cubicBezTo>
                  <a:cubicBezTo>
                    <a:pt x="1" y="742"/>
                    <a:pt x="1" y="740"/>
                    <a:pt x="0" y="738"/>
                  </a:cubicBezTo>
                  <a:cubicBezTo>
                    <a:pt x="18" y="732"/>
                    <a:pt x="35" y="721"/>
                    <a:pt x="53" y="721"/>
                  </a:cubicBezTo>
                  <a:cubicBezTo>
                    <a:pt x="172" y="720"/>
                    <a:pt x="292" y="720"/>
                    <a:pt x="411" y="720"/>
                  </a:cubicBezTo>
                  <a:cubicBezTo>
                    <a:pt x="457" y="720"/>
                    <a:pt x="475" y="702"/>
                    <a:pt x="475" y="656"/>
                  </a:cubicBezTo>
                  <a:cubicBezTo>
                    <a:pt x="475" y="456"/>
                    <a:pt x="475" y="255"/>
                    <a:pt x="475" y="54"/>
                  </a:cubicBezTo>
                  <a:cubicBezTo>
                    <a:pt x="474" y="41"/>
                    <a:pt x="471" y="28"/>
                    <a:pt x="468" y="15"/>
                  </a:cubicBezTo>
                  <a:cubicBezTo>
                    <a:pt x="473" y="10"/>
                    <a:pt x="478" y="5"/>
                    <a:pt x="4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Freeform 37"/>
            <p:cNvSpPr>
              <a:spLocks/>
            </p:cNvSpPr>
            <p:nvPr/>
          </p:nvSpPr>
          <p:spPr bwMode="auto">
            <a:xfrm>
              <a:off x="3681335" y="4666362"/>
              <a:ext cx="111658" cy="176142"/>
            </a:xfrm>
            <a:custGeom>
              <a:avLst/>
              <a:gdLst>
                <a:gd name="T0" fmla="*/ 0 w 109"/>
                <a:gd name="T1" fmla="*/ 86 h 172"/>
                <a:gd name="T2" fmla="*/ 0 w 109"/>
                <a:gd name="T3" fmla="*/ 24 h 172"/>
                <a:gd name="T4" fmla="*/ 22 w 109"/>
                <a:gd name="T5" fmla="*/ 1 h 172"/>
                <a:gd name="T6" fmla="*/ 86 w 109"/>
                <a:gd name="T7" fmla="*/ 1 h 172"/>
                <a:gd name="T8" fmla="*/ 109 w 109"/>
                <a:gd name="T9" fmla="*/ 23 h 172"/>
                <a:gd name="T10" fmla="*/ 109 w 109"/>
                <a:gd name="T11" fmla="*/ 153 h 172"/>
                <a:gd name="T12" fmla="*/ 91 w 109"/>
                <a:gd name="T13" fmla="*/ 171 h 172"/>
                <a:gd name="T14" fmla="*/ 17 w 109"/>
                <a:gd name="T15" fmla="*/ 172 h 172"/>
                <a:gd name="T16" fmla="*/ 0 w 109"/>
                <a:gd name="T17" fmla="*/ 154 h 172"/>
                <a:gd name="T18" fmla="*/ 0 w 109"/>
                <a:gd name="T19"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72">
                  <a:moveTo>
                    <a:pt x="0" y="86"/>
                  </a:moveTo>
                  <a:cubicBezTo>
                    <a:pt x="0" y="65"/>
                    <a:pt x="1" y="45"/>
                    <a:pt x="0" y="24"/>
                  </a:cubicBezTo>
                  <a:cubicBezTo>
                    <a:pt x="0" y="8"/>
                    <a:pt x="6" y="0"/>
                    <a:pt x="22" y="1"/>
                  </a:cubicBezTo>
                  <a:cubicBezTo>
                    <a:pt x="44" y="1"/>
                    <a:pt x="65" y="1"/>
                    <a:pt x="86" y="1"/>
                  </a:cubicBezTo>
                  <a:cubicBezTo>
                    <a:pt x="101" y="1"/>
                    <a:pt x="109" y="8"/>
                    <a:pt x="109" y="23"/>
                  </a:cubicBezTo>
                  <a:cubicBezTo>
                    <a:pt x="109" y="66"/>
                    <a:pt x="109" y="109"/>
                    <a:pt x="109" y="153"/>
                  </a:cubicBezTo>
                  <a:cubicBezTo>
                    <a:pt x="109" y="166"/>
                    <a:pt x="102" y="171"/>
                    <a:pt x="91" y="171"/>
                  </a:cubicBezTo>
                  <a:cubicBezTo>
                    <a:pt x="66" y="172"/>
                    <a:pt x="42" y="172"/>
                    <a:pt x="17" y="172"/>
                  </a:cubicBezTo>
                  <a:cubicBezTo>
                    <a:pt x="6" y="171"/>
                    <a:pt x="0" y="166"/>
                    <a:pt x="0" y="154"/>
                  </a:cubicBezTo>
                  <a:cubicBezTo>
                    <a:pt x="1" y="131"/>
                    <a:pt x="0" y="109"/>
                    <a:pt x="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Freeform 38"/>
            <p:cNvSpPr>
              <a:spLocks/>
            </p:cNvSpPr>
            <p:nvPr/>
          </p:nvSpPr>
          <p:spPr bwMode="auto">
            <a:xfrm>
              <a:off x="3732404" y="3841048"/>
              <a:ext cx="621042" cy="196483"/>
            </a:xfrm>
            <a:custGeom>
              <a:avLst/>
              <a:gdLst>
                <a:gd name="T0" fmla="*/ 607 w 607"/>
                <a:gd name="T1" fmla="*/ 32 h 192"/>
                <a:gd name="T2" fmla="*/ 592 w 607"/>
                <a:gd name="T3" fmla="*/ 47 h 192"/>
                <a:gd name="T4" fmla="*/ 528 w 607"/>
                <a:gd name="T5" fmla="*/ 23 h 192"/>
                <a:gd name="T6" fmla="*/ 90 w 607"/>
                <a:gd name="T7" fmla="*/ 23 h 192"/>
                <a:gd name="T8" fmla="*/ 27 w 607"/>
                <a:gd name="T9" fmla="*/ 87 h 192"/>
                <a:gd name="T10" fmla="*/ 27 w 607"/>
                <a:gd name="T11" fmla="*/ 192 h 192"/>
                <a:gd name="T12" fmla="*/ 0 w 607"/>
                <a:gd name="T13" fmla="*/ 192 h 192"/>
                <a:gd name="T14" fmla="*/ 9 w 607"/>
                <a:gd name="T15" fmla="*/ 49 h 192"/>
                <a:gd name="T16" fmla="*/ 77 w 607"/>
                <a:gd name="T17" fmla="*/ 0 h 192"/>
                <a:gd name="T18" fmla="*/ 547 w 607"/>
                <a:gd name="T19" fmla="*/ 0 h 192"/>
                <a:gd name="T20" fmla="*/ 607 w 607"/>
                <a:gd name="T21"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192">
                  <a:moveTo>
                    <a:pt x="607" y="32"/>
                  </a:moveTo>
                  <a:cubicBezTo>
                    <a:pt x="602" y="37"/>
                    <a:pt x="597" y="42"/>
                    <a:pt x="592" y="47"/>
                  </a:cubicBezTo>
                  <a:cubicBezTo>
                    <a:pt x="575" y="29"/>
                    <a:pt x="553" y="23"/>
                    <a:pt x="528" y="23"/>
                  </a:cubicBezTo>
                  <a:cubicBezTo>
                    <a:pt x="382" y="24"/>
                    <a:pt x="236" y="23"/>
                    <a:pt x="90" y="23"/>
                  </a:cubicBezTo>
                  <a:cubicBezTo>
                    <a:pt x="46" y="23"/>
                    <a:pt x="27" y="42"/>
                    <a:pt x="27" y="87"/>
                  </a:cubicBezTo>
                  <a:cubicBezTo>
                    <a:pt x="27" y="121"/>
                    <a:pt x="27" y="156"/>
                    <a:pt x="27" y="192"/>
                  </a:cubicBezTo>
                  <a:cubicBezTo>
                    <a:pt x="19" y="192"/>
                    <a:pt x="12" y="192"/>
                    <a:pt x="0" y="192"/>
                  </a:cubicBezTo>
                  <a:cubicBezTo>
                    <a:pt x="3" y="144"/>
                    <a:pt x="2" y="96"/>
                    <a:pt x="9" y="49"/>
                  </a:cubicBezTo>
                  <a:cubicBezTo>
                    <a:pt x="14" y="19"/>
                    <a:pt x="45" y="0"/>
                    <a:pt x="77" y="0"/>
                  </a:cubicBezTo>
                  <a:cubicBezTo>
                    <a:pt x="233" y="0"/>
                    <a:pt x="390" y="0"/>
                    <a:pt x="547" y="0"/>
                  </a:cubicBezTo>
                  <a:cubicBezTo>
                    <a:pt x="572" y="0"/>
                    <a:pt x="593" y="9"/>
                    <a:pt x="60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0" name="Freeform 39"/>
            <p:cNvSpPr>
              <a:spLocks/>
            </p:cNvSpPr>
            <p:nvPr/>
          </p:nvSpPr>
          <p:spPr bwMode="auto">
            <a:xfrm>
              <a:off x="3960912" y="3956600"/>
              <a:ext cx="303813" cy="35921"/>
            </a:xfrm>
            <a:custGeom>
              <a:avLst/>
              <a:gdLst>
                <a:gd name="T0" fmla="*/ 297 w 297"/>
                <a:gd name="T1" fmla="*/ 0 h 35"/>
                <a:gd name="T2" fmla="*/ 260 w 297"/>
                <a:gd name="T3" fmla="*/ 34 h 35"/>
                <a:gd name="T4" fmla="*/ 4 w 297"/>
                <a:gd name="T5" fmla="*/ 34 h 35"/>
                <a:gd name="T6" fmla="*/ 0 w 297"/>
                <a:gd name="T7" fmla="*/ 31 h 35"/>
                <a:gd name="T8" fmla="*/ 0 w 297"/>
                <a:gd name="T9" fmla="*/ 0 h 35"/>
                <a:gd name="T10" fmla="*/ 297 w 297"/>
                <a:gd name="T11" fmla="*/ 0 h 35"/>
              </a:gdLst>
              <a:ahLst/>
              <a:cxnLst>
                <a:cxn ang="0">
                  <a:pos x="T0" y="T1"/>
                </a:cxn>
                <a:cxn ang="0">
                  <a:pos x="T2" y="T3"/>
                </a:cxn>
                <a:cxn ang="0">
                  <a:pos x="T4" y="T5"/>
                </a:cxn>
                <a:cxn ang="0">
                  <a:pos x="T6" y="T7"/>
                </a:cxn>
                <a:cxn ang="0">
                  <a:pos x="T8" y="T9"/>
                </a:cxn>
                <a:cxn ang="0">
                  <a:pos x="T10" y="T11"/>
                </a:cxn>
              </a:cxnLst>
              <a:rect l="0" t="0" r="r" b="b"/>
              <a:pathLst>
                <a:path w="297" h="35">
                  <a:moveTo>
                    <a:pt x="297" y="0"/>
                  </a:moveTo>
                  <a:cubicBezTo>
                    <a:pt x="289" y="18"/>
                    <a:pt x="279" y="33"/>
                    <a:pt x="260" y="34"/>
                  </a:cubicBezTo>
                  <a:cubicBezTo>
                    <a:pt x="175" y="35"/>
                    <a:pt x="90" y="34"/>
                    <a:pt x="4" y="34"/>
                  </a:cubicBezTo>
                  <a:cubicBezTo>
                    <a:pt x="3" y="34"/>
                    <a:pt x="2" y="33"/>
                    <a:pt x="0" y="31"/>
                  </a:cubicBezTo>
                  <a:cubicBezTo>
                    <a:pt x="0" y="22"/>
                    <a:pt x="0" y="11"/>
                    <a:pt x="0" y="0"/>
                  </a:cubicBezTo>
                  <a:cubicBezTo>
                    <a:pt x="98" y="0"/>
                    <a:pt x="196"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1" name="Freeform 40"/>
            <p:cNvSpPr>
              <a:spLocks/>
            </p:cNvSpPr>
            <p:nvPr/>
          </p:nvSpPr>
          <p:spPr bwMode="auto">
            <a:xfrm>
              <a:off x="4049633" y="4451703"/>
              <a:ext cx="212929" cy="38085"/>
            </a:xfrm>
            <a:custGeom>
              <a:avLst/>
              <a:gdLst>
                <a:gd name="T0" fmla="*/ 208 w 208"/>
                <a:gd name="T1" fmla="*/ 37 h 37"/>
                <a:gd name="T2" fmla="*/ 15 w 208"/>
                <a:gd name="T3" fmla="*/ 37 h 37"/>
                <a:gd name="T4" fmla="*/ 4 w 208"/>
                <a:gd name="T5" fmla="*/ 19 h 37"/>
                <a:gd name="T6" fmla="*/ 14 w 208"/>
                <a:gd name="T7" fmla="*/ 0 h 37"/>
                <a:gd name="T8" fmla="*/ 204 w 208"/>
                <a:gd name="T9" fmla="*/ 1 h 37"/>
                <a:gd name="T10" fmla="*/ 208 w 208"/>
                <a:gd name="T11" fmla="*/ 3 h 37"/>
                <a:gd name="T12" fmla="*/ 208 w 20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08" h="37">
                  <a:moveTo>
                    <a:pt x="208" y="37"/>
                  </a:moveTo>
                  <a:cubicBezTo>
                    <a:pt x="142" y="37"/>
                    <a:pt x="79" y="37"/>
                    <a:pt x="15" y="37"/>
                  </a:cubicBezTo>
                  <a:cubicBezTo>
                    <a:pt x="1" y="37"/>
                    <a:pt x="3" y="27"/>
                    <a:pt x="4" y="19"/>
                  </a:cubicBezTo>
                  <a:cubicBezTo>
                    <a:pt x="4" y="11"/>
                    <a:pt x="0" y="0"/>
                    <a:pt x="14" y="0"/>
                  </a:cubicBezTo>
                  <a:cubicBezTo>
                    <a:pt x="77" y="0"/>
                    <a:pt x="141" y="0"/>
                    <a:pt x="204" y="1"/>
                  </a:cubicBezTo>
                  <a:cubicBezTo>
                    <a:pt x="205" y="1"/>
                    <a:pt x="206" y="2"/>
                    <a:pt x="208" y="3"/>
                  </a:cubicBezTo>
                  <a:cubicBezTo>
                    <a:pt x="208" y="13"/>
                    <a:pt x="208" y="24"/>
                    <a:pt x="20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41"/>
            <p:cNvSpPr>
              <a:spLocks/>
            </p:cNvSpPr>
            <p:nvPr/>
          </p:nvSpPr>
          <p:spPr bwMode="auto">
            <a:xfrm>
              <a:off x="4050931" y="4349566"/>
              <a:ext cx="210765" cy="35488"/>
            </a:xfrm>
            <a:custGeom>
              <a:avLst/>
              <a:gdLst>
                <a:gd name="T0" fmla="*/ 206 w 206"/>
                <a:gd name="T1" fmla="*/ 35 h 35"/>
                <a:gd name="T2" fmla="*/ 94 w 206"/>
                <a:gd name="T3" fmla="*/ 35 h 35"/>
                <a:gd name="T4" fmla="*/ 33 w 206"/>
                <a:gd name="T5" fmla="*/ 35 h 35"/>
                <a:gd name="T6" fmla="*/ 4 w 206"/>
                <a:gd name="T7" fmla="*/ 0 h 35"/>
                <a:gd name="T8" fmla="*/ 206 w 206"/>
                <a:gd name="T9" fmla="*/ 0 h 35"/>
                <a:gd name="T10" fmla="*/ 206 w 206"/>
                <a:gd name="T11" fmla="*/ 35 h 35"/>
              </a:gdLst>
              <a:ahLst/>
              <a:cxnLst>
                <a:cxn ang="0">
                  <a:pos x="T0" y="T1"/>
                </a:cxn>
                <a:cxn ang="0">
                  <a:pos x="T2" y="T3"/>
                </a:cxn>
                <a:cxn ang="0">
                  <a:pos x="T4" y="T5"/>
                </a:cxn>
                <a:cxn ang="0">
                  <a:pos x="T6" y="T7"/>
                </a:cxn>
                <a:cxn ang="0">
                  <a:pos x="T8" y="T9"/>
                </a:cxn>
                <a:cxn ang="0">
                  <a:pos x="T10" y="T11"/>
                </a:cxn>
              </a:cxnLst>
              <a:rect l="0" t="0" r="r" b="b"/>
              <a:pathLst>
                <a:path w="206" h="35">
                  <a:moveTo>
                    <a:pt x="206" y="35"/>
                  </a:moveTo>
                  <a:cubicBezTo>
                    <a:pt x="169" y="35"/>
                    <a:pt x="131" y="35"/>
                    <a:pt x="94" y="35"/>
                  </a:cubicBezTo>
                  <a:cubicBezTo>
                    <a:pt x="74" y="35"/>
                    <a:pt x="53" y="35"/>
                    <a:pt x="33" y="35"/>
                  </a:cubicBezTo>
                  <a:cubicBezTo>
                    <a:pt x="2" y="35"/>
                    <a:pt x="0" y="33"/>
                    <a:pt x="4" y="0"/>
                  </a:cubicBezTo>
                  <a:cubicBezTo>
                    <a:pt x="71" y="0"/>
                    <a:pt x="138" y="0"/>
                    <a:pt x="206" y="0"/>
                  </a:cubicBezTo>
                  <a:cubicBezTo>
                    <a:pt x="206" y="11"/>
                    <a:pt x="206" y="21"/>
                    <a:pt x="20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3" name="Freeform 42"/>
            <p:cNvSpPr>
              <a:spLocks/>
            </p:cNvSpPr>
            <p:nvPr/>
          </p:nvSpPr>
          <p:spPr bwMode="auto">
            <a:xfrm>
              <a:off x="4051797" y="4255220"/>
              <a:ext cx="210765" cy="35055"/>
            </a:xfrm>
            <a:custGeom>
              <a:avLst/>
              <a:gdLst>
                <a:gd name="T0" fmla="*/ 206 w 206"/>
                <a:gd name="T1" fmla="*/ 0 h 34"/>
                <a:gd name="T2" fmla="*/ 206 w 206"/>
                <a:gd name="T3" fmla="*/ 34 h 34"/>
                <a:gd name="T4" fmla="*/ 2 w 206"/>
                <a:gd name="T5" fmla="*/ 34 h 34"/>
                <a:gd name="T6" fmla="*/ 2 w 206"/>
                <a:gd name="T7" fmla="*/ 10 h 34"/>
                <a:gd name="T8" fmla="*/ 13 w 206"/>
                <a:gd name="T9" fmla="*/ 0 h 34"/>
                <a:gd name="T10" fmla="*/ 206 w 206"/>
                <a:gd name="T11" fmla="*/ 0 h 34"/>
              </a:gdLst>
              <a:ahLst/>
              <a:cxnLst>
                <a:cxn ang="0">
                  <a:pos x="T0" y="T1"/>
                </a:cxn>
                <a:cxn ang="0">
                  <a:pos x="T2" y="T3"/>
                </a:cxn>
                <a:cxn ang="0">
                  <a:pos x="T4" y="T5"/>
                </a:cxn>
                <a:cxn ang="0">
                  <a:pos x="T6" y="T7"/>
                </a:cxn>
                <a:cxn ang="0">
                  <a:pos x="T8" y="T9"/>
                </a:cxn>
                <a:cxn ang="0">
                  <a:pos x="T10" y="T11"/>
                </a:cxn>
              </a:cxnLst>
              <a:rect l="0" t="0" r="r" b="b"/>
              <a:pathLst>
                <a:path w="206" h="34">
                  <a:moveTo>
                    <a:pt x="206" y="0"/>
                  </a:moveTo>
                  <a:cubicBezTo>
                    <a:pt x="206" y="13"/>
                    <a:pt x="206" y="23"/>
                    <a:pt x="206" y="34"/>
                  </a:cubicBezTo>
                  <a:cubicBezTo>
                    <a:pt x="138" y="34"/>
                    <a:pt x="71" y="34"/>
                    <a:pt x="2" y="34"/>
                  </a:cubicBezTo>
                  <a:cubicBezTo>
                    <a:pt x="2" y="26"/>
                    <a:pt x="0" y="18"/>
                    <a:pt x="2" y="10"/>
                  </a:cubicBezTo>
                  <a:cubicBezTo>
                    <a:pt x="3" y="6"/>
                    <a:pt x="9" y="0"/>
                    <a:pt x="13" y="0"/>
                  </a:cubicBezTo>
                  <a:cubicBezTo>
                    <a:pt x="77" y="0"/>
                    <a:pt x="140" y="0"/>
                    <a:pt x="2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4" name="Freeform 43"/>
            <p:cNvSpPr>
              <a:spLocks/>
            </p:cNvSpPr>
            <p:nvPr/>
          </p:nvSpPr>
          <p:spPr bwMode="auto">
            <a:xfrm>
              <a:off x="4054826" y="4152218"/>
              <a:ext cx="206870" cy="34623"/>
            </a:xfrm>
            <a:custGeom>
              <a:avLst/>
              <a:gdLst>
                <a:gd name="T0" fmla="*/ 0 w 202"/>
                <a:gd name="T1" fmla="*/ 0 h 34"/>
                <a:gd name="T2" fmla="*/ 202 w 202"/>
                <a:gd name="T3" fmla="*/ 0 h 34"/>
                <a:gd name="T4" fmla="*/ 202 w 202"/>
                <a:gd name="T5" fmla="*/ 34 h 34"/>
                <a:gd name="T6" fmla="*/ 0 w 202"/>
                <a:gd name="T7" fmla="*/ 34 h 34"/>
                <a:gd name="T8" fmla="*/ 0 w 202"/>
                <a:gd name="T9" fmla="*/ 0 h 34"/>
              </a:gdLst>
              <a:ahLst/>
              <a:cxnLst>
                <a:cxn ang="0">
                  <a:pos x="T0" y="T1"/>
                </a:cxn>
                <a:cxn ang="0">
                  <a:pos x="T2" y="T3"/>
                </a:cxn>
                <a:cxn ang="0">
                  <a:pos x="T4" y="T5"/>
                </a:cxn>
                <a:cxn ang="0">
                  <a:pos x="T6" y="T7"/>
                </a:cxn>
                <a:cxn ang="0">
                  <a:pos x="T8" y="T9"/>
                </a:cxn>
              </a:cxnLst>
              <a:rect l="0" t="0" r="r" b="b"/>
              <a:pathLst>
                <a:path w="202" h="34">
                  <a:moveTo>
                    <a:pt x="0" y="0"/>
                  </a:moveTo>
                  <a:cubicBezTo>
                    <a:pt x="68" y="0"/>
                    <a:pt x="135" y="0"/>
                    <a:pt x="202" y="0"/>
                  </a:cubicBezTo>
                  <a:cubicBezTo>
                    <a:pt x="202" y="12"/>
                    <a:pt x="202" y="23"/>
                    <a:pt x="202" y="34"/>
                  </a:cubicBezTo>
                  <a:cubicBezTo>
                    <a:pt x="135" y="34"/>
                    <a:pt x="68" y="34"/>
                    <a:pt x="0" y="34"/>
                  </a:cubicBezTo>
                  <a:cubicBezTo>
                    <a:pt x="0" y="23"/>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5" name="Freeform 44"/>
            <p:cNvSpPr>
              <a:spLocks/>
            </p:cNvSpPr>
            <p:nvPr/>
          </p:nvSpPr>
          <p:spPr bwMode="auto">
            <a:xfrm>
              <a:off x="4015876" y="4053976"/>
              <a:ext cx="153637" cy="36786"/>
            </a:xfrm>
            <a:custGeom>
              <a:avLst/>
              <a:gdLst>
                <a:gd name="T0" fmla="*/ 122 w 150"/>
                <a:gd name="T1" fmla="*/ 32 h 36"/>
                <a:gd name="T2" fmla="*/ 63 w 150"/>
                <a:gd name="T3" fmla="*/ 35 h 36"/>
                <a:gd name="T4" fmla="*/ 0 w 150"/>
                <a:gd name="T5" fmla="*/ 35 h 36"/>
                <a:gd name="T6" fmla="*/ 0 w 150"/>
                <a:gd name="T7" fmla="*/ 0 h 36"/>
                <a:gd name="T8" fmla="*/ 46 w 150"/>
                <a:gd name="T9" fmla="*/ 0 h 36"/>
                <a:gd name="T10" fmla="*/ 150 w 150"/>
                <a:gd name="T11" fmla="*/ 3 h 36"/>
                <a:gd name="T12" fmla="*/ 122 w 150"/>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150" h="36">
                  <a:moveTo>
                    <a:pt x="122" y="32"/>
                  </a:moveTo>
                  <a:cubicBezTo>
                    <a:pt x="102" y="33"/>
                    <a:pt x="82" y="34"/>
                    <a:pt x="63" y="35"/>
                  </a:cubicBezTo>
                  <a:cubicBezTo>
                    <a:pt x="42" y="36"/>
                    <a:pt x="22" y="35"/>
                    <a:pt x="0" y="35"/>
                  </a:cubicBezTo>
                  <a:cubicBezTo>
                    <a:pt x="0" y="24"/>
                    <a:pt x="0" y="13"/>
                    <a:pt x="0" y="0"/>
                  </a:cubicBezTo>
                  <a:cubicBezTo>
                    <a:pt x="15" y="0"/>
                    <a:pt x="30" y="0"/>
                    <a:pt x="46" y="0"/>
                  </a:cubicBezTo>
                  <a:cubicBezTo>
                    <a:pt x="81" y="1"/>
                    <a:pt x="115" y="2"/>
                    <a:pt x="150" y="3"/>
                  </a:cubicBezTo>
                  <a:cubicBezTo>
                    <a:pt x="141" y="13"/>
                    <a:pt x="131" y="22"/>
                    <a:pt x="1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6" name="Freeform 45"/>
            <p:cNvSpPr>
              <a:spLocks/>
            </p:cNvSpPr>
            <p:nvPr/>
          </p:nvSpPr>
          <p:spPr bwMode="auto">
            <a:xfrm>
              <a:off x="4140950" y="4052678"/>
              <a:ext cx="120746" cy="33757"/>
            </a:xfrm>
            <a:custGeom>
              <a:avLst/>
              <a:gdLst>
                <a:gd name="T0" fmla="*/ 0 w 118"/>
                <a:gd name="T1" fmla="*/ 33 h 33"/>
                <a:gd name="T2" fmla="*/ 28 w 118"/>
                <a:gd name="T3" fmla="*/ 4 h 33"/>
                <a:gd name="T4" fmla="*/ 118 w 118"/>
                <a:gd name="T5" fmla="*/ 0 h 33"/>
                <a:gd name="T6" fmla="*/ 118 w 118"/>
                <a:gd name="T7" fmla="*/ 33 h 33"/>
                <a:gd name="T8" fmla="*/ 0 w 118"/>
                <a:gd name="T9" fmla="*/ 33 h 33"/>
              </a:gdLst>
              <a:ahLst/>
              <a:cxnLst>
                <a:cxn ang="0">
                  <a:pos x="T0" y="T1"/>
                </a:cxn>
                <a:cxn ang="0">
                  <a:pos x="T2" y="T3"/>
                </a:cxn>
                <a:cxn ang="0">
                  <a:pos x="T4" y="T5"/>
                </a:cxn>
                <a:cxn ang="0">
                  <a:pos x="T6" y="T7"/>
                </a:cxn>
                <a:cxn ang="0">
                  <a:pos x="T8" y="T9"/>
                </a:cxn>
              </a:cxnLst>
              <a:rect l="0" t="0" r="r" b="b"/>
              <a:pathLst>
                <a:path w="118" h="33">
                  <a:moveTo>
                    <a:pt x="0" y="33"/>
                  </a:moveTo>
                  <a:cubicBezTo>
                    <a:pt x="9" y="23"/>
                    <a:pt x="19" y="14"/>
                    <a:pt x="28" y="4"/>
                  </a:cubicBezTo>
                  <a:cubicBezTo>
                    <a:pt x="58" y="3"/>
                    <a:pt x="87" y="1"/>
                    <a:pt x="118" y="0"/>
                  </a:cubicBezTo>
                  <a:cubicBezTo>
                    <a:pt x="118" y="13"/>
                    <a:pt x="118" y="23"/>
                    <a:pt x="118" y="33"/>
                  </a:cubicBezTo>
                  <a:cubicBezTo>
                    <a:pt x="79" y="33"/>
                    <a:pt x="39" y="33"/>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Freeform 46"/>
            <p:cNvSpPr>
              <a:spLocks/>
            </p:cNvSpPr>
            <p:nvPr/>
          </p:nvSpPr>
          <p:spPr bwMode="auto">
            <a:xfrm>
              <a:off x="3562753" y="4207181"/>
              <a:ext cx="332376" cy="317229"/>
            </a:xfrm>
            <a:custGeom>
              <a:avLst/>
              <a:gdLst>
                <a:gd name="T0" fmla="*/ 0 w 325"/>
                <a:gd name="T1" fmla="*/ 143 h 310"/>
                <a:gd name="T2" fmla="*/ 45 w 325"/>
                <a:gd name="T3" fmla="*/ 104 h 310"/>
                <a:gd name="T4" fmla="*/ 141 w 325"/>
                <a:gd name="T5" fmla="*/ 210 h 310"/>
                <a:gd name="T6" fmla="*/ 274 w 325"/>
                <a:gd name="T7" fmla="*/ 0 h 310"/>
                <a:gd name="T8" fmla="*/ 325 w 325"/>
                <a:gd name="T9" fmla="*/ 31 h 310"/>
                <a:gd name="T10" fmla="*/ 150 w 325"/>
                <a:gd name="T11" fmla="*/ 310 h 310"/>
                <a:gd name="T12" fmla="*/ 0 w 325"/>
                <a:gd name="T13" fmla="*/ 143 h 310"/>
              </a:gdLst>
              <a:ahLst/>
              <a:cxnLst>
                <a:cxn ang="0">
                  <a:pos x="T0" y="T1"/>
                </a:cxn>
                <a:cxn ang="0">
                  <a:pos x="T2" y="T3"/>
                </a:cxn>
                <a:cxn ang="0">
                  <a:pos x="T4" y="T5"/>
                </a:cxn>
                <a:cxn ang="0">
                  <a:pos x="T6" y="T7"/>
                </a:cxn>
                <a:cxn ang="0">
                  <a:pos x="T8" y="T9"/>
                </a:cxn>
                <a:cxn ang="0">
                  <a:pos x="T10" y="T11"/>
                </a:cxn>
                <a:cxn ang="0">
                  <a:pos x="T12" y="T13"/>
                </a:cxn>
              </a:cxnLst>
              <a:rect l="0" t="0" r="r" b="b"/>
              <a:pathLst>
                <a:path w="325" h="310">
                  <a:moveTo>
                    <a:pt x="0" y="143"/>
                  </a:moveTo>
                  <a:cubicBezTo>
                    <a:pt x="15" y="130"/>
                    <a:pt x="29" y="118"/>
                    <a:pt x="45" y="104"/>
                  </a:cubicBezTo>
                  <a:cubicBezTo>
                    <a:pt x="77" y="139"/>
                    <a:pt x="108" y="173"/>
                    <a:pt x="141" y="210"/>
                  </a:cubicBezTo>
                  <a:cubicBezTo>
                    <a:pt x="186" y="140"/>
                    <a:pt x="230" y="71"/>
                    <a:pt x="274" y="0"/>
                  </a:cubicBezTo>
                  <a:cubicBezTo>
                    <a:pt x="291" y="10"/>
                    <a:pt x="306" y="20"/>
                    <a:pt x="325" y="31"/>
                  </a:cubicBezTo>
                  <a:cubicBezTo>
                    <a:pt x="266" y="124"/>
                    <a:pt x="209" y="216"/>
                    <a:pt x="150" y="310"/>
                  </a:cubicBezTo>
                  <a:cubicBezTo>
                    <a:pt x="100" y="255"/>
                    <a:pt x="51" y="200"/>
                    <a:pt x="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spTree>
    <p:custDataLst>
      <p:tags r:id="rId1"/>
    </p:custDataLst>
    <p:extLst>
      <p:ext uri="{BB962C8B-B14F-4D97-AF65-F5344CB8AC3E}">
        <p14:creationId xmlns:p14="http://schemas.microsoft.com/office/powerpoint/2010/main" val="279867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a:t>
            </a:r>
            <a:r>
              <a:rPr lang="en-US" dirty="0"/>
              <a:t>4</a:t>
            </a:r>
            <a:r>
              <a:rPr lang="en-US" dirty="0" smtClean="0"/>
              <a:t>: Close an Assessment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27</a:t>
            </a:fld>
            <a:endParaRPr lang="en-US" dirty="0">
              <a:solidFill>
                <a:prstClr val="black">
                  <a:tint val="75000"/>
                </a:prstClr>
              </a:solidFill>
            </a:endParaRPr>
          </a:p>
        </p:txBody>
      </p:sp>
      <p:sp>
        <p:nvSpPr>
          <p:cNvPr id="17" name="Text Placeholder 1"/>
          <p:cNvSpPr txBox="1">
            <a:spLocks/>
          </p:cNvSpPr>
          <p:nvPr/>
        </p:nvSpPr>
        <p:spPr>
          <a:xfrm>
            <a:off x="2454547" y="2754204"/>
            <a:ext cx="6460853" cy="2133600"/>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pitchFamily="34" charset="0"/>
              </a:rPr>
              <a:t>Now that you have learned </a:t>
            </a:r>
            <a:r>
              <a:rPr lang="en-US" dirty="0" smtClean="0">
                <a:solidFill>
                  <a:sysClr val="windowText" lastClr="000000"/>
                </a:solidFill>
                <a:latin typeface="Calibri" panose="020F0502020204030204" pitchFamily="34" charset="0"/>
              </a:rPr>
              <a:t>how to close an assessment, we will demonstrate this task in the system.</a:t>
            </a:r>
            <a:endParaRPr lang="en-US" dirty="0">
              <a:solidFill>
                <a:sysClr val="windowText" lastClr="000000"/>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6" y="3517380"/>
            <a:ext cx="2271890" cy="630756"/>
          </a:xfrm>
          <a:prstGeom prst="rect">
            <a:avLst/>
          </a:prstGeom>
        </p:spPr>
      </p:pic>
    </p:spTree>
    <p:custDataLst>
      <p:tags r:id="rId1"/>
    </p:custDataLst>
    <p:extLst>
      <p:ext uri="{BB962C8B-B14F-4D97-AF65-F5344CB8AC3E}">
        <p14:creationId xmlns:p14="http://schemas.microsoft.com/office/powerpoint/2010/main" val="1945968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a:t>
            </a:r>
            <a:r>
              <a:rPr lang="en-US" dirty="0"/>
              <a:t>4</a:t>
            </a:r>
            <a:r>
              <a:rPr lang="en-US" dirty="0" smtClean="0"/>
              <a:t>: Close an Assessment</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28</a:t>
            </a:fld>
            <a:endParaRPr lang="en-US" dirty="0">
              <a:solidFill>
                <a:prstClr val="black">
                  <a:tint val="75000"/>
                </a:prstClr>
              </a:solidFill>
            </a:endParaRPr>
          </a:p>
        </p:txBody>
      </p:sp>
      <p:sp>
        <p:nvSpPr>
          <p:cNvPr id="28" name="Text Placeholder 1"/>
          <p:cNvSpPr txBox="1">
            <a:spLocks/>
          </p:cNvSpPr>
          <p:nvPr/>
        </p:nvSpPr>
        <p:spPr>
          <a:xfrm>
            <a:off x="2372166" y="1176596"/>
            <a:ext cx="6460853" cy="957004"/>
          </a:xfrm>
          <a:prstGeom prst="roundRect">
            <a:avLst>
              <a:gd name="adj" fmla="val 6337"/>
            </a:avLst>
          </a:prstGeom>
          <a:ln w="57150">
            <a:solidFill>
              <a:schemeClr val="accent1"/>
            </a:solidFill>
          </a:ln>
        </p:spPr>
        <p:txBody>
          <a:bodyPr anchor="ct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84629">
              <a:spcAft>
                <a:spcPts val="0"/>
              </a:spcAft>
              <a:defRPr/>
            </a:pPr>
            <a:r>
              <a:rPr lang="en-US" sz="1600" dirty="0">
                <a:solidFill>
                  <a:sysClr val="windowText" lastClr="000000"/>
                </a:solidFill>
                <a:latin typeface="Calibri" panose="020F0502020204030204" pitchFamily="34" charset="0"/>
              </a:rPr>
              <a:t>Now it is your turn to practice this task. Reference the steps below to </a:t>
            </a:r>
            <a:r>
              <a:rPr lang="en-US" sz="1600" dirty="0" smtClean="0">
                <a:solidFill>
                  <a:sysClr val="windowText" lastClr="000000"/>
                </a:solidFill>
                <a:latin typeface="Calibri" panose="020F0502020204030204" pitchFamily="34" charset="0"/>
              </a:rPr>
              <a:t>close an assessment.</a:t>
            </a:r>
            <a:endParaRPr lang="en-US" sz="1600" dirty="0">
              <a:solidFill>
                <a:sysClr val="windowText" lastClr="000000"/>
              </a:solidFill>
              <a:latin typeface="Calibri" panose="020F0502020204030204" pitchFamily="34" charset="0"/>
            </a:endParaRPr>
          </a:p>
        </p:txBody>
      </p:sp>
      <p:grpSp>
        <p:nvGrpSpPr>
          <p:cNvPr id="60" name="Group 59"/>
          <p:cNvGrpSpPr/>
          <p:nvPr/>
        </p:nvGrpSpPr>
        <p:grpSpPr>
          <a:xfrm>
            <a:off x="462246" y="2567746"/>
            <a:ext cx="8143680" cy="785054"/>
            <a:chOff x="502307" y="1202629"/>
            <a:chExt cx="8143680" cy="785054"/>
          </a:xfrm>
        </p:grpSpPr>
        <p:grpSp>
          <p:nvGrpSpPr>
            <p:cNvPr id="61" name="Group 60"/>
            <p:cNvGrpSpPr/>
            <p:nvPr/>
          </p:nvGrpSpPr>
          <p:grpSpPr>
            <a:xfrm>
              <a:off x="1066800" y="1249012"/>
              <a:ext cx="7579187" cy="738671"/>
              <a:chOff x="1288340" y="2110717"/>
              <a:chExt cx="7320769" cy="1654925"/>
            </a:xfrm>
          </p:grpSpPr>
          <p:sp>
            <p:nvSpPr>
              <p:cNvPr id="65" name="Rectangle 64"/>
              <p:cNvSpPr/>
              <p:nvPr/>
            </p:nvSpPr>
            <p:spPr>
              <a:xfrm>
                <a:off x="1288340" y="2110717"/>
                <a:ext cx="7320769" cy="1654925"/>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66" name="Rectangle 65"/>
              <p:cNvSpPr/>
              <p:nvPr/>
            </p:nvSpPr>
            <p:spPr>
              <a:xfrm>
                <a:off x="1539970" y="2203445"/>
                <a:ext cx="6754373" cy="1391478"/>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Search for the Supplier Assessment that you would to close. Click the </a:t>
                </a:r>
                <a:r>
                  <a:rPr lang="en-US" sz="1400" b="1" dirty="0" smtClean="0">
                    <a:latin typeface="Calibri" panose="020F0502020204030204" pitchFamily="34" charset="0"/>
                  </a:rPr>
                  <a:t>Pencil i</a:t>
                </a:r>
                <a:r>
                  <a:rPr lang="en-US" sz="1400" dirty="0" smtClean="0">
                    <a:latin typeface="Calibri" panose="020F0502020204030204" pitchFamily="34" charset="0"/>
                  </a:rPr>
                  <a:t>con next to the assessment where you are assigned as a Creator. </a:t>
                </a:r>
              </a:p>
            </p:txBody>
          </p:sp>
        </p:grpSp>
        <p:grpSp>
          <p:nvGrpSpPr>
            <p:cNvPr id="62" name="Group 61"/>
            <p:cNvGrpSpPr/>
            <p:nvPr/>
          </p:nvGrpSpPr>
          <p:grpSpPr>
            <a:xfrm>
              <a:off x="502307" y="1202629"/>
              <a:ext cx="694749" cy="626171"/>
              <a:chOff x="1611242" y="2198662"/>
              <a:chExt cx="930407" cy="930405"/>
            </a:xfrm>
            <a:solidFill>
              <a:srgbClr val="00BBE4"/>
            </a:solidFill>
          </p:grpSpPr>
          <p:sp>
            <p:nvSpPr>
              <p:cNvPr id="63" name="Oval 62"/>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64" name="TextBox 63"/>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1</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grpSp>
        <p:nvGrpSpPr>
          <p:cNvPr id="67" name="Group 66"/>
          <p:cNvGrpSpPr/>
          <p:nvPr/>
        </p:nvGrpSpPr>
        <p:grpSpPr>
          <a:xfrm>
            <a:off x="462246" y="3448392"/>
            <a:ext cx="8143680" cy="1125453"/>
            <a:chOff x="502307" y="1202629"/>
            <a:chExt cx="8143680" cy="1125453"/>
          </a:xfrm>
        </p:grpSpPr>
        <p:grpSp>
          <p:nvGrpSpPr>
            <p:cNvPr id="68" name="Group 67"/>
            <p:cNvGrpSpPr/>
            <p:nvPr/>
          </p:nvGrpSpPr>
          <p:grpSpPr>
            <a:xfrm>
              <a:off x="1066800" y="1249013"/>
              <a:ext cx="7579187" cy="1079069"/>
              <a:chOff x="1288340" y="2110719"/>
              <a:chExt cx="7320769" cy="2417555"/>
            </a:xfrm>
          </p:grpSpPr>
          <p:sp>
            <p:nvSpPr>
              <p:cNvPr id="72" name="Rectangle 71"/>
              <p:cNvSpPr/>
              <p:nvPr/>
            </p:nvSpPr>
            <p:spPr>
              <a:xfrm>
                <a:off x="1288340" y="2110719"/>
                <a:ext cx="7320769" cy="2417555"/>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73" name="Rectangle 72"/>
              <p:cNvSpPr/>
              <p:nvPr/>
            </p:nvSpPr>
            <p:spPr>
              <a:xfrm>
                <a:off x="1539970" y="2203447"/>
                <a:ext cx="6754373" cy="2219846"/>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kern="0" dirty="0" smtClean="0">
                    <a:solidFill>
                      <a:prstClr val="black"/>
                    </a:solidFill>
                    <a:latin typeface="Calibri" panose="020F0502020204030204" pitchFamily="34" charset="0"/>
                    <a:cs typeface="Arial" panose="020B0604020202020204" pitchFamily="34" charset="0"/>
                  </a:rPr>
                  <a:t>Click </a:t>
                </a:r>
                <a:r>
                  <a:rPr lang="en-US" sz="1400" b="1" kern="0" dirty="0" smtClean="0">
                    <a:solidFill>
                      <a:prstClr val="black"/>
                    </a:solidFill>
                    <a:latin typeface="Calibri" panose="020F0502020204030204" pitchFamily="34" charset="0"/>
                    <a:cs typeface="Arial" panose="020B0604020202020204" pitchFamily="34" charset="0"/>
                  </a:rPr>
                  <a:t>Terminate </a:t>
                </a:r>
                <a:r>
                  <a:rPr lang="en-US" sz="1400" kern="0" dirty="0" smtClean="0">
                    <a:solidFill>
                      <a:prstClr val="black"/>
                    </a:solidFill>
                    <a:latin typeface="Calibri" panose="020F0502020204030204" pitchFamily="34" charset="0"/>
                    <a:cs typeface="Arial" panose="020B0604020202020204" pitchFamily="34" charset="0"/>
                  </a:rPr>
                  <a:t>to close the assessment</a:t>
                </a:r>
                <a:r>
                  <a:rPr lang="en-US" sz="1400" b="1" kern="0" dirty="0" smtClean="0">
                    <a:solidFill>
                      <a:prstClr val="black"/>
                    </a:solidFill>
                    <a:latin typeface="Calibri" panose="020F0502020204030204" pitchFamily="34" charset="0"/>
                    <a:cs typeface="Arial" panose="020B0604020202020204" pitchFamily="34" charset="0"/>
                  </a:rPr>
                  <a:t>.</a:t>
                </a:r>
              </a:p>
              <a:p>
                <a:pPr defTabSz="914400"/>
                <a:endParaRPr lang="en-US" sz="1400" b="1" kern="0" dirty="0">
                  <a:solidFill>
                    <a:prstClr val="black"/>
                  </a:solidFill>
                  <a:latin typeface="Calibri" panose="020F0502020204030204" pitchFamily="34" charset="0"/>
                  <a:cs typeface="Arial" panose="020B0604020202020204" pitchFamily="34" charset="0"/>
                </a:endParaRPr>
              </a:p>
              <a:p>
                <a:pPr defTabSz="914400"/>
                <a:r>
                  <a:rPr lang="en-US" sz="1400" b="1" kern="0" dirty="0" smtClean="0">
                    <a:solidFill>
                      <a:prstClr val="black"/>
                    </a:solidFill>
                    <a:latin typeface="Calibri" panose="020F0502020204030204" pitchFamily="34" charset="0"/>
                    <a:cs typeface="Arial" panose="020B0604020202020204" pitchFamily="34" charset="0"/>
                  </a:rPr>
                  <a:t>Note: </a:t>
                </a:r>
                <a:r>
                  <a:rPr lang="en-US" sz="1400" kern="0" dirty="0" smtClean="0">
                    <a:solidFill>
                      <a:prstClr val="black"/>
                    </a:solidFill>
                    <a:latin typeface="Calibri" panose="020F0502020204030204" pitchFamily="34" charset="0"/>
                    <a:cs typeface="Arial" panose="020B0604020202020204" pitchFamily="34" charset="0"/>
                  </a:rPr>
                  <a:t>Questionnaires will close automatically once all have been submitted or the assessment End Date has passed.</a:t>
                </a:r>
                <a:endParaRPr lang="en-US" sz="1400" kern="0" dirty="0">
                  <a:solidFill>
                    <a:prstClr val="black"/>
                  </a:solidFill>
                  <a:latin typeface="Calibri" panose="020F0502020204030204" pitchFamily="34" charset="0"/>
                  <a:cs typeface="Arial" panose="020B0604020202020204" pitchFamily="34" charset="0"/>
                </a:endParaRPr>
              </a:p>
            </p:txBody>
          </p:sp>
        </p:grpSp>
        <p:grpSp>
          <p:nvGrpSpPr>
            <p:cNvPr id="69" name="Group 68"/>
            <p:cNvGrpSpPr/>
            <p:nvPr/>
          </p:nvGrpSpPr>
          <p:grpSpPr>
            <a:xfrm>
              <a:off x="502307" y="1202629"/>
              <a:ext cx="694749" cy="626171"/>
              <a:chOff x="1611242" y="2198662"/>
              <a:chExt cx="930407" cy="930405"/>
            </a:xfrm>
            <a:solidFill>
              <a:srgbClr val="00BBE4"/>
            </a:solidFill>
          </p:grpSpPr>
          <p:sp>
            <p:nvSpPr>
              <p:cNvPr id="70" name="Oval 69"/>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71" name="TextBox 70"/>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pitchFamily="34" charset="0"/>
                    <a:cs typeface="Arial" panose="020B0604020202020204" pitchFamily="34" charset="0"/>
                  </a:rPr>
                  <a:t>2</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
        <p:nvSpPr>
          <p:cNvPr id="27" name="Rectangle 26"/>
          <p:cNvSpPr/>
          <p:nvPr/>
        </p:nvSpPr>
        <p:spPr>
          <a:xfrm>
            <a:off x="620952" y="2229192"/>
            <a:ext cx="3559629" cy="338554"/>
          </a:xfrm>
          <a:prstGeom prst="rect">
            <a:avLst/>
          </a:prstGeom>
        </p:spPr>
        <p:txBody>
          <a:bodyPr wrap="none">
            <a:spAutoFit/>
          </a:bodyPr>
          <a:lstStyle/>
          <a:p>
            <a:pPr defTabSz="914400"/>
            <a:r>
              <a:rPr lang="en-US" sz="1600" b="1" dirty="0">
                <a:solidFill>
                  <a:prstClr val="black"/>
                </a:solidFill>
                <a:latin typeface="Calibri" panose="020F0502020204030204" pitchFamily="34" charset="0"/>
                <a:cs typeface="Arial" panose="020B0604020202020204" pitchFamily="34" charset="0"/>
              </a:rPr>
              <a:t>Navigation: </a:t>
            </a:r>
            <a:r>
              <a:rPr lang="en-US" sz="1600" dirty="0" smtClean="0">
                <a:solidFill>
                  <a:prstClr val="black"/>
                </a:solidFill>
                <a:latin typeface="Calibri" panose="020F0502020204030204" pitchFamily="34" charset="0"/>
                <a:cs typeface="Arial" panose="020B0604020202020204" pitchFamily="34" charset="0"/>
              </a:rPr>
              <a:t>Suppliers</a:t>
            </a:r>
            <a:r>
              <a:rPr lang="en-US" sz="1600" dirty="0" smtClean="0">
                <a:solidFill>
                  <a:prstClr val="black"/>
                </a:solidFill>
                <a:latin typeface="Calibri" panose="020F0502020204030204" pitchFamily="34" charset="0"/>
                <a:cs typeface="Arial" panose="020B0604020202020204" pitchFamily="34" charset="0"/>
                <a:sym typeface="Wingdings" panose="05000000000000000000" pitchFamily="2" charset="2"/>
              </a:rPr>
              <a:t> Assess Suppliers</a:t>
            </a:r>
            <a:endParaRPr lang="en-US" sz="1600" dirty="0">
              <a:solidFill>
                <a:prstClr val="black"/>
              </a:solidFill>
              <a:latin typeface="Calibri" panose="020F0502020204030204" pitchFamily="34" charset="0"/>
              <a:cs typeface="Arial" panose="020B0604020202020204"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4" y="1382742"/>
            <a:ext cx="2024502" cy="562072"/>
          </a:xfrm>
          <a:prstGeom prst="rect">
            <a:avLst/>
          </a:prstGeom>
        </p:spPr>
      </p:pic>
      <p:grpSp>
        <p:nvGrpSpPr>
          <p:cNvPr id="22" name="Group 21"/>
          <p:cNvGrpSpPr/>
          <p:nvPr/>
        </p:nvGrpSpPr>
        <p:grpSpPr>
          <a:xfrm>
            <a:off x="458838" y="4622579"/>
            <a:ext cx="8143680" cy="785054"/>
            <a:chOff x="502307" y="1202629"/>
            <a:chExt cx="8143680" cy="785054"/>
          </a:xfrm>
        </p:grpSpPr>
        <p:grpSp>
          <p:nvGrpSpPr>
            <p:cNvPr id="23" name="Group 22"/>
            <p:cNvGrpSpPr/>
            <p:nvPr/>
          </p:nvGrpSpPr>
          <p:grpSpPr>
            <a:xfrm>
              <a:off x="1066800" y="1249012"/>
              <a:ext cx="7579187" cy="738671"/>
              <a:chOff x="1288340" y="2110717"/>
              <a:chExt cx="7320769" cy="1654925"/>
            </a:xfrm>
          </p:grpSpPr>
          <p:sp>
            <p:nvSpPr>
              <p:cNvPr id="29" name="Rectangle 28"/>
              <p:cNvSpPr/>
              <p:nvPr/>
            </p:nvSpPr>
            <p:spPr>
              <a:xfrm>
                <a:off x="1288340" y="2110717"/>
                <a:ext cx="7320769" cy="1654925"/>
              </a:xfrm>
              <a:prstGeom prst="rect">
                <a:avLst/>
              </a:prstGeom>
              <a:solidFill>
                <a:schemeClr val="accent1"/>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70AD47"/>
                  </a:solidFill>
                  <a:effectLst/>
                  <a:uLnTx/>
                  <a:uFillTx/>
                  <a:latin typeface="Calibri" panose="020F0502020204030204" pitchFamily="34" charset="0"/>
                  <a:cs typeface="Arial" panose="020B0604020202020204" pitchFamily="34" charset="0"/>
                </a:endParaRPr>
              </a:p>
            </p:txBody>
          </p:sp>
          <p:sp>
            <p:nvSpPr>
              <p:cNvPr id="30" name="Rectangle 29"/>
              <p:cNvSpPr/>
              <p:nvPr/>
            </p:nvSpPr>
            <p:spPr>
              <a:xfrm>
                <a:off x="1539970" y="2203445"/>
                <a:ext cx="6754373" cy="1391478"/>
              </a:xfrm>
              <a:prstGeom prst="rect">
                <a:avLst/>
              </a:prstGeom>
              <a:solidFill>
                <a:sysClr val="window" lastClr="FFFFFF">
                  <a:lumMod val="95000"/>
                </a:sysClr>
              </a:solidFill>
              <a:ln w="12700" cap="flat" cmpd="sng" algn="ctr">
                <a:noFill/>
                <a:prstDash val="solid"/>
                <a:miter lim="800000"/>
              </a:ln>
              <a:effectLst/>
            </p:spPr>
            <p:txBody>
              <a:bodyPr rtlCol="0" anchor="ctr"/>
              <a:lstStyle/>
              <a:p>
                <a:pPr defTabSz="914400"/>
                <a:r>
                  <a:rPr lang="en-US" sz="1400" dirty="0" smtClean="0">
                    <a:latin typeface="Calibri" panose="020F0502020204030204" pitchFamily="34" charset="0"/>
                  </a:rPr>
                  <a:t>Navigate to the </a:t>
                </a:r>
                <a:r>
                  <a:rPr lang="en-US" sz="1400" b="1" dirty="0" smtClean="0">
                    <a:latin typeface="Calibri" panose="020F0502020204030204" pitchFamily="34" charset="0"/>
                  </a:rPr>
                  <a:t>Analysis </a:t>
                </a:r>
                <a:r>
                  <a:rPr lang="en-US" sz="1400" dirty="0" smtClean="0">
                    <a:latin typeface="Calibri" panose="020F0502020204030204" pitchFamily="34" charset="0"/>
                  </a:rPr>
                  <a:t>tab to review a summary of the performance assessment. Please note that the default performance assessment template will score suppliers on a 0-15 scale, with 15 being the highest </a:t>
                </a:r>
                <a:r>
                  <a:rPr lang="en-US" sz="1400" dirty="0" err="1" smtClean="0">
                    <a:latin typeface="Calibri" panose="020F0502020204030204" pitchFamily="34" charset="0"/>
                  </a:rPr>
                  <a:t>scroe</a:t>
                </a:r>
                <a:r>
                  <a:rPr lang="en-US" sz="1400" dirty="0" smtClean="0">
                    <a:latin typeface="Calibri" panose="020F0502020204030204" pitchFamily="34" charset="0"/>
                  </a:rPr>
                  <a:t>.</a:t>
                </a:r>
              </a:p>
            </p:txBody>
          </p:sp>
        </p:grpSp>
        <p:grpSp>
          <p:nvGrpSpPr>
            <p:cNvPr id="24" name="Group 23"/>
            <p:cNvGrpSpPr/>
            <p:nvPr/>
          </p:nvGrpSpPr>
          <p:grpSpPr>
            <a:xfrm>
              <a:off x="502307" y="1202629"/>
              <a:ext cx="694749" cy="626171"/>
              <a:chOff x="1611242" y="2198662"/>
              <a:chExt cx="930407" cy="930405"/>
            </a:xfrm>
            <a:solidFill>
              <a:srgbClr val="00BBE4"/>
            </a:solidFill>
          </p:grpSpPr>
          <p:sp>
            <p:nvSpPr>
              <p:cNvPr id="25" name="Oval 24"/>
              <p:cNvSpPr>
                <a:spLocks noChangeAspect="1"/>
              </p:cNvSpPr>
              <p:nvPr/>
            </p:nvSpPr>
            <p:spPr>
              <a:xfrm>
                <a:off x="1611242" y="2198662"/>
                <a:ext cx="930407" cy="930405"/>
              </a:xfrm>
              <a:prstGeom prst="ellipse">
                <a:avLst/>
              </a:prstGeom>
              <a:solidFill>
                <a:schemeClr val="accent1"/>
              </a:solidFill>
              <a:ln w="28575" cap="rnd" cmpd="sng" algn="ctr">
                <a:solidFill>
                  <a:sysClr val="window" lastClr="FFFFFF"/>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sp>
            <p:nvSpPr>
              <p:cNvPr id="26" name="TextBox 25"/>
              <p:cNvSpPr txBox="1"/>
              <p:nvPr/>
            </p:nvSpPr>
            <p:spPr>
              <a:xfrm>
                <a:off x="1823781" y="2340699"/>
                <a:ext cx="505325" cy="685971"/>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smtClean="0">
                    <a:solidFill>
                      <a:prstClr val="white"/>
                    </a:solidFill>
                    <a:latin typeface="Calibri" panose="020F0502020204030204" pitchFamily="34" charset="0"/>
                    <a:cs typeface="Arial" panose="020B0604020202020204" pitchFamily="34" charset="0"/>
                  </a:rPr>
                  <a:t>3</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3771467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 Multiple Choice</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29</a:t>
            </a:fld>
            <a:endParaRPr lang="en-US" dirty="0">
              <a:solidFill>
                <a:prstClr val="black">
                  <a:tint val="75000"/>
                </a:prstClr>
              </a:solidFill>
            </a:endParaRPr>
          </a:p>
        </p:txBody>
      </p:sp>
      <p:sp>
        <p:nvSpPr>
          <p:cNvPr id="9" name="Content Placeholder 2"/>
          <p:cNvSpPr txBox="1">
            <a:spLocks/>
          </p:cNvSpPr>
          <p:nvPr/>
        </p:nvSpPr>
        <p:spPr>
          <a:xfrm>
            <a:off x="228600" y="1066800"/>
            <a:ext cx="8686800" cy="912813"/>
          </a:xfrm>
          <a:prstGeom prst="rect">
            <a:avLst/>
          </a:prstGeom>
          <a:solidFill>
            <a:schemeClr val="tx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prstClr val="white"/>
                </a:solidFill>
                <a:latin typeface="Calibri" panose="020F0502020204030204" pitchFamily="34" charset="0"/>
              </a:rPr>
              <a:t>Which tab can all questionnaires for a supplier be viewed?</a:t>
            </a:r>
            <a:endParaRPr lang="en-US" dirty="0">
              <a:solidFill>
                <a:prstClr val="white"/>
              </a:solidFill>
              <a:latin typeface="Calibri" panose="020F0502020204030204" pitchFamily="34" charset="0"/>
            </a:endParaRPr>
          </a:p>
        </p:txBody>
      </p:sp>
      <p:sp>
        <p:nvSpPr>
          <p:cNvPr id="10" name="Content Placeholder 2"/>
          <p:cNvSpPr txBox="1">
            <a:spLocks/>
          </p:cNvSpPr>
          <p:nvPr/>
        </p:nvSpPr>
        <p:spPr>
          <a:xfrm>
            <a:off x="228600" y="2455067"/>
            <a:ext cx="381000" cy="456407"/>
          </a:xfrm>
          <a:prstGeom prst="rect">
            <a:avLst/>
          </a:prstGeom>
          <a:solidFill>
            <a:schemeClr val="accent1"/>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A</a:t>
            </a:r>
            <a:endParaRPr lang="en-US" sz="2000" dirty="0">
              <a:solidFill>
                <a:prstClr val="white"/>
              </a:solidFill>
              <a:latin typeface="Calibri" panose="020F0502020204030204" pitchFamily="34" charset="0"/>
            </a:endParaRPr>
          </a:p>
        </p:txBody>
      </p:sp>
      <p:sp>
        <p:nvSpPr>
          <p:cNvPr id="11" name="Content Placeholder 2"/>
          <p:cNvSpPr txBox="1">
            <a:spLocks/>
          </p:cNvSpPr>
          <p:nvPr/>
        </p:nvSpPr>
        <p:spPr>
          <a:xfrm>
            <a:off x="228600" y="3277393"/>
            <a:ext cx="381000" cy="456407"/>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B</a:t>
            </a:r>
            <a:endParaRPr lang="en-US" sz="2000" dirty="0">
              <a:solidFill>
                <a:prstClr val="white"/>
              </a:solidFill>
              <a:latin typeface="Calibri" panose="020F0502020204030204" pitchFamily="34" charset="0"/>
            </a:endParaRPr>
          </a:p>
        </p:txBody>
      </p:sp>
      <p:sp>
        <p:nvSpPr>
          <p:cNvPr id="12" name="Content Placeholder 2"/>
          <p:cNvSpPr txBox="1">
            <a:spLocks/>
          </p:cNvSpPr>
          <p:nvPr/>
        </p:nvSpPr>
        <p:spPr>
          <a:xfrm>
            <a:off x="228600" y="4099719"/>
            <a:ext cx="381000" cy="456407"/>
          </a:xfrm>
          <a:prstGeom prst="rect">
            <a:avLst/>
          </a:prstGeom>
          <a:solidFill>
            <a:schemeClr val="accent3"/>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C</a:t>
            </a:r>
            <a:endParaRPr lang="en-US" sz="2000" dirty="0">
              <a:solidFill>
                <a:prstClr val="white"/>
              </a:solidFill>
              <a:latin typeface="Calibri" panose="020F0502020204030204" pitchFamily="34" charset="0"/>
            </a:endParaRPr>
          </a:p>
        </p:txBody>
      </p:sp>
      <p:sp>
        <p:nvSpPr>
          <p:cNvPr id="13" name="Content Placeholder 2"/>
          <p:cNvSpPr txBox="1">
            <a:spLocks/>
          </p:cNvSpPr>
          <p:nvPr/>
        </p:nvSpPr>
        <p:spPr>
          <a:xfrm>
            <a:off x="228600" y="4922045"/>
            <a:ext cx="381000" cy="456407"/>
          </a:xfrm>
          <a:prstGeom prst="rect">
            <a:avLst/>
          </a:prstGeom>
          <a:solidFill>
            <a:schemeClr val="accent5"/>
          </a:solidFill>
        </p:spPr>
        <p:txBody>
          <a:bodyPr vert="horz" lIns="91440" tIns="45720" rIns="91440" bIns="45720" rtlCol="0" anchor="ctr">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prstClr val="white"/>
                </a:solidFill>
                <a:latin typeface="Calibri" panose="020F0502020204030204" pitchFamily="34" charset="0"/>
              </a:rPr>
              <a:t>D</a:t>
            </a:r>
            <a:endParaRPr lang="en-US" sz="2000" dirty="0">
              <a:solidFill>
                <a:prstClr val="white"/>
              </a:solidFill>
              <a:latin typeface="Calibri" panose="020F0502020204030204" pitchFamily="34" charset="0"/>
            </a:endParaRPr>
          </a:p>
        </p:txBody>
      </p:sp>
      <p:sp>
        <p:nvSpPr>
          <p:cNvPr id="14" name="Rectangle 13"/>
          <p:cNvSpPr/>
          <p:nvPr/>
        </p:nvSpPr>
        <p:spPr>
          <a:xfrm>
            <a:off x="609600" y="2331729"/>
            <a:ext cx="761999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400" kern="0" dirty="0" smtClean="0">
                <a:solidFill>
                  <a:prstClr val="white"/>
                </a:solidFill>
                <a:latin typeface="Calibri" panose="020F0502020204030204" pitchFamily="34" charset="0"/>
              </a:rPr>
              <a:t>Analysis 	</a:t>
            </a:r>
            <a:endParaRPr lang="en-US" sz="1400" kern="0" dirty="0">
              <a:solidFill>
                <a:prstClr val="white"/>
              </a:solidFill>
              <a:latin typeface="Calibri" panose="020F0502020204030204" pitchFamily="34" charset="0"/>
            </a:endParaRPr>
          </a:p>
        </p:txBody>
      </p:sp>
      <p:sp>
        <p:nvSpPr>
          <p:cNvPr id="15" name="Rectangle 14"/>
          <p:cNvSpPr/>
          <p:nvPr/>
        </p:nvSpPr>
        <p:spPr>
          <a:xfrm>
            <a:off x="609600" y="3156359"/>
            <a:ext cx="761999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Evaluations</a:t>
            </a:r>
            <a:endParaRPr lang="en-US" sz="1400" dirty="0">
              <a:solidFill>
                <a:prstClr val="white"/>
              </a:solidFill>
              <a:latin typeface="Calibri" panose="020F0502020204030204" pitchFamily="34" charset="0"/>
              <a:cs typeface="Arial" panose="020B0604020202020204" pitchFamily="34" charset="0"/>
            </a:endParaRPr>
          </a:p>
        </p:txBody>
      </p:sp>
      <p:sp>
        <p:nvSpPr>
          <p:cNvPr id="16" name="Rectangle 15"/>
          <p:cNvSpPr/>
          <p:nvPr/>
        </p:nvSpPr>
        <p:spPr>
          <a:xfrm>
            <a:off x="609600" y="3982101"/>
            <a:ext cx="7619999" cy="698474"/>
          </a:xfrm>
          <a:prstGeom prst="rect">
            <a:avLst/>
          </a:prstGeom>
          <a:solidFill>
            <a:schemeClr val="accent3"/>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Evaluators</a:t>
            </a:r>
            <a:endParaRPr lang="en-US" sz="1400" dirty="0">
              <a:solidFill>
                <a:prstClr val="white"/>
              </a:solidFill>
              <a:latin typeface="Calibri" panose="020F0502020204030204" pitchFamily="34" charset="0"/>
              <a:cs typeface="Arial" panose="020B0604020202020204" pitchFamily="34" charset="0"/>
            </a:endParaRPr>
          </a:p>
        </p:txBody>
      </p:sp>
      <p:sp>
        <p:nvSpPr>
          <p:cNvPr id="17" name="Rectangle 16"/>
          <p:cNvSpPr/>
          <p:nvPr/>
        </p:nvSpPr>
        <p:spPr>
          <a:xfrm>
            <a:off x="609600" y="4798193"/>
            <a:ext cx="7619999" cy="698474"/>
          </a:xfrm>
          <a:prstGeom prst="rect">
            <a:avLst/>
          </a:prstGeom>
          <a:solidFill>
            <a:schemeClr val="accent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smtClean="0">
                <a:solidFill>
                  <a:prstClr val="white"/>
                </a:solidFill>
                <a:latin typeface="Calibri" panose="020F0502020204030204" pitchFamily="34" charset="0"/>
                <a:cs typeface="Arial" panose="020B0604020202020204" pitchFamily="34" charset="0"/>
              </a:rPr>
              <a:t>Questionnaire</a:t>
            </a:r>
            <a:endParaRPr lang="en-US" sz="1400" dirty="0">
              <a:solidFill>
                <a:prstClr val="white"/>
              </a:solidFill>
              <a:latin typeface="Calibri" panose="020F0502020204030204" pitchFamily="34" charset="0"/>
              <a:cs typeface="Arial" panose="020B0604020202020204" pitchFamily="34" charset="0"/>
            </a:endParaRPr>
          </a:p>
        </p:txBody>
      </p:sp>
      <p:sp>
        <p:nvSpPr>
          <p:cNvPr id="3" name="Rounded Rectangle 2"/>
          <p:cNvSpPr/>
          <p:nvPr/>
        </p:nvSpPr>
        <p:spPr>
          <a:xfrm>
            <a:off x="228600" y="3084828"/>
            <a:ext cx="8000999" cy="84808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8" name="Rounded Rectangular Callout 7"/>
          <p:cNvSpPr/>
          <p:nvPr/>
        </p:nvSpPr>
        <p:spPr>
          <a:xfrm>
            <a:off x="7086600" y="4004443"/>
            <a:ext cx="2057400" cy="1074588"/>
          </a:xfrm>
          <a:prstGeom prst="wedgeRoundRectCallout">
            <a:avLst>
              <a:gd name="adj1" fmla="val -83217"/>
              <a:gd name="adj2" fmla="val -54392"/>
              <a:gd name="adj3" fmla="val 1666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1600" dirty="0" smtClean="0">
                <a:solidFill>
                  <a:prstClr val="black"/>
                </a:solidFill>
                <a:latin typeface="Calibri" panose="020F0502020204030204" pitchFamily="34" charset="0"/>
                <a:cs typeface="Arial" panose="020B0604020202020204" pitchFamily="34" charset="0"/>
              </a:rPr>
              <a:t>That</a:t>
            </a:r>
            <a:r>
              <a:rPr lang="en-US" sz="1600" dirty="0">
                <a:solidFill>
                  <a:prstClr val="black"/>
                </a:solidFill>
                <a:latin typeface="Calibri" panose="020F0502020204030204" pitchFamily="34" charset="0"/>
                <a:cs typeface="Arial" panose="020B0604020202020204" pitchFamily="34" charset="0"/>
              </a:rPr>
              <a:t> </a:t>
            </a:r>
            <a:r>
              <a:rPr lang="en-US" sz="1600" dirty="0" smtClean="0">
                <a:solidFill>
                  <a:prstClr val="black"/>
                </a:solidFill>
                <a:latin typeface="Calibri" panose="020F0502020204030204" pitchFamily="34" charset="0"/>
                <a:cs typeface="Arial" panose="020B0604020202020204" pitchFamily="34" charset="0"/>
              </a:rPr>
              <a:t>is correct. The Evaluations tab displays all questionnaires that have been completed for the supplier.  </a:t>
            </a:r>
            <a:endParaRPr lang="en-US" sz="1600" dirty="0">
              <a:solidFill>
                <a:prstClr val="black"/>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48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Introduction</a:t>
            </a:r>
            <a:endParaRPr lang="en-US" dirty="0"/>
          </a:p>
        </p:txBody>
      </p:sp>
      <p:sp>
        <p:nvSpPr>
          <p:cNvPr id="27" name="Content Placeholder 26"/>
          <p:cNvSpPr>
            <a:spLocks noGrp="1"/>
          </p:cNvSpPr>
          <p:nvPr>
            <p:ph idx="1"/>
          </p:nvPr>
        </p:nvSpPr>
        <p:spPr>
          <a:xfrm>
            <a:off x="228600" y="1066800"/>
            <a:ext cx="8686800" cy="576617"/>
          </a:xfrm>
        </p:spPr>
        <p:txBody>
          <a:bodyPr>
            <a:noAutofit/>
          </a:bodyPr>
          <a:lstStyle/>
          <a:p>
            <a:pPr marL="0" indent="0">
              <a:buNone/>
            </a:pPr>
            <a:r>
              <a:rPr lang="en-US" sz="1800" dirty="0" smtClean="0"/>
              <a:t>This course provides you with an overview of the following highlighted process of the Supplier Management module:</a:t>
            </a:r>
            <a:endParaRPr lang="en-US" sz="1800" dirty="0"/>
          </a:p>
        </p:txBody>
      </p:sp>
      <p:sp>
        <p:nvSpPr>
          <p:cNvPr id="7" name="Slide Number Placeholder 6"/>
          <p:cNvSpPr>
            <a:spLocks noGrp="1"/>
          </p:cNvSpPr>
          <p:nvPr>
            <p:ph type="sldNum" sz="quarter" idx="12"/>
          </p:nvPr>
        </p:nvSpPr>
        <p:spPr/>
        <p:txBody>
          <a:bodyPr/>
          <a:lstStyle/>
          <a:p>
            <a:pPr defTabSz="914400"/>
            <a:fld id="{8CD5FF4D-2AEA-474C-AA08-93571AB214FD}" type="slidenum">
              <a:rPr lang="en-US" smtClean="0">
                <a:solidFill>
                  <a:prstClr val="black">
                    <a:tint val="75000"/>
                  </a:prstClr>
                </a:solidFill>
              </a:rPr>
              <a:pPr defTabSz="914400"/>
              <a:t>3</a:t>
            </a:fld>
            <a:endParaRPr lang="en-US" dirty="0">
              <a:solidFill>
                <a:prstClr val="black">
                  <a:tint val="75000"/>
                </a:prstClr>
              </a:solidFill>
            </a:endParaRPr>
          </a:p>
        </p:txBody>
      </p:sp>
      <p:sp>
        <p:nvSpPr>
          <p:cNvPr id="39" name="Rounded Rectangle 38"/>
          <p:cNvSpPr/>
          <p:nvPr/>
        </p:nvSpPr>
        <p:spPr>
          <a:xfrm>
            <a:off x="228600" y="2286000"/>
            <a:ext cx="2743200" cy="3352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0" name="Right Arrow 69"/>
          <p:cNvSpPr/>
          <p:nvPr/>
        </p:nvSpPr>
        <p:spPr>
          <a:xfrm>
            <a:off x="3084680" y="2286000"/>
            <a:ext cx="4648200" cy="727829"/>
          </a:xfrm>
          <a:prstGeom prst="rightArrow">
            <a:avLst/>
          </a:prstGeom>
          <a:solidFill>
            <a:srgbClr val="CCCCCC"/>
          </a:solidFill>
          <a:ln w="12700">
            <a:solidFill>
              <a:srgbClr val="CC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600" b="1" dirty="0" smtClean="0">
                <a:solidFill>
                  <a:schemeClr val="tx1"/>
                </a:solidFill>
                <a:latin typeface="Calibri" panose="020F0502020204030204" pitchFamily="34" charset="0"/>
              </a:rPr>
              <a:t>Supplier Registration and Enrollment</a:t>
            </a:r>
            <a:endParaRPr lang="en-US" sz="1600" b="1" dirty="0">
              <a:solidFill>
                <a:schemeClr val="tx1"/>
              </a:solidFill>
              <a:latin typeface="Calibri" panose="020F0502020204030204" pitchFamily="34" charset="0"/>
            </a:endParaRPr>
          </a:p>
        </p:txBody>
      </p:sp>
      <p:sp>
        <p:nvSpPr>
          <p:cNvPr id="71" name="Rounded Rectangle 70"/>
          <p:cNvSpPr/>
          <p:nvPr/>
        </p:nvSpPr>
        <p:spPr>
          <a:xfrm>
            <a:off x="7763193" y="2404090"/>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72" name="Freeform 71"/>
          <p:cNvSpPr>
            <a:spLocks noChangeAspect="1" noEditPoints="1"/>
          </p:cNvSpPr>
          <p:nvPr/>
        </p:nvSpPr>
        <p:spPr bwMode="auto">
          <a:xfrm>
            <a:off x="7834457" y="2467354"/>
            <a:ext cx="400079" cy="365120"/>
          </a:xfrm>
          <a:custGeom>
            <a:avLst/>
            <a:gdLst>
              <a:gd name="T0" fmla="*/ 91 w 147"/>
              <a:gd name="T1" fmla="*/ 100 h 133"/>
              <a:gd name="T2" fmla="*/ 67 w 147"/>
              <a:gd name="T3" fmla="*/ 75 h 133"/>
              <a:gd name="T4" fmla="*/ 75 w 147"/>
              <a:gd name="T5" fmla="*/ 57 h 133"/>
              <a:gd name="T6" fmla="*/ 82 w 147"/>
              <a:gd name="T7" fmla="*/ 45 h 133"/>
              <a:gd name="T8" fmla="*/ 79 w 147"/>
              <a:gd name="T9" fmla="*/ 39 h 133"/>
              <a:gd name="T10" fmla="*/ 81 w 147"/>
              <a:gd name="T11" fmla="*/ 26 h 133"/>
              <a:gd name="T12" fmla="*/ 52 w 147"/>
              <a:gd name="T13" fmla="*/ 0 h 133"/>
              <a:gd name="T14" fmla="*/ 22 w 147"/>
              <a:gd name="T15" fmla="*/ 26 h 133"/>
              <a:gd name="T16" fmla="*/ 24 w 147"/>
              <a:gd name="T17" fmla="*/ 39 h 133"/>
              <a:gd name="T18" fmla="*/ 21 w 147"/>
              <a:gd name="T19" fmla="*/ 45 h 133"/>
              <a:gd name="T20" fmla="*/ 28 w 147"/>
              <a:gd name="T21" fmla="*/ 57 h 133"/>
              <a:gd name="T22" fmla="*/ 36 w 147"/>
              <a:gd name="T23" fmla="*/ 75 h 133"/>
              <a:gd name="T24" fmla="*/ 12 w 147"/>
              <a:gd name="T25" fmla="*/ 100 h 133"/>
              <a:gd name="T26" fmla="*/ 0 w 147"/>
              <a:gd name="T27" fmla="*/ 103 h 133"/>
              <a:gd name="T28" fmla="*/ 0 w 147"/>
              <a:gd name="T29" fmla="*/ 133 h 133"/>
              <a:gd name="T30" fmla="*/ 118 w 147"/>
              <a:gd name="T31" fmla="*/ 133 h 133"/>
              <a:gd name="T32" fmla="*/ 118 w 147"/>
              <a:gd name="T33" fmla="*/ 118 h 133"/>
              <a:gd name="T34" fmla="*/ 91 w 147"/>
              <a:gd name="T35" fmla="*/ 100 h 133"/>
              <a:gd name="T36" fmla="*/ 125 w 147"/>
              <a:gd name="T37" fmla="*/ 59 h 133"/>
              <a:gd name="T38" fmla="*/ 125 w 147"/>
              <a:gd name="T39" fmla="*/ 37 h 133"/>
              <a:gd name="T40" fmla="*/ 111 w 147"/>
              <a:gd name="T41" fmla="*/ 37 h 133"/>
              <a:gd name="T42" fmla="*/ 111 w 147"/>
              <a:gd name="T43" fmla="*/ 59 h 133"/>
              <a:gd name="T44" fmla="*/ 88 w 147"/>
              <a:gd name="T45" fmla="*/ 59 h 133"/>
              <a:gd name="T46" fmla="*/ 88 w 147"/>
              <a:gd name="T47" fmla="*/ 74 h 133"/>
              <a:gd name="T48" fmla="*/ 111 w 147"/>
              <a:gd name="T49" fmla="*/ 74 h 133"/>
              <a:gd name="T50" fmla="*/ 111 w 147"/>
              <a:gd name="T51" fmla="*/ 96 h 133"/>
              <a:gd name="T52" fmla="*/ 125 w 147"/>
              <a:gd name="T53" fmla="*/ 96 h 133"/>
              <a:gd name="T54" fmla="*/ 125 w 147"/>
              <a:gd name="T55" fmla="*/ 74 h 133"/>
              <a:gd name="T56" fmla="*/ 147 w 147"/>
              <a:gd name="T57" fmla="*/ 74 h 133"/>
              <a:gd name="T58" fmla="*/ 147 w 147"/>
              <a:gd name="T59" fmla="*/ 59 h 133"/>
              <a:gd name="T60" fmla="*/ 125 w 147"/>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3">
                <a:moveTo>
                  <a:pt x="91" y="100"/>
                </a:moveTo>
                <a:cubicBezTo>
                  <a:pt x="73" y="93"/>
                  <a:pt x="67" y="87"/>
                  <a:pt x="67" y="75"/>
                </a:cubicBezTo>
                <a:cubicBezTo>
                  <a:pt x="67" y="68"/>
                  <a:pt x="73" y="70"/>
                  <a:pt x="75" y="57"/>
                </a:cubicBezTo>
                <a:cubicBezTo>
                  <a:pt x="76" y="52"/>
                  <a:pt x="81" y="57"/>
                  <a:pt x="82" y="45"/>
                </a:cubicBezTo>
                <a:cubicBezTo>
                  <a:pt x="82" y="40"/>
                  <a:pt x="79" y="39"/>
                  <a:pt x="79" y="39"/>
                </a:cubicBezTo>
                <a:cubicBezTo>
                  <a:pt x="79" y="39"/>
                  <a:pt x="81" y="31"/>
                  <a:pt x="81" y="26"/>
                </a:cubicBezTo>
                <a:cubicBezTo>
                  <a:pt x="82" y="19"/>
                  <a:pt x="77" y="0"/>
                  <a:pt x="52" y="0"/>
                </a:cubicBezTo>
                <a:cubicBezTo>
                  <a:pt x="26" y="0"/>
                  <a:pt x="21" y="19"/>
                  <a:pt x="22" y="26"/>
                </a:cubicBezTo>
                <a:cubicBezTo>
                  <a:pt x="23" y="31"/>
                  <a:pt x="24" y="39"/>
                  <a:pt x="24" y="39"/>
                </a:cubicBezTo>
                <a:cubicBezTo>
                  <a:pt x="24" y="39"/>
                  <a:pt x="21" y="40"/>
                  <a:pt x="21" y="45"/>
                </a:cubicBezTo>
                <a:cubicBezTo>
                  <a:pt x="22" y="57"/>
                  <a:pt x="27" y="52"/>
                  <a:pt x="28" y="57"/>
                </a:cubicBezTo>
                <a:cubicBezTo>
                  <a:pt x="31" y="70"/>
                  <a:pt x="36" y="68"/>
                  <a:pt x="36" y="75"/>
                </a:cubicBezTo>
                <a:cubicBezTo>
                  <a:pt x="36" y="87"/>
                  <a:pt x="30" y="93"/>
                  <a:pt x="12" y="100"/>
                </a:cubicBezTo>
                <a:cubicBezTo>
                  <a:pt x="10" y="100"/>
                  <a:pt x="4" y="102"/>
                  <a:pt x="0" y="103"/>
                </a:cubicBezTo>
                <a:cubicBezTo>
                  <a:pt x="0" y="133"/>
                  <a:pt x="0" y="133"/>
                  <a:pt x="0" y="133"/>
                </a:cubicBezTo>
                <a:cubicBezTo>
                  <a:pt x="118" y="133"/>
                  <a:pt x="118" y="133"/>
                  <a:pt x="118" y="133"/>
                </a:cubicBezTo>
                <a:cubicBezTo>
                  <a:pt x="118" y="133"/>
                  <a:pt x="118" y="122"/>
                  <a:pt x="118" y="118"/>
                </a:cubicBezTo>
                <a:cubicBezTo>
                  <a:pt x="118" y="113"/>
                  <a:pt x="110" y="106"/>
                  <a:pt x="91" y="100"/>
                </a:cubicBezTo>
                <a:close/>
                <a:moveTo>
                  <a:pt x="125" y="59"/>
                </a:moveTo>
                <a:cubicBezTo>
                  <a:pt x="125" y="37"/>
                  <a:pt x="125" y="37"/>
                  <a:pt x="125" y="37"/>
                </a:cubicBezTo>
                <a:cubicBezTo>
                  <a:pt x="111" y="37"/>
                  <a:pt x="111" y="37"/>
                  <a:pt x="111" y="37"/>
                </a:cubicBezTo>
                <a:cubicBezTo>
                  <a:pt x="111" y="59"/>
                  <a:pt x="111" y="59"/>
                  <a:pt x="111" y="59"/>
                </a:cubicBezTo>
                <a:cubicBezTo>
                  <a:pt x="88" y="59"/>
                  <a:pt x="88" y="59"/>
                  <a:pt x="88" y="59"/>
                </a:cubicBezTo>
                <a:cubicBezTo>
                  <a:pt x="88" y="74"/>
                  <a:pt x="88" y="74"/>
                  <a:pt x="88" y="74"/>
                </a:cubicBezTo>
                <a:cubicBezTo>
                  <a:pt x="111" y="74"/>
                  <a:pt x="111" y="74"/>
                  <a:pt x="111" y="74"/>
                </a:cubicBezTo>
                <a:cubicBezTo>
                  <a:pt x="111" y="96"/>
                  <a:pt x="111" y="96"/>
                  <a:pt x="111" y="96"/>
                </a:cubicBezTo>
                <a:cubicBezTo>
                  <a:pt x="125" y="96"/>
                  <a:pt x="125" y="96"/>
                  <a:pt x="125" y="96"/>
                </a:cubicBezTo>
                <a:cubicBezTo>
                  <a:pt x="125" y="74"/>
                  <a:pt x="125" y="74"/>
                  <a:pt x="125" y="74"/>
                </a:cubicBezTo>
                <a:cubicBezTo>
                  <a:pt x="147" y="74"/>
                  <a:pt x="147" y="74"/>
                  <a:pt x="147" y="74"/>
                </a:cubicBezTo>
                <a:cubicBezTo>
                  <a:pt x="147" y="59"/>
                  <a:pt x="147" y="59"/>
                  <a:pt x="147" y="59"/>
                </a:cubicBezTo>
                <a:lnTo>
                  <a:pt x="125" y="59"/>
                </a:lnTo>
                <a:close/>
              </a:path>
            </a:pathLst>
          </a:custGeom>
          <a:solidFill>
            <a:srgbClr val="72727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a:lstStyle>
          <a:p>
            <a:endParaRPr lang="en-US" dirty="0">
              <a:latin typeface="Calibri" panose="020F0502020204030204" pitchFamily="34" charset="0"/>
            </a:endParaRPr>
          </a:p>
        </p:txBody>
      </p:sp>
      <p:grpSp>
        <p:nvGrpSpPr>
          <p:cNvPr id="59" name="Group 58"/>
          <p:cNvGrpSpPr/>
          <p:nvPr/>
        </p:nvGrpSpPr>
        <p:grpSpPr>
          <a:xfrm>
            <a:off x="3084680" y="3117467"/>
            <a:ext cx="5221120" cy="727829"/>
            <a:chOff x="1059337" y="2568970"/>
            <a:chExt cx="5221120" cy="727829"/>
          </a:xfrm>
        </p:grpSpPr>
        <p:sp>
          <p:nvSpPr>
            <p:cNvPr id="68" name="Right Arrow 67"/>
            <p:cNvSpPr/>
            <p:nvPr/>
          </p:nvSpPr>
          <p:spPr>
            <a:xfrm>
              <a:off x="1059337" y="2568970"/>
              <a:ext cx="4648200" cy="727829"/>
            </a:xfrm>
            <a:prstGeom prst="rightArrow">
              <a:avLst/>
            </a:prstGeom>
            <a:solidFill>
              <a:srgbClr val="CCCCCC"/>
            </a:solidFill>
            <a:ln w="12700">
              <a:solidFill>
                <a:srgbClr val="CC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600" b="1" dirty="0">
                  <a:solidFill>
                    <a:schemeClr val="tx1"/>
                  </a:solidFill>
                  <a:latin typeface="Calibri" panose="020F0502020204030204" pitchFamily="34" charset="0"/>
                </a:rPr>
                <a:t>Exception Creation and Management</a:t>
              </a:r>
            </a:p>
          </p:txBody>
        </p:sp>
        <p:sp>
          <p:nvSpPr>
            <p:cNvPr id="69" name="Rounded Rectangle 68"/>
            <p:cNvSpPr/>
            <p:nvPr/>
          </p:nvSpPr>
          <p:spPr>
            <a:xfrm>
              <a:off x="5737850" y="2687060"/>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sp>
        <p:nvSpPr>
          <p:cNvPr id="65" name="Right Arrow 64"/>
          <p:cNvSpPr/>
          <p:nvPr/>
        </p:nvSpPr>
        <p:spPr>
          <a:xfrm>
            <a:off x="3084680" y="3948934"/>
            <a:ext cx="4648200" cy="727829"/>
          </a:xfrm>
          <a:prstGeom prst="rightArrow">
            <a:avLst/>
          </a:prstGeom>
          <a:solidFill>
            <a:srgbClr val="E24307"/>
          </a:solidFill>
          <a:ln w="12700">
            <a:solidFill>
              <a:srgbClr val="E2430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600" b="1" dirty="0" smtClean="0">
                <a:solidFill>
                  <a:schemeClr val="bg1"/>
                </a:solidFill>
                <a:latin typeface="Calibri" panose="020F0502020204030204" pitchFamily="34" charset="0"/>
              </a:rPr>
              <a:t>Supplier Evaluation</a:t>
            </a:r>
            <a:endParaRPr lang="en-US" sz="1600" b="1" dirty="0">
              <a:solidFill>
                <a:schemeClr val="bg1"/>
              </a:solidFill>
              <a:latin typeface="Calibri" panose="020F0502020204030204" pitchFamily="34" charset="0"/>
            </a:endParaRPr>
          </a:p>
        </p:txBody>
      </p:sp>
      <p:sp>
        <p:nvSpPr>
          <p:cNvPr id="66" name="Rounded Rectangle 65"/>
          <p:cNvSpPr/>
          <p:nvPr/>
        </p:nvSpPr>
        <p:spPr>
          <a:xfrm>
            <a:off x="7763193" y="4067024"/>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67" name="Freeform 66"/>
          <p:cNvSpPr>
            <a:spLocks noChangeAspect="1" noEditPoints="1"/>
          </p:cNvSpPr>
          <p:nvPr/>
        </p:nvSpPr>
        <p:spPr bwMode="auto">
          <a:xfrm>
            <a:off x="7823706" y="3299895"/>
            <a:ext cx="421581" cy="365120"/>
          </a:xfrm>
          <a:custGeom>
            <a:avLst/>
            <a:gdLst>
              <a:gd name="T0" fmla="*/ 203 w 212"/>
              <a:gd name="T1" fmla="*/ 154 h 183"/>
              <a:gd name="T2" fmla="*/ 123 w 212"/>
              <a:gd name="T3" fmla="*/ 16 h 183"/>
              <a:gd name="T4" fmla="*/ 89 w 212"/>
              <a:gd name="T5" fmla="*/ 16 h 183"/>
              <a:gd name="T6" fmla="*/ 9 w 212"/>
              <a:gd name="T7" fmla="*/ 154 h 183"/>
              <a:gd name="T8" fmla="*/ 26 w 212"/>
              <a:gd name="T9" fmla="*/ 183 h 183"/>
              <a:gd name="T10" fmla="*/ 186 w 212"/>
              <a:gd name="T11" fmla="*/ 183 h 183"/>
              <a:gd name="T12" fmla="*/ 203 w 212"/>
              <a:gd name="T13" fmla="*/ 154 h 183"/>
              <a:gd name="T14" fmla="*/ 116 w 212"/>
              <a:gd name="T15" fmla="*/ 157 h 183"/>
              <a:gd name="T16" fmla="*/ 96 w 212"/>
              <a:gd name="T17" fmla="*/ 157 h 183"/>
              <a:gd name="T18" fmla="*/ 96 w 212"/>
              <a:gd name="T19" fmla="*/ 138 h 183"/>
              <a:gd name="T20" fmla="*/ 116 w 212"/>
              <a:gd name="T21" fmla="*/ 138 h 183"/>
              <a:gd name="T22" fmla="*/ 116 w 212"/>
              <a:gd name="T23" fmla="*/ 157 h 183"/>
              <a:gd name="T24" fmla="*/ 114 w 212"/>
              <a:gd name="T25" fmla="*/ 127 h 183"/>
              <a:gd name="T26" fmla="*/ 98 w 212"/>
              <a:gd name="T27" fmla="*/ 127 h 183"/>
              <a:gd name="T28" fmla="*/ 94 w 212"/>
              <a:gd name="T29" fmla="*/ 55 h 183"/>
              <a:gd name="T30" fmla="*/ 118 w 212"/>
              <a:gd name="T31" fmla="*/ 55 h 183"/>
              <a:gd name="T32" fmla="*/ 114 w 212"/>
              <a:gd name="T33" fmla="*/ 1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83">
                <a:moveTo>
                  <a:pt x="203" y="154"/>
                </a:moveTo>
                <a:cubicBezTo>
                  <a:pt x="123" y="16"/>
                  <a:pt x="123" y="16"/>
                  <a:pt x="123" y="16"/>
                </a:cubicBezTo>
                <a:cubicBezTo>
                  <a:pt x="114" y="0"/>
                  <a:pt x="99" y="0"/>
                  <a:pt x="89" y="16"/>
                </a:cubicBezTo>
                <a:cubicBezTo>
                  <a:pt x="9" y="154"/>
                  <a:pt x="9" y="154"/>
                  <a:pt x="9" y="154"/>
                </a:cubicBezTo>
                <a:cubicBezTo>
                  <a:pt x="0" y="170"/>
                  <a:pt x="8" y="183"/>
                  <a:pt x="26" y="183"/>
                </a:cubicBezTo>
                <a:cubicBezTo>
                  <a:pt x="186" y="183"/>
                  <a:pt x="186" y="183"/>
                  <a:pt x="186" y="183"/>
                </a:cubicBezTo>
                <a:cubicBezTo>
                  <a:pt x="205" y="183"/>
                  <a:pt x="212" y="170"/>
                  <a:pt x="203" y="154"/>
                </a:cubicBezTo>
                <a:close/>
                <a:moveTo>
                  <a:pt x="116" y="157"/>
                </a:moveTo>
                <a:cubicBezTo>
                  <a:pt x="96" y="157"/>
                  <a:pt x="96" y="157"/>
                  <a:pt x="96" y="157"/>
                </a:cubicBezTo>
                <a:cubicBezTo>
                  <a:pt x="96" y="138"/>
                  <a:pt x="96" y="138"/>
                  <a:pt x="96" y="138"/>
                </a:cubicBezTo>
                <a:cubicBezTo>
                  <a:pt x="116" y="138"/>
                  <a:pt x="116" y="138"/>
                  <a:pt x="116" y="138"/>
                </a:cubicBezTo>
                <a:lnTo>
                  <a:pt x="116" y="157"/>
                </a:lnTo>
                <a:close/>
                <a:moveTo>
                  <a:pt x="114" y="127"/>
                </a:moveTo>
                <a:cubicBezTo>
                  <a:pt x="98" y="127"/>
                  <a:pt x="98" y="127"/>
                  <a:pt x="98" y="127"/>
                </a:cubicBezTo>
                <a:cubicBezTo>
                  <a:pt x="94" y="55"/>
                  <a:pt x="94" y="55"/>
                  <a:pt x="94" y="55"/>
                </a:cubicBezTo>
                <a:cubicBezTo>
                  <a:pt x="118" y="55"/>
                  <a:pt x="118" y="55"/>
                  <a:pt x="118" y="55"/>
                </a:cubicBezTo>
                <a:lnTo>
                  <a:pt x="114" y="127"/>
                </a:lnTo>
                <a:close/>
              </a:path>
            </a:pathLst>
          </a:custGeom>
          <a:solidFill>
            <a:srgbClr val="727272"/>
          </a:solidFill>
          <a:ln>
            <a:noFill/>
          </a:ln>
        </p:spPr>
        <p:txBody>
          <a:bodyPr vert="horz" wrap="square" lIns="91440" tIns="45720" rIns="91440" bIns="45720" numCol="1" anchor="t" anchorCtr="0" compatLnSpc="1">
            <a:prstTxWarp prst="textNoShape">
              <a:avLst/>
            </a:prstTxWarp>
          </a:bodyPr>
          <a:ls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2" name="Right Arrow 61"/>
          <p:cNvSpPr/>
          <p:nvPr/>
        </p:nvSpPr>
        <p:spPr>
          <a:xfrm>
            <a:off x="3084680" y="4780401"/>
            <a:ext cx="4648200" cy="727829"/>
          </a:xfrm>
          <a:prstGeom prst="rightArrow">
            <a:avLst/>
          </a:prstGeom>
          <a:solidFill>
            <a:srgbClr val="CCCCCC"/>
          </a:solidFill>
          <a:ln w="12700">
            <a:solidFill>
              <a:srgbClr val="CC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r>
              <a:rPr lang="en-US" sz="1600" b="1" dirty="0" smtClean="0">
                <a:solidFill>
                  <a:schemeClr val="tx1"/>
                </a:solidFill>
                <a:latin typeface="Calibri" panose="020F0502020204030204" pitchFamily="34" charset="0"/>
              </a:rPr>
              <a:t>Supplier Improvement Plans</a:t>
            </a:r>
            <a:endParaRPr lang="en-US" sz="1600" b="1" dirty="0">
              <a:solidFill>
                <a:schemeClr val="tx1"/>
              </a:solidFill>
              <a:latin typeface="Calibri" panose="020F0502020204030204" pitchFamily="34" charset="0"/>
            </a:endParaRPr>
          </a:p>
        </p:txBody>
      </p:sp>
      <p:sp>
        <p:nvSpPr>
          <p:cNvPr id="63" name="Rounded Rectangle 62"/>
          <p:cNvSpPr/>
          <p:nvPr/>
        </p:nvSpPr>
        <p:spPr>
          <a:xfrm>
            <a:off x="7763193" y="4898491"/>
            <a:ext cx="542607" cy="491649"/>
          </a:xfrm>
          <a:prstGeom prst="roundRect">
            <a:avLst/>
          </a:prstGeom>
          <a:solidFill>
            <a:schemeClr val="bg1">
              <a:lumMod val="95000"/>
            </a:schemeClr>
          </a:solidFill>
          <a:ln w="127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84629" rtl="0" eaLnBrk="1" latinLnBrk="0" hangingPunct="1">
              <a:defRPr sz="2000" kern="1200">
                <a:solidFill>
                  <a:schemeClr val="lt1"/>
                </a:solidFill>
                <a:latin typeface="+mn-lt"/>
                <a:ea typeface="+mn-ea"/>
                <a:cs typeface="+mn-cs"/>
              </a:defRPr>
            </a:lvl1pPr>
            <a:lvl2pPr marL="492315" algn="l" defTabSz="984629" rtl="0" eaLnBrk="1" latinLnBrk="0" hangingPunct="1">
              <a:defRPr sz="2000" kern="1200">
                <a:solidFill>
                  <a:schemeClr val="lt1"/>
                </a:solidFill>
                <a:latin typeface="+mn-lt"/>
                <a:ea typeface="+mn-ea"/>
                <a:cs typeface="+mn-cs"/>
              </a:defRPr>
            </a:lvl2pPr>
            <a:lvl3pPr marL="984629" algn="l" defTabSz="984629" rtl="0" eaLnBrk="1" latinLnBrk="0" hangingPunct="1">
              <a:defRPr sz="2000" kern="1200">
                <a:solidFill>
                  <a:schemeClr val="lt1"/>
                </a:solidFill>
                <a:latin typeface="+mn-lt"/>
                <a:ea typeface="+mn-ea"/>
                <a:cs typeface="+mn-cs"/>
              </a:defRPr>
            </a:lvl3pPr>
            <a:lvl4pPr marL="1476944" algn="l" defTabSz="984629" rtl="0" eaLnBrk="1" latinLnBrk="0" hangingPunct="1">
              <a:defRPr sz="2000" kern="1200">
                <a:solidFill>
                  <a:schemeClr val="lt1"/>
                </a:solidFill>
                <a:latin typeface="+mn-lt"/>
                <a:ea typeface="+mn-ea"/>
                <a:cs typeface="+mn-cs"/>
              </a:defRPr>
            </a:lvl4pPr>
            <a:lvl5pPr marL="1969260" algn="l" defTabSz="984629" rtl="0" eaLnBrk="1" latinLnBrk="0" hangingPunct="1">
              <a:defRPr sz="2000" kern="1200">
                <a:solidFill>
                  <a:schemeClr val="lt1"/>
                </a:solidFill>
                <a:latin typeface="+mn-lt"/>
                <a:ea typeface="+mn-ea"/>
                <a:cs typeface="+mn-cs"/>
              </a:defRPr>
            </a:lvl5pPr>
            <a:lvl6pPr marL="2461574" algn="l" defTabSz="984629" rtl="0" eaLnBrk="1" latinLnBrk="0" hangingPunct="1">
              <a:defRPr sz="2000" kern="1200">
                <a:solidFill>
                  <a:schemeClr val="lt1"/>
                </a:solidFill>
                <a:latin typeface="+mn-lt"/>
                <a:ea typeface="+mn-ea"/>
                <a:cs typeface="+mn-cs"/>
              </a:defRPr>
            </a:lvl6pPr>
            <a:lvl7pPr marL="2953889" algn="l" defTabSz="984629" rtl="0" eaLnBrk="1" latinLnBrk="0" hangingPunct="1">
              <a:defRPr sz="2000" kern="1200">
                <a:solidFill>
                  <a:schemeClr val="lt1"/>
                </a:solidFill>
                <a:latin typeface="+mn-lt"/>
                <a:ea typeface="+mn-ea"/>
                <a:cs typeface="+mn-cs"/>
              </a:defRPr>
            </a:lvl7pPr>
            <a:lvl8pPr marL="3446204" algn="l" defTabSz="984629" rtl="0" eaLnBrk="1" latinLnBrk="0" hangingPunct="1">
              <a:defRPr sz="2000" kern="1200">
                <a:solidFill>
                  <a:schemeClr val="lt1"/>
                </a:solidFill>
                <a:latin typeface="+mn-lt"/>
                <a:ea typeface="+mn-ea"/>
                <a:cs typeface="+mn-cs"/>
              </a:defRPr>
            </a:lvl8pPr>
            <a:lvl9pPr marL="3938518" algn="l" defTabSz="984629" rtl="0" eaLnBrk="1" latinLnBrk="0" hangingPunct="1">
              <a:defRPr sz="20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64" name="Freeform 63"/>
          <p:cNvSpPr>
            <a:spLocks noChangeAspect="1" noEditPoints="1"/>
          </p:cNvSpPr>
          <p:nvPr/>
        </p:nvSpPr>
        <p:spPr bwMode="auto">
          <a:xfrm>
            <a:off x="7851936" y="4130288"/>
            <a:ext cx="365120" cy="365120"/>
          </a:xfrm>
          <a:custGeom>
            <a:avLst/>
            <a:gdLst>
              <a:gd name="T0" fmla="*/ 39 w 94"/>
              <a:gd name="T1" fmla="*/ 23 h 94"/>
              <a:gd name="T2" fmla="*/ 35 w 94"/>
              <a:gd name="T3" fmla="*/ 27 h 94"/>
              <a:gd name="T4" fmla="*/ 31 w 94"/>
              <a:gd name="T5" fmla="*/ 23 h 94"/>
              <a:gd name="T6" fmla="*/ 35 w 94"/>
              <a:gd name="T7" fmla="*/ 19 h 94"/>
              <a:gd name="T8" fmla="*/ 39 w 94"/>
              <a:gd name="T9" fmla="*/ 23 h 94"/>
              <a:gd name="T10" fmla="*/ 23 w 94"/>
              <a:gd name="T11" fmla="*/ 27 h 94"/>
              <a:gd name="T12" fmla="*/ 19 w 94"/>
              <a:gd name="T13" fmla="*/ 31 h 94"/>
              <a:gd name="T14" fmla="*/ 23 w 94"/>
              <a:gd name="T15" fmla="*/ 35 h 94"/>
              <a:gd name="T16" fmla="*/ 27 w 94"/>
              <a:gd name="T17" fmla="*/ 31 h 94"/>
              <a:gd name="T18" fmla="*/ 23 w 94"/>
              <a:gd name="T19" fmla="*/ 27 h 94"/>
              <a:gd name="T20" fmla="*/ 47 w 94"/>
              <a:gd name="T21" fmla="*/ 23 h 94"/>
              <a:gd name="T22" fmla="*/ 51 w 94"/>
              <a:gd name="T23" fmla="*/ 19 h 94"/>
              <a:gd name="T24" fmla="*/ 47 w 94"/>
              <a:gd name="T25" fmla="*/ 15 h 94"/>
              <a:gd name="T26" fmla="*/ 43 w 94"/>
              <a:gd name="T27" fmla="*/ 19 h 94"/>
              <a:gd name="T28" fmla="*/ 47 w 94"/>
              <a:gd name="T29" fmla="*/ 23 h 94"/>
              <a:gd name="T30" fmla="*/ 58 w 94"/>
              <a:gd name="T31" fmla="*/ 32 h 94"/>
              <a:gd name="T32" fmla="*/ 57 w 94"/>
              <a:gd name="T33" fmla="*/ 32 h 94"/>
              <a:gd name="T34" fmla="*/ 46 w 94"/>
              <a:gd name="T35" fmla="*/ 48 h 94"/>
              <a:gd name="T36" fmla="*/ 40 w 94"/>
              <a:gd name="T37" fmla="*/ 56 h 94"/>
              <a:gd name="T38" fmla="*/ 47 w 94"/>
              <a:gd name="T39" fmla="*/ 63 h 94"/>
              <a:gd name="T40" fmla="*/ 54 w 94"/>
              <a:gd name="T41" fmla="*/ 56 h 94"/>
              <a:gd name="T42" fmla="*/ 53 w 94"/>
              <a:gd name="T43" fmla="*/ 51 h 94"/>
              <a:gd name="T44" fmla="*/ 59 w 94"/>
              <a:gd name="T45" fmla="*/ 33 h 94"/>
              <a:gd name="T46" fmla="*/ 58 w 94"/>
              <a:gd name="T47" fmla="*/ 32 h 94"/>
              <a:gd name="T48" fmla="*/ 19 w 94"/>
              <a:gd name="T49" fmla="*/ 39 h 94"/>
              <a:gd name="T50" fmla="*/ 15 w 94"/>
              <a:gd name="T51" fmla="*/ 43 h 94"/>
              <a:gd name="T52" fmla="*/ 19 w 94"/>
              <a:gd name="T53" fmla="*/ 47 h 94"/>
              <a:gd name="T54" fmla="*/ 23 w 94"/>
              <a:gd name="T55" fmla="*/ 43 h 94"/>
              <a:gd name="T56" fmla="*/ 19 w 94"/>
              <a:gd name="T57" fmla="*/ 39 h 94"/>
              <a:gd name="T58" fmla="*/ 94 w 94"/>
              <a:gd name="T59" fmla="*/ 47 h 94"/>
              <a:gd name="T60" fmla="*/ 47 w 94"/>
              <a:gd name="T61" fmla="*/ 94 h 94"/>
              <a:gd name="T62" fmla="*/ 0 w 94"/>
              <a:gd name="T63" fmla="*/ 47 h 94"/>
              <a:gd name="T64" fmla="*/ 47 w 94"/>
              <a:gd name="T65" fmla="*/ 0 h 94"/>
              <a:gd name="T66" fmla="*/ 94 w 94"/>
              <a:gd name="T67" fmla="*/ 47 h 94"/>
              <a:gd name="T68" fmla="*/ 84 w 94"/>
              <a:gd name="T69" fmla="*/ 47 h 94"/>
              <a:gd name="T70" fmla="*/ 47 w 94"/>
              <a:gd name="T71" fmla="*/ 10 h 94"/>
              <a:gd name="T72" fmla="*/ 10 w 94"/>
              <a:gd name="T73" fmla="*/ 47 h 94"/>
              <a:gd name="T74" fmla="*/ 47 w 94"/>
              <a:gd name="T75" fmla="*/ 84 h 94"/>
              <a:gd name="T76" fmla="*/ 84 w 94"/>
              <a:gd name="T77" fmla="*/ 47 h 94"/>
              <a:gd name="T78" fmla="*/ 75 w 94"/>
              <a:gd name="T79" fmla="*/ 39 h 94"/>
              <a:gd name="T80" fmla="*/ 71 w 94"/>
              <a:gd name="T81" fmla="*/ 43 h 94"/>
              <a:gd name="T82" fmla="*/ 75 w 94"/>
              <a:gd name="T83" fmla="*/ 47 h 94"/>
              <a:gd name="T84" fmla="*/ 79 w 94"/>
              <a:gd name="T85" fmla="*/ 43 h 94"/>
              <a:gd name="T86" fmla="*/ 75 w 94"/>
              <a:gd name="T87" fmla="*/ 39 h 94"/>
              <a:gd name="T88" fmla="*/ 75 w 94"/>
              <a:gd name="T89" fmla="*/ 31 h 94"/>
              <a:gd name="T90" fmla="*/ 71 w 94"/>
              <a:gd name="T91" fmla="*/ 27 h 94"/>
              <a:gd name="T92" fmla="*/ 67 w 94"/>
              <a:gd name="T93" fmla="*/ 31 h 94"/>
              <a:gd name="T94" fmla="*/ 71 w 94"/>
              <a:gd name="T95" fmla="*/ 35 h 94"/>
              <a:gd name="T96" fmla="*/ 75 w 94"/>
              <a:gd name="T97" fmla="*/ 31 h 94"/>
              <a:gd name="T98" fmla="*/ 59 w 94"/>
              <a:gd name="T99" fmla="*/ 19 h 94"/>
              <a:gd name="T100" fmla="*/ 55 w 94"/>
              <a:gd name="T101" fmla="*/ 23 h 94"/>
              <a:gd name="T102" fmla="*/ 59 w 94"/>
              <a:gd name="T103" fmla="*/ 27 h 94"/>
              <a:gd name="T104" fmla="*/ 63 w 94"/>
              <a:gd name="T105" fmla="*/ 23 h 94"/>
              <a:gd name="T106" fmla="*/ 59 w 94"/>
              <a:gd name="T107"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94">
                <a:moveTo>
                  <a:pt x="39" y="23"/>
                </a:moveTo>
                <a:cubicBezTo>
                  <a:pt x="39" y="25"/>
                  <a:pt x="37" y="27"/>
                  <a:pt x="35" y="27"/>
                </a:cubicBezTo>
                <a:cubicBezTo>
                  <a:pt x="33" y="27"/>
                  <a:pt x="31" y="25"/>
                  <a:pt x="31" y="23"/>
                </a:cubicBezTo>
                <a:cubicBezTo>
                  <a:pt x="31" y="21"/>
                  <a:pt x="33" y="19"/>
                  <a:pt x="35" y="19"/>
                </a:cubicBezTo>
                <a:cubicBezTo>
                  <a:pt x="37" y="19"/>
                  <a:pt x="39" y="21"/>
                  <a:pt x="39" y="23"/>
                </a:cubicBezTo>
                <a:moveTo>
                  <a:pt x="23" y="27"/>
                </a:moveTo>
                <a:cubicBezTo>
                  <a:pt x="21" y="27"/>
                  <a:pt x="19" y="29"/>
                  <a:pt x="19" y="31"/>
                </a:cubicBezTo>
                <a:cubicBezTo>
                  <a:pt x="19" y="33"/>
                  <a:pt x="21" y="35"/>
                  <a:pt x="23" y="35"/>
                </a:cubicBezTo>
                <a:cubicBezTo>
                  <a:pt x="25" y="35"/>
                  <a:pt x="27" y="33"/>
                  <a:pt x="27" y="31"/>
                </a:cubicBezTo>
                <a:cubicBezTo>
                  <a:pt x="27" y="29"/>
                  <a:pt x="25" y="27"/>
                  <a:pt x="23" y="27"/>
                </a:cubicBezTo>
                <a:moveTo>
                  <a:pt x="47" y="23"/>
                </a:moveTo>
                <a:cubicBezTo>
                  <a:pt x="49" y="23"/>
                  <a:pt x="51" y="21"/>
                  <a:pt x="51" y="19"/>
                </a:cubicBezTo>
                <a:cubicBezTo>
                  <a:pt x="51" y="17"/>
                  <a:pt x="49" y="15"/>
                  <a:pt x="47" y="15"/>
                </a:cubicBezTo>
                <a:cubicBezTo>
                  <a:pt x="45" y="15"/>
                  <a:pt x="43" y="17"/>
                  <a:pt x="43" y="19"/>
                </a:cubicBezTo>
                <a:cubicBezTo>
                  <a:pt x="43" y="21"/>
                  <a:pt x="45" y="23"/>
                  <a:pt x="47" y="23"/>
                </a:cubicBezTo>
                <a:moveTo>
                  <a:pt x="58" y="32"/>
                </a:moveTo>
                <a:cubicBezTo>
                  <a:pt x="58" y="32"/>
                  <a:pt x="57" y="32"/>
                  <a:pt x="57" y="32"/>
                </a:cubicBezTo>
                <a:cubicBezTo>
                  <a:pt x="46" y="48"/>
                  <a:pt x="46" y="48"/>
                  <a:pt x="46" y="48"/>
                </a:cubicBezTo>
                <a:cubicBezTo>
                  <a:pt x="42" y="49"/>
                  <a:pt x="40" y="52"/>
                  <a:pt x="40" y="56"/>
                </a:cubicBezTo>
                <a:cubicBezTo>
                  <a:pt x="40" y="60"/>
                  <a:pt x="43" y="63"/>
                  <a:pt x="47" y="63"/>
                </a:cubicBezTo>
                <a:cubicBezTo>
                  <a:pt x="51" y="63"/>
                  <a:pt x="54" y="60"/>
                  <a:pt x="54" y="56"/>
                </a:cubicBezTo>
                <a:cubicBezTo>
                  <a:pt x="54" y="54"/>
                  <a:pt x="54" y="53"/>
                  <a:pt x="53" y="51"/>
                </a:cubicBezTo>
                <a:cubicBezTo>
                  <a:pt x="59" y="33"/>
                  <a:pt x="59" y="33"/>
                  <a:pt x="59" y="33"/>
                </a:cubicBezTo>
                <a:cubicBezTo>
                  <a:pt x="59" y="33"/>
                  <a:pt x="59" y="32"/>
                  <a:pt x="58" y="32"/>
                </a:cubicBezTo>
                <a:moveTo>
                  <a:pt x="19" y="39"/>
                </a:moveTo>
                <a:cubicBezTo>
                  <a:pt x="17" y="39"/>
                  <a:pt x="15" y="41"/>
                  <a:pt x="15" y="43"/>
                </a:cubicBezTo>
                <a:cubicBezTo>
                  <a:pt x="15" y="45"/>
                  <a:pt x="17" y="47"/>
                  <a:pt x="19" y="47"/>
                </a:cubicBezTo>
                <a:cubicBezTo>
                  <a:pt x="21" y="47"/>
                  <a:pt x="23" y="45"/>
                  <a:pt x="23" y="43"/>
                </a:cubicBezTo>
                <a:cubicBezTo>
                  <a:pt x="23" y="41"/>
                  <a:pt x="21" y="39"/>
                  <a:pt x="19" y="39"/>
                </a:cubicBezTo>
                <a:moveTo>
                  <a:pt x="94" y="47"/>
                </a:moveTo>
                <a:cubicBezTo>
                  <a:pt x="94" y="73"/>
                  <a:pt x="73" y="94"/>
                  <a:pt x="47" y="94"/>
                </a:cubicBezTo>
                <a:cubicBezTo>
                  <a:pt x="21" y="94"/>
                  <a:pt x="0" y="73"/>
                  <a:pt x="0" y="47"/>
                </a:cubicBezTo>
                <a:cubicBezTo>
                  <a:pt x="0" y="21"/>
                  <a:pt x="21" y="0"/>
                  <a:pt x="47" y="0"/>
                </a:cubicBezTo>
                <a:cubicBezTo>
                  <a:pt x="73" y="0"/>
                  <a:pt x="94" y="21"/>
                  <a:pt x="94" y="47"/>
                </a:cubicBezTo>
                <a:moveTo>
                  <a:pt x="84" y="47"/>
                </a:moveTo>
                <a:cubicBezTo>
                  <a:pt x="84" y="27"/>
                  <a:pt x="67" y="10"/>
                  <a:pt x="47" y="10"/>
                </a:cubicBezTo>
                <a:cubicBezTo>
                  <a:pt x="27" y="10"/>
                  <a:pt x="10" y="27"/>
                  <a:pt x="10" y="47"/>
                </a:cubicBezTo>
                <a:cubicBezTo>
                  <a:pt x="10" y="67"/>
                  <a:pt x="27" y="84"/>
                  <a:pt x="47" y="84"/>
                </a:cubicBezTo>
                <a:cubicBezTo>
                  <a:pt x="67" y="84"/>
                  <a:pt x="84" y="67"/>
                  <a:pt x="84" y="47"/>
                </a:cubicBezTo>
                <a:moveTo>
                  <a:pt x="75" y="39"/>
                </a:moveTo>
                <a:cubicBezTo>
                  <a:pt x="73" y="39"/>
                  <a:pt x="71" y="41"/>
                  <a:pt x="71" y="43"/>
                </a:cubicBezTo>
                <a:cubicBezTo>
                  <a:pt x="71" y="45"/>
                  <a:pt x="73" y="47"/>
                  <a:pt x="75" y="47"/>
                </a:cubicBezTo>
                <a:cubicBezTo>
                  <a:pt x="77" y="47"/>
                  <a:pt x="79" y="45"/>
                  <a:pt x="79" y="43"/>
                </a:cubicBezTo>
                <a:cubicBezTo>
                  <a:pt x="79" y="41"/>
                  <a:pt x="77" y="39"/>
                  <a:pt x="75" y="39"/>
                </a:cubicBezTo>
                <a:moveTo>
                  <a:pt x="75" y="31"/>
                </a:moveTo>
                <a:cubicBezTo>
                  <a:pt x="75" y="29"/>
                  <a:pt x="73" y="27"/>
                  <a:pt x="71" y="27"/>
                </a:cubicBezTo>
                <a:cubicBezTo>
                  <a:pt x="69" y="27"/>
                  <a:pt x="67" y="29"/>
                  <a:pt x="67" y="31"/>
                </a:cubicBezTo>
                <a:cubicBezTo>
                  <a:pt x="67" y="33"/>
                  <a:pt x="69" y="35"/>
                  <a:pt x="71" y="35"/>
                </a:cubicBezTo>
                <a:cubicBezTo>
                  <a:pt x="73" y="35"/>
                  <a:pt x="75" y="33"/>
                  <a:pt x="75" y="31"/>
                </a:cubicBezTo>
                <a:moveTo>
                  <a:pt x="59" y="19"/>
                </a:moveTo>
                <a:cubicBezTo>
                  <a:pt x="57" y="19"/>
                  <a:pt x="55" y="21"/>
                  <a:pt x="55" y="23"/>
                </a:cubicBezTo>
                <a:cubicBezTo>
                  <a:pt x="55" y="25"/>
                  <a:pt x="57" y="27"/>
                  <a:pt x="59" y="27"/>
                </a:cubicBezTo>
                <a:cubicBezTo>
                  <a:pt x="61" y="27"/>
                  <a:pt x="63" y="25"/>
                  <a:pt x="63" y="23"/>
                </a:cubicBezTo>
                <a:cubicBezTo>
                  <a:pt x="63" y="21"/>
                  <a:pt x="61" y="19"/>
                  <a:pt x="59" y="19"/>
                </a:cubicBezTo>
              </a:path>
            </a:pathLst>
          </a:custGeom>
          <a:solidFill>
            <a:srgbClr val="72727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84629" rtl="0" eaLnBrk="1" latinLnBrk="0" hangingPunct="1">
              <a:defRPr sz="2000" kern="1200">
                <a:solidFill>
                  <a:schemeClr val="tx1"/>
                </a:solidFill>
                <a:latin typeface="+mn-lt"/>
                <a:ea typeface="+mn-ea"/>
                <a:cs typeface="+mn-cs"/>
              </a:defRPr>
            </a:lvl1pPr>
            <a:lvl2pPr marL="492315" algn="l" defTabSz="984629" rtl="0" eaLnBrk="1" latinLnBrk="0" hangingPunct="1">
              <a:defRPr sz="2000" kern="1200">
                <a:solidFill>
                  <a:schemeClr val="tx1"/>
                </a:solidFill>
                <a:latin typeface="+mn-lt"/>
                <a:ea typeface="+mn-ea"/>
                <a:cs typeface="+mn-cs"/>
              </a:defRPr>
            </a:lvl2pPr>
            <a:lvl3pPr marL="984629" algn="l" defTabSz="984629" rtl="0" eaLnBrk="1" latinLnBrk="0" hangingPunct="1">
              <a:defRPr sz="2000" kern="1200">
                <a:solidFill>
                  <a:schemeClr val="tx1"/>
                </a:solidFill>
                <a:latin typeface="+mn-lt"/>
                <a:ea typeface="+mn-ea"/>
                <a:cs typeface="+mn-cs"/>
              </a:defRPr>
            </a:lvl3pPr>
            <a:lvl4pPr marL="1476944" algn="l" defTabSz="984629" rtl="0" eaLnBrk="1" latinLnBrk="0" hangingPunct="1">
              <a:defRPr sz="2000" kern="1200">
                <a:solidFill>
                  <a:schemeClr val="tx1"/>
                </a:solidFill>
                <a:latin typeface="+mn-lt"/>
                <a:ea typeface="+mn-ea"/>
                <a:cs typeface="+mn-cs"/>
              </a:defRPr>
            </a:lvl4pPr>
            <a:lvl5pPr marL="1969260" algn="l" defTabSz="984629" rtl="0" eaLnBrk="1" latinLnBrk="0" hangingPunct="1">
              <a:defRPr sz="2000" kern="1200">
                <a:solidFill>
                  <a:schemeClr val="tx1"/>
                </a:solidFill>
                <a:latin typeface="+mn-lt"/>
                <a:ea typeface="+mn-ea"/>
                <a:cs typeface="+mn-cs"/>
              </a:defRPr>
            </a:lvl5pPr>
            <a:lvl6pPr marL="2461574" algn="l" defTabSz="984629" rtl="0" eaLnBrk="1" latinLnBrk="0" hangingPunct="1">
              <a:defRPr sz="2000" kern="1200">
                <a:solidFill>
                  <a:schemeClr val="tx1"/>
                </a:solidFill>
                <a:latin typeface="+mn-lt"/>
                <a:ea typeface="+mn-ea"/>
                <a:cs typeface="+mn-cs"/>
              </a:defRPr>
            </a:lvl6pPr>
            <a:lvl7pPr marL="2953889" algn="l" defTabSz="984629" rtl="0" eaLnBrk="1" latinLnBrk="0" hangingPunct="1">
              <a:defRPr sz="2000" kern="1200">
                <a:solidFill>
                  <a:schemeClr val="tx1"/>
                </a:solidFill>
                <a:latin typeface="+mn-lt"/>
                <a:ea typeface="+mn-ea"/>
                <a:cs typeface="+mn-cs"/>
              </a:defRPr>
            </a:lvl7pPr>
            <a:lvl8pPr marL="3446204" algn="l" defTabSz="984629" rtl="0" eaLnBrk="1" latinLnBrk="0" hangingPunct="1">
              <a:defRPr sz="2000" kern="1200">
                <a:solidFill>
                  <a:schemeClr val="tx1"/>
                </a:solidFill>
                <a:latin typeface="+mn-lt"/>
                <a:ea typeface="+mn-ea"/>
                <a:cs typeface="+mn-cs"/>
              </a:defRPr>
            </a:lvl8pPr>
            <a:lvl9pPr marL="3938518" algn="l" defTabSz="984629" rtl="0" eaLnBrk="1" latinLnBrk="0" hangingPunct="1">
              <a:defRPr sz="2000" kern="1200">
                <a:solidFill>
                  <a:schemeClr val="tx1"/>
                </a:solidFill>
                <a:latin typeface="+mn-lt"/>
                <a:ea typeface="+mn-ea"/>
                <a:cs typeface="+mn-cs"/>
              </a:defRPr>
            </a:lvl9pPr>
          </a:lstStyle>
          <a:p>
            <a:endParaRPr lang="en-US" dirty="0">
              <a:solidFill>
                <a:srgbClr val="000000"/>
              </a:solidFill>
              <a:latin typeface="Calibri" panose="020F0502020204030204" pitchFamily="34" charset="0"/>
            </a:endParaRPr>
          </a:p>
        </p:txBody>
      </p:sp>
      <p:grpSp>
        <p:nvGrpSpPr>
          <p:cNvPr id="74" name="Group 73"/>
          <p:cNvGrpSpPr/>
          <p:nvPr/>
        </p:nvGrpSpPr>
        <p:grpSpPr>
          <a:xfrm>
            <a:off x="381000" y="3237428"/>
            <a:ext cx="2476500" cy="2431699"/>
            <a:chOff x="6148918" y="2951626"/>
            <a:chExt cx="2476500" cy="2431699"/>
          </a:xfrm>
        </p:grpSpPr>
        <p:grpSp>
          <p:nvGrpSpPr>
            <p:cNvPr id="76" name="Group 75"/>
            <p:cNvGrpSpPr/>
            <p:nvPr/>
          </p:nvGrpSpPr>
          <p:grpSpPr>
            <a:xfrm>
              <a:off x="6438900" y="2951626"/>
              <a:ext cx="1905000" cy="1709507"/>
              <a:chOff x="3857307" y="2787650"/>
              <a:chExt cx="1429385" cy="1282700"/>
            </a:xfrm>
          </p:grpSpPr>
          <p:sp>
            <p:nvSpPr>
              <p:cNvPr id="78" name="Rounded Rectangle 77"/>
              <p:cNvSpPr/>
              <p:nvPr/>
            </p:nvSpPr>
            <p:spPr>
              <a:xfrm>
                <a:off x="3978592" y="2893060"/>
                <a:ext cx="1180465" cy="106426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dirty="0">
                  <a:latin typeface="Calibri" panose="020F0502020204030204" pitchFamily="34" charset="0"/>
                </a:endParaRPr>
              </a:p>
            </p:txBody>
          </p:sp>
          <p:sp>
            <p:nvSpPr>
              <p:cNvPr id="79" name="Rounded Rectangle 78"/>
              <p:cNvSpPr/>
              <p:nvPr/>
            </p:nvSpPr>
            <p:spPr>
              <a:xfrm>
                <a:off x="3857307" y="2787650"/>
                <a:ext cx="1429385" cy="12827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dirty="0">
                  <a:latin typeface="Calibri" panose="020F0502020204030204" pitchFamily="34" charset="0"/>
                </a:endParaRPr>
              </a:p>
            </p:txBody>
          </p:sp>
        </p:grpSp>
        <p:sp>
          <p:nvSpPr>
            <p:cNvPr id="77" name="TextBox 76"/>
            <p:cNvSpPr txBox="1"/>
            <p:nvPr/>
          </p:nvSpPr>
          <p:spPr>
            <a:xfrm>
              <a:off x="6148918" y="4675439"/>
              <a:ext cx="2476500" cy="707886"/>
            </a:xfrm>
            <a:prstGeom prst="rect">
              <a:avLst/>
            </a:prstGeom>
            <a:noFill/>
          </p:spPr>
          <p:txBody>
            <a:bodyPr wrap="square" rtlCol="0">
              <a:spAutoFit/>
            </a:bodyPr>
            <a:lstStyle/>
            <a:p>
              <a:pPr algn="ctr"/>
              <a:r>
                <a:rPr lang="en-US" b="1" dirty="0" smtClean="0">
                  <a:solidFill>
                    <a:schemeClr val="accent1"/>
                  </a:solidFill>
                  <a:latin typeface="Calibri" panose="020F0502020204030204" pitchFamily="34" charset="0"/>
                </a:rPr>
                <a:t>Supplier Management</a:t>
              </a:r>
              <a:endParaRPr lang="en-US" b="1" dirty="0">
                <a:solidFill>
                  <a:schemeClr val="accent1"/>
                </a:solidFill>
                <a:latin typeface="Calibri" panose="020F0502020204030204" pitchFamily="34" charset="0"/>
              </a:endParaRPr>
            </a:p>
          </p:txBody>
        </p:sp>
      </p:grpSp>
      <p:grpSp>
        <p:nvGrpSpPr>
          <p:cNvPr id="38" name="Group 599"/>
          <p:cNvGrpSpPr>
            <a:grpSpLocks noChangeAspect="1"/>
          </p:cNvGrpSpPr>
          <p:nvPr/>
        </p:nvGrpSpPr>
        <p:grpSpPr>
          <a:xfrm>
            <a:off x="986672" y="3675656"/>
            <a:ext cx="1227055" cy="858473"/>
            <a:chOff x="309563" y="3125813"/>
            <a:chExt cx="835025" cy="584200"/>
          </a:xfrm>
          <a:solidFill>
            <a:schemeClr val="accent1"/>
          </a:solidFill>
        </p:grpSpPr>
        <p:sp>
          <p:nvSpPr>
            <p:cNvPr id="41" name="Freeform 386"/>
            <p:cNvSpPr>
              <a:spLocks/>
            </p:cNvSpPr>
            <p:nvPr/>
          </p:nvSpPr>
          <p:spPr bwMode="auto">
            <a:xfrm>
              <a:off x="309563" y="3249638"/>
              <a:ext cx="295275" cy="419100"/>
            </a:xfrm>
            <a:custGeom>
              <a:avLst/>
              <a:gdLst/>
              <a:ahLst/>
              <a:cxnLst>
                <a:cxn ang="0">
                  <a:pos x="73" y="23"/>
                </a:cxn>
                <a:cxn ang="0">
                  <a:pos x="75" y="17"/>
                </a:cxn>
                <a:cxn ang="0">
                  <a:pos x="75" y="17"/>
                </a:cxn>
                <a:cxn ang="0">
                  <a:pos x="74" y="9"/>
                </a:cxn>
                <a:cxn ang="0">
                  <a:pos x="70" y="8"/>
                </a:cxn>
                <a:cxn ang="0">
                  <a:pos x="68" y="6"/>
                </a:cxn>
                <a:cxn ang="0">
                  <a:pos x="44" y="6"/>
                </a:cxn>
                <a:cxn ang="0">
                  <a:pos x="35" y="35"/>
                </a:cxn>
                <a:cxn ang="0">
                  <a:pos x="34" y="40"/>
                </a:cxn>
                <a:cxn ang="0">
                  <a:pos x="37" y="53"/>
                </a:cxn>
                <a:cxn ang="0">
                  <a:pos x="40" y="54"/>
                </a:cxn>
                <a:cxn ang="0">
                  <a:pos x="40" y="63"/>
                </a:cxn>
                <a:cxn ang="0">
                  <a:pos x="43" y="68"/>
                </a:cxn>
                <a:cxn ang="0">
                  <a:pos x="41" y="69"/>
                </a:cxn>
                <a:cxn ang="0">
                  <a:pos x="36" y="77"/>
                </a:cxn>
                <a:cxn ang="0">
                  <a:pos x="31" y="78"/>
                </a:cxn>
                <a:cxn ang="0">
                  <a:pos x="14" y="86"/>
                </a:cxn>
                <a:cxn ang="0">
                  <a:pos x="0" y="94"/>
                </a:cxn>
                <a:cxn ang="0">
                  <a:pos x="0" y="112"/>
                </a:cxn>
                <a:cxn ang="0">
                  <a:pos x="26" y="112"/>
                </a:cxn>
                <a:cxn ang="0">
                  <a:pos x="26" y="107"/>
                </a:cxn>
                <a:cxn ang="0">
                  <a:pos x="26" y="98"/>
                </a:cxn>
                <a:cxn ang="0">
                  <a:pos x="26" y="97"/>
                </a:cxn>
                <a:cxn ang="0">
                  <a:pos x="26" y="96"/>
                </a:cxn>
                <a:cxn ang="0">
                  <a:pos x="44" y="82"/>
                </a:cxn>
                <a:cxn ang="0">
                  <a:pos x="49" y="81"/>
                </a:cxn>
                <a:cxn ang="0">
                  <a:pos x="58" y="76"/>
                </a:cxn>
                <a:cxn ang="0">
                  <a:pos x="73" y="70"/>
                </a:cxn>
                <a:cxn ang="0">
                  <a:pos x="72" y="69"/>
                </a:cxn>
                <a:cxn ang="0">
                  <a:pos x="69" y="68"/>
                </a:cxn>
                <a:cxn ang="0">
                  <a:pos x="72" y="62"/>
                </a:cxn>
                <a:cxn ang="0">
                  <a:pos x="74" y="55"/>
                </a:cxn>
                <a:cxn ang="0">
                  <a:pos x="77" y="52"/>
                </a:cxn>
                <a:cxn ang="0">
                  <a:pos x="79" y="47"/>
                </a:cxn>
                <a:cxn ang="0">
                  <a:pos x="79" y="45"/>
                </a:cxn>
                <a:cxn ang="0">
                  <a:pos x="73" y="25"/>
                </a:cxn>
                <a:cxn ang="0">
                  <a:pos x="73" y="23"/>
                </a:cxn>
              </a:cxnLst>
              <a:rect l="0" t="0" r="r" b="b"/>
              <a:pathLst>
                <a:path w="79" h="112">
                  <a:moveTo>
                    <a:pt x="73" y="23"/>
                  </a:moveTo>
                  <a:cubicBezTo>
                    <a:pt x="73" y="21"/>
                    <a:pt x="74" y="19"/>
                    <a:pt x="75" y="17"/>
                  </a:cubicBezTo>
                  <a:cubicBezTo>
                    <a:pt x="75" y="17"/>
                    <a:pt x="75" y="17"/>
                    <a:pt x="75" y="17"/>
                  </a:cubicBezTo>
                  <a:cubicBezTo>
                    <a:pt x="74" y="14"/>
                    <a:pt x="74" y="11"/>
                    <a:pt x="74" y="9"/>
                  </a:cubicBezTo>
                  <a:cubicBezTo>
                    <a:pt x="70" y="8"/>
                    <a:pt x="70" y="8"/>
                    <a:pt x="70" y="8"/>
                  </a:cubicBezTo>
                  <a:cubicBezTo>
                    <a:pt x="68" y="6"/>
                    <a:pt x="68" y="6"/>
                    <a:pt x="68" y="6"/>
                  </a:cubicBezTo>
                  <a:cubicBezTo>
                    <a:pt x="59" y="0"/>
                    <a:pt x="49" y="4"/>
                    <a:pt x="44" y="6"/>
                  </a:cubicBezTo>
                  <a:cubicBezTo>
                    <a:pt x="36" y="9"/>
                    <a:pt x="32" y="19"/>
                    <a:pt x="35" y="35"/>
                  </a:cubicBezTo>
                  <a:cubicBezTo>
                    <a:pt x="36" y="38"/>
                    <a:pt x="34" y="39"/>
                    <a:pt x="34" y="40"/>
                  </a:cubicBezTo>
                  <a:cubicBezTo>
                    <a:pt x="34" y="44"/>
                    <a:pt x="34" y="51"/>
                    <a:pt x="37" y="53"/>
                  </a:cubicBezTo>
                  <a:cubicBezTo>
                    <a:pt x="40" y="54"/>
                    <a:pt x="40" y="54"/>
                    <a:pt x="40" y="54"/>
                  </a:cubicBezTo>
                  <a:cubicBezTo>
                    <a:pt x="40" y="57"/>
                    <a:pt x="40" y="60"/>
                    <a:pt x="40" y="63"/>
                  </a:cubicBezTo>
                  <a:cubicBezTo>
                    <a:pt x="41" y="65"/>
                    <a:pt x="43" y="65"/>
                    <a:pt x="43" y="68"/>
                  </a:cubicBezTo>
                  <a:cubicBezTo>
                    <a:pt x="41" y="69"/>
                    <a:pt x="41" y="69"/>
                    <a:pt x="41" y="69"/>
                  </a:cubicBezTo>
                  <a:cubicBezTo>
                    <a:pt x="40" y="71"/>
                    <a:pt x="38" y="76"/>
                    <a:pt x="36" y="77"/>
                  </a:cubicBezTo>
                  <a:cubicBezTo>
                    <a:pt x="35" y="77"/>
                    <a:pt x="33" y="78"/>
                    <a:pt x="31" y="78"/>
                  </a:cubicBezTo>
                  <a:cubicBezTo>
                    <a:pt x="26" y="81"/>
                    <a:pt x="19" y="83"/>
                    <a:pt x="14" y="86"/>
                  </a:cubicBezTo>
                  <a:cubicBezTo>
                    <a:pt x="8" y="88"/>
                    <a:pt x="2" y="89"/>
                    <a:pt x="0" y="94"/>
                  </a:cubicBezTo>
                  <a:cubicBezTo>
                    <a:pt x="0" y="98"/>
                    <a:pt x="0" y="107"/>
                    <a:pt x="0" y="112"/>
                  </a:cubicBezTo>
                  <a:cubicBezTo>
                    <a:pt x="26" y="112"/>
                    <a:pt x="26" y="112"/>
                    <a:pt x="26" y="112"/>
                  </a:cubicBezTo>
                  <a:cubicBezTo>
                    <a:pt x="26" y="110"/>
                    <a:pt x="26" y="108"/>
                    <a:pt x="26" y="107"/>
                  </a:cubicBezTo>
                  <a:cubicBezTo>
                    <a:pt x="26" y="103"/>
                    <a:pt x="26" y="100"/>
                    <a:pt x="26" y="98"/>
                  </a:cubicBezTo>
                  <a:cubicBezTo>
                    <a:pt x="26" y="97"/>
                    <a:pt x="26" y="97"/>
                    <a:pt x="26" y="97"/>
                  </a:cubicBezTo>
                  <a:cubicBezTo>
                    <a:pt x="26" y="96"/>
                    <a:pt x="26" y="96"/>
                    <a:pt x="26" y="96"/>
                  </a:cubicBezTo>
                  <a:cubicBezTo>
                    <a:pt x="29" y="87"/>
                    <a:pt x="38" y="85"/>
                    <a:pt x="44" y="82"/>
                  </a:cubicBezTo>
                  <a:cubicBezTo>
                    <a:pt x="46" y="82"/>
                    <a:pt x="47" y="81"/>
                    <a:pt x="49" y="81"/>
                  </a:cubicBezTo>
                  <a:cubicBezTo>
                    <a:pt x="52" y="79"/>
                    <a:pt x="55" y="78"/>
                    <a:pt x="58" y="76"/>
                  </a:cubicBezTo>
                  <a:cubicBezTo>
                    <a:pt x="63" y="74"/>
                    <a:pt x="68" y="72"/>
                    <a:pt x="73" y="70"/>
                  </a:cubicBezTo>
                  <a:cubicBezTo>
                    <a:pt x="73" y="70"/>
                    <a:pt x="73" y="69"/>
                    <a:pt x="72" y="69"/>
                  </a:cubicBezTo>
                  <a:cubicBezTo>
                    <a:pt x="71" y="69"/>
                    <a:pt x="70" y="69"/>
                    <a:pt x="69" y="68"/>
                  </a:cubicBezTo>
                  <a:cubicBezTo>
                    <a:pt x="69" y="65"/>
                    <a:pt x="72" y="65"/>
                    <a:pt x="72" y="62"/>
                  </a:cubicBezTo>
                  <a:cubicBezTo>
                    <a:pt x="73" y="60"/>
                    <a:pt x="72" y="57"/>
                    <a:pt x="74" y="55"/>
                  </a:cubicBezTo>
                  <a:cubicBezTo>
                    <a:pt x="74" y="53"/>
                    <a:pt x="76" y="53"/>
                    <a:pt x="77" y="52"/>
                  </a:cubicBezTo>
                  <a:cubicBezTo>
                    <a:pt x="78" y="51"/>
                    <a:pt x="79" y="49"/>
                    <a:pt x="79" y="47"/>
                  </a:cubicBezTo>
                  <a:cubicBezTo>
                    <a:pt x="79" y="47"/>
                    <a:pt x="79" y="46"/>
                    <a:pt x="79" y="45"/>
                  </a:cubicBezTo>
                  <a:cubicBezTo>
                    <a:pt x="74" y="40"/>
                    <a:pt x="74" y="32"/>
                    <a:pt x="73" y="25"/>
                  </a:cubicBezTo>
                  <a:cubicBezTo>
                    <a:pt x="73" y="25"/>
                    <a:pt x="73" y="24"/>
                    <a:pt x="73" y="23"/>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solidFill>
                  <a:srgbClr val="409DAD"/>
                </a:solidFill>
                <a:latin typeface="Calibri" panose="020F0502020204030204" pitchFamily="34" charset="0"/>
              </a:endParaRPr>
            </a:p>
          </p:txBody>
        </p:sp>
        <p:sp>
          <p:nvSpPr>
            <p:cNvPr id="42" name="Freeform 387"/>
            <p:cNvSpPr>
              <a:spLocks/>
            </p:cNvSpPr>
            <p:nvPr/>
          </p:nvSpPr>
          <p:spPr bwMode="auto">
            <a:xfrm>
              <a:off x="849313" y="3249638"/>
              <a:ext cx="295275" cy="419100"/>
            </a:xfrm>
            <a:custGeom>
              <a:avLst/>
              <a:gdLst/>
              <a:ahLst/>
              <a:cxnLst>
                <a:cxn ang="0">
                  <a:pos x="79" y="94"/>
                </a:cxn>
                <a:cxn ang="0">
                  <a:pos x="66" y="86"/>
                </a:cxn>
                <a:cxn ang="0">
                  <a:pos x="48" y="78"/>
                </a:cxn>
                <a:cxn ang="0">
                  <a:pos x="43" y="77"/>
                </a:cxn>
                <a:cxn ang="0">
                  <a:pos x="38" y="69"/>
                </a:cxn>
                <a:cxn ang="0">
                  <a:pos x="35" y="68"/>
                </a:cxn>
                <a:cxn ang="0">
                  <a:pos x="38" y="62"/>
                </a:cxn>
                <a:cxn ang="0">
                  <a:pos x="39" y="55"/>
                </a:cxn>
                <a:cxn ang="0">
                  <a:pos x="43" y="52"/>
                </a:cxn>
                <a:cxn ang="0">
                  <a:pos x="45" y="47"/>
                </a:cxn>
                <a:cxn ang="0">
                  <a:pos x="44" y="39"/>
                </a:cxn>
                <a:cxn ang="0">
                  <a:pos x="43" y="35"/>
                </a:cxn>
                <a:cxn ang="0">
                  <a:pos x="44" y="25"/>
                </a:cxn>
                <a:cxn ang="0">
                  <a:pos x="43" y="13"/>
                </a:cxn>
                <a:cxn ang="0">
                  <a:pos x="40" y="9"/>
                </a:cxn>
                <a:cxn ang="0">
                  <a:pos x="36" y="8"/>
                </a:cxn>
                <a:cxn ang="0">
                  <a:pos x="34" y="6"/>
                </a:cxn>
                <a:cxn ang="0">
                  <a:pos x="10" y="6"/>
                </a:cxn>
                <a:cxn ang="0">
                  <a:pos x="3" y="13"/>
                </a:cxn>
                <a:cxn ang="0">
                  <a:pos x="3" y="15"/>
                </a:cxn>
                <a:cxn ang="0">
                  <a:pos x="3" y="15"/>
                </a:cxn>
                <a:cxn ang="0">
                  <a:pos x="3" y="16"/>
                </a:cxn>
                <a:cxn ang="0">
                  <a:pos x="4" y="18"/>
                </a:cxn>
                <a:cxn ang="0">
                  <a:pos x="5" y="34"/>
                </a:cxn>
                <a:cxn ang="0">
                  <a:pos x="2" y="43"/>
                </a:cxn>
                <a:cxn ang="0">
                  <a:pos x="0" y="45"/>
                </a:cxn>
                <a:cxn ang="0">
                  <a:pos x="3" y="53"/>
                </a:cxn>
                <a:cxn ang="0">
                  <a:pos x="5" y="54"/>
                </a:cxn>
                <a:cxn ang="0">
                  <a:pos x="6" y="63"/>
                </a:cxn>
                <a:cxn ang="0">
                  <a:pos x="9" y="68"/>
                </a:cxn>
                <a:cxn ang="0">
                  <a:pos x="7" y="69"/>
                </a:cxn>
                <a:cxn ang="0">
                  <a:pos x="6" y="70"/>
                </a:cxn>
                <a:cxn ang="0">
                  <a:pos x="21" y="76"/>
                </a:cxn>
                <a:cxn ang="0">
                  <a:pos x="31" y="81"/>
                </a:cxn>
                <a:cxn ang="0">
                  <a:pos x="35" y="82"/>
                </a:cxn>
                <a:cxn ang="0">
                  <a:pos x="53" y="96"/>
                </a:cxn>
                <a:cxn ang="0">
                  <a:pos x="53" y="97"/>
                </a:cxn>
                <a:cxn ang="0">
                  <a:pos x="53" y="98"/>
                </a:cxn>
                <a:cxn ang="0">
                  <a:pos x="54" y="107"/>
                </a:cxn>
                <a:cxn ang="0">
                  <a:pos x="54" y="112"/>
                </a:cxn>
                <a:cxn ang="0">
                  <a:pos x="79" y="112"/>
                </a:cxn>
                <a:cxn ang="0">
                  <a:pos x="79" y="94"/>
                </a:cxn>
              </a:cxnLst>
              <a:rect l="0" t="0" r="r" b="b"/>
              <a:pathLst>
                <a:path w="79" h="112">
                  <a:moveTo>
                    <a:pt x="79" y="94"/>
                  </a:moveTo>
                  <a:cubicBezTo>
                    <a:pt x="77" y="89"/>
                    <a:pt x="71" y="88"/>
                    <a:pt x="66" y="86"/>
                  </a:cubicBezTo>
                  <a:cubicBezTo>
                    <a:pt x="60" y="83"/>
                    <a:pt x="54" y="81"/>
                    <a:pt x="48" y="78"/>
                  </a:cubicBezTo>
                  <a:cubicBezTo>
                    <a:pt x="46" y="78"/>
                    <a:pt x="45" y="77"/>
                    <a:pt x="43" y="77"/>
                  </a:cubicBezTo>
                  <a:cubicBezTo>
                    <a:pt x="41" y="76"/>
                    <a:pt x="39" y="71"/>
                    <a:pt x="38" y="69"/>
                  </a:cubicBezTo>
                  <a:cubicBezTo>
                    <a:pt x="37" y="69"/>
                    <a:pt x="36" y="69"/>
                    <a:pt x="35" y="68"/>
                  </a:cubicBezTo>
                  <a:cubicBezTo>
                    <a:pt x="35" y="65"/>
                    <a:pt x="37" y="65"/>
                    <a:pt x="38" y="62"/>
                  </a:cubicBezTo>
                  <a:cubicBezTo>
                    <a:pt x="39" y="60"/>
                    <a:pt x="38" y="57"/>
                    <a:pt x="39" y="55"/>
                  </a:cubicBezTo>
                  <a:cubicBezTo>
                    <a:pt x="40" y="53"/>
                    <a:pt x="42" y="53"/>
                    <a:pt x="43" y="52"/>
                  </a:cubicBezTo>
                  <a:cubicBezTo>
                    <a:pt x="44" y="51"/>
                    <a:pt x="44" y="49"/>
                    <a:pt x="45" y="47"/>
                  </a:cubicBezTo>
                  <a:cubicBezTo>
                    <a:pt x="45" y="45"/>
                    <a:pt x="45" y="41"/>
                    <a:pt x="44" y="39"/>
                  </a:cubicBezTo>
                  <a:cubicBezTo>
                    <a:pt x="44" y="37"/>
                    <a:pt x="43" y="37"/>
                    <a:pt x="43" y="35"/>
                  </a:cubicBezTo>
                  <a:cubicBezTo>
                    <a:pt x="43" y="33"/>
                    <a:pt x="44" y="26"/>
                    <a:pt x="44" y="25"/>
                  </a:cubicBezTo>
                  <a:cubicBezTo>
                    <a:pt x="44" y="21"/>
                    <a:pt x="44" y="17"/>
                    <a:pt x="43" y="13"/>
                  </a:cubicBezTo>
                  <a:cubicBezTo>
                    <a:pt x="43" y="13"/>
                    <a:pt x="41" y="10"/>
                    <a:pt x="40" y="9"/>
                  </a:cubicBezTo>
                  <a:cubicBezTo>
                    <a:pt x="36" y="8"/>
                    <a:pt x="36" y="8"/>
                    <a:pt x="36" y="8"/>
                  </a:cubicBezTo>
                  <a:cubicBezTo>
                    <a:pt x="34" y="6"/>
                    <a:pt x="34" y="6"/>
                    <a:pt x="34" y="6"/>
                  </a:cubicBezTo>
                  <a:cubicBezTo>
                    <a:pt x="25" y="0"/>
                    <a:pt x="15" y="4"/>
                    <a:pt x="10" y="6"/>
                  </a:cubicBezTo>
                  <a:cubicBezTo>
                    <a:pt x="7" y="7"/>
                    <a:pt x="4" y="9"/>
                    <a:pt x="3" y="13"/>
                  </a:cubicBezTo>
                  <a:cubicBezTo>
                    <a:pt x="3" y="14"/>
                    <a:pt x="3" y="15"/>
                    <a:pt x="3" y="15"/>
                  </a:cubicBezTo>
                  <a:cubicBezTo>
                    <a:pt x="3" y="15"/>
                    <a:pt x="3" y="15"/>
                    <a:pt x="3" y="15"/>
                  </a:cubicBezTo>
                  <a:cubicBezTo>
                    <a:pt x="3" y="16"/>
                    <a:pt x="3" y="16"/>
                    <a:pt x="3" y="16"/>
                  </a:cubicBezTo>
                  <a:cubicBezTo>
                    <a:pt x="3" y="16"/>
                    <a:pt x="3" y="17"/>
                    <a:pt x="4" y="18"/>
                  </a:cubicBezTo>
                  <a:cubicBezTo>
                    <a:pt x="6" y="23"/>
                    <a:pt x="6" y="29"/>
                    <a:pt x="5" y="34"/>
                  </a:cubicBezTo>
                  <a:cubicBezTo>
                    <a:pt x="5" y="36"/>
                    <a:pt x="4" y="40"/>
                    <a:pt x="2" y="43"/>
                  </a:cubicBezTo>
                  <a:cubicBezTo>
                    <a:pt x="1" y="44"/>
                    <a:pt x="0" y="44"/>
                    <a:pt x="0" y="45"/>
                  </a:cubicBezTo>
                  <a:cubicBezTo>
                    <a:pt x="0" y="48"/>
                    <a:pt x="1" y="52"/>
                    <a:pt x="3" y="53"/>
                  </a:cubicBezTo>
                  <a:cubicBezTo>
                    <a:pt x="5" y="54"/>
                    <a:pt x="5" y="54"/>
                    <a:pt x="5" y="54"/>
                  </a:cubicBezTo>
                  <a:cubicBezTo>
                    <a:pt x="6" y="57"/>
                    <a:pt x="6" y="60"/>
                    <a:pt x="6" y="63"/>
                  </a:cubicBezTo>
                  <a:cubicBezTo>
                    <a:pt x="7" y="65"/>
                    <a:pt x="9" y="65"/>
                    <a:pt x="9" y="68"/>
                  </a:cubicBezTo>
                  <a:cubicBezTo>
                    <a:pt x="7" y="69"/>
                    <a:pt x="7" y="69"/>
                    <a:pt x="7" y="69"/>
                  </a:cubicBezTo>
                  <a:cubicBezTo>
                    <a:pt x="7" y="69"/>
                    <a:pt x="7" y="70"/>
                    <a:pt x="6" y="70"/>
                  </a:cubicBezTo>
                  <a:cubicBezTo>
                    <a:pt x="11" y="72"/>
                    <a:pt x="16" y="74"/>
                    <a:pt x="21" y="76"/>
                  </a:cubicBezTo>
                  <a:cubicBezTo>
                    <a:pt x="24" y="78"/>
                    <a:pt x="28" y="79"/>
                    <a:pt x="31" y="81"/>
                  </a:cubicBezTo>
                  <a:cubicBezTo>
                    <a:pt x="32" y="81"/>
                    <a:pt x="34" y="82"/>
                    <a:pt x="35" y="82"/>
                  </a:cubicBezTo>
                  <a:cubicBezTo>
                    <a:pt x="42" y="85"/>
                    <a:pt x="50" y="87"/>
                    <a:pt x="53" y="96"/>
                  </a:cubicBezTo>
                  <a:cubicBezTo>
                    <a:pt x="53" y="97"/>
                    <a:pt x="53" y="97"/>
                    <a:pt x="53" y="97"/>
                  </a:cubicBezTo>
                  <a:cubicBezTo>
                    <a:pt x="53" y="98"/>
                    <a:pt x="53" y="98"/>
                    <a:pt x="53" y="98"/>
                  </a:cubicBezTo>
                  <a:cubicBezTo>
                    <a:pt x="53" y="100"/>
                    <a:pt x="53" y="103"/>
                    <a:pt x="54" y="107"/>
                  </a:cubicBezTo>
                  <a:cubicBezTo>
                    <a:pt x="54" y="108"/>
                    <a:pt x="54" y="110"/>
                    <a:pt x="54" y="112"/>
                  </a:cubicBezTo>
                  <a:cubicBezTo>
                    <a:pt x="79" y="112"/>
                    <a:pt x="79" y="112"/>
                    <a:pt x="79" y="112"/>
                  </a:cubicBezTo>
                  <a:cubicBezTo>
                    <a:pt x="79" y="107"/>
                    <a:pt x="79" y="98"/>
                    <a:pt x="79" y="94"/>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solidFill>
                  <a:srgbClr val="409DAD"/>
                </a:solidFill>
                <a:latin typeface="Calibri" panose="020F0502020204030204" pitchFamily="34" charset="0"/>
              </a:endParaRPr>
            </a:p>
          </p:txBody>
        </p:sp>
        <p:sp>
          <p:nvSpPr>
            <p:cNvPr id="47" name="Freeform 388"/>
            <p:cNvSpPr>
              <a:spLocks/>
            </p:cNvSpPr>
            <p:nvPr/>
          </p:nvSpPr>
          <p:spPr bwMode="auto">
            <a:xfrm>
              <a:off x="428626" y="3125813"/>
              <a:ext cx="600075" cy="584200"/>
            </a:xfrm>
            <a:custGeom>
              <a:avLst/>
              <a:gdLst/>
              <a:ahLst/>
              <a:cxnLst>
                <a:cxn ang="0">
                  <a:pos x="108" y="18"/>
                </a:cxn>
                <a:cxn ang="0">
                  <a:pos x="109" y="34"/>
                </a:cxn>
                <a:cxn ang="0">
                  <a:pos x="108" y="49"/>
                </a:cxn>
                <a:cxn ang="0">
                  <a:pos x="110" y="53"/>
                </a:cxn>
                <a:cxn ang="0">
                  <a:pos x="111" y="66"/>
                </a:cxn>
                <a:cxn ang="0">
                  <a:pos x="108" y="72"/>
                </a:cxn>
                <a:cxn ang="0">
                  <a:pos x="103" y="76"/>
                </a:cxn>
                <a:cxn ang="0">
                  <a:pos x="102" y="86"/>
                </a:cxn>
                <a:cxn ang="0">
                  <a:pos x="97" y="95"/>
                </a:cxn>
                <a:cxn ang="0">
                  <a:pos x="102" y="96"/>
                </a:cxn>
                <a:cxn ang="0">
                  <a:pos x="109" y="107"/>
                </a:cxn>
                <a:cxn ang="0">
                  <a:pos x="115" y="109"/>
                </a:cxn>
                <a:cxn ang="0">
                  <a:pos x="140" y="119"/>
                </a:cxn>
                <a:cxn ang="0">
                  <a:pos x="159" y="131"/>
                </a:cxn>
                <a:cxn ang="0">
                  <a:pos x="159" y="156"/>
                </a:cxn>
                <a:cxn ang="0">
                  <a:pos x="0" y="156"/>
                </a:cxn>
                <a:cxn ang="0">
                  <a:pos x="0" y="131"/>
                </a:cxn>
                <a:cxn ang="0">
                  <a:pos x="19" y="119"/>
                </a:cxn>
                <a:cxn ang="0">
                  <a:pos x="44" y="109"/>
                </a:cxn>
                <a:cxn ang="0">
                  <a:pos x="51" y="107"/>
                </a:cxn>
                <a:cxn ang="0">
                  <a:pos x="58" y="96"/>
                </a:cxn>
                <a:cxn ang="0">
                  <a:pos x="61" y="95"/>
                </a:cxn>
                <a:cxn ang="0">
                  <a:pos x="57" y="88"/>
                </a:cxn>
                <a:cxn ang="0">
                  <a:pos x="55" y="74"/>
                </a:cxn>
                <a:cxn ang="0">
                  <a:pos x="52" y="74"/>
                </a:cxn>
                <a:cxn ang="0">
                  <a:pos x="47" y="56"/>
                </a:cxn>
                <a:cxn ang="0">
                  <a:pos x="49" y="48"/>
                </a:cxn>
                <a:cxn ang="0">
                  <a:pos x="62" y="8"/>
                </a:cxn>
                <a:cxn ang="0">
                  <a:pos x="95" y="7"/>
                </a:cxn>
                <a:cxn ang="0">
                  <a:pos x="99" y="10"/>
                </a:cxn>
                <a:cxn ang="0">
                  <a:pos x="104" y="11"/>
                </a:cxn>
                <a:cxn ang="0">
                  <a:pos x="108" y="18"/>
                </a:cxn>
              </a:cxnLst>
              <a:rect l="0" t="0" r="r" b="b"/>
              <a:pathLst>
                <a:path w="160" h="156">
                  <a:moveTo>
                    <a:pt x="108" y="18"/>
                  </a:moveTo>
                  <a:cubicBezTo>
                    <a:pt x="109" y="23"/>
                    <a:pt x="109" y="28"/>
                    <a:pt x="109" y="34"/>
                  </a:cubicBezTo>
                  <a:cubicBezTo>
                    <a:pt x="109" y="36"/>
                    <a:pt x="108" y="46"/>
                    <a:pt x="108" y="49"/>
                  </a:cubicBezTo>
                  <a:cubicBezTo>
                    <a:pt x="109" y="51"/>
                    <a:pt x="109" y="51"/>
                    <a:pt x="110" y="53"/>
                  </a:cubicBezTo>
                  <a:cubicBezTo>
                    <a:pt x="112" y="57"/>
                    <a:pt x="111" y="62"/>
                    <a:pt x="111" y="66"/>
                  </a:cubicBezTo>
                  <a:cubicBezTo>
                    <a:pt x="110" y="68"/>
                    <a:pt x="110" y="70"/>
                    <a:pt x="108" y="72"/>
                  </a:cubicBezTo>
                  <a:cubicBezTo>
                    <a:pt x="107" y="74"/>
                    <a:pt x="105" y="74"/>
                    <a:pt x="103" y="76"/>
                  </a:cubicBezTo>
                  <a:cubicBezTo>
                    <a:pt x="102" y="79"/>
                    <a:pt x="103" y="83"/>
                    <a:pt x="102" y="86"/>
                  </a:cubicBezTo>
                  <a:cubicBezTo>
                    <a:pt x="100" y="90"/>
                    <a:pt x="98" y="90"/>
                    <a:pt x="97" y="95"/>
                  </a:cubicBezTo>
                  <a:cubicBezTo>
                    <a:pt x="99" y="95"/>
                    <a:pt x="100" y="95"/>
                    <a:pt x="102" y="96"/>
                  </a:cubicBezTo>
                  <a:cubicBezTo>
                    <a:pt x="103" y="99"/>
                    <a:pt x="106" y="105"/>
                    <a:pt x="109" y="107"/>
                  </a:cubicBezTo>
                  <a:cubicBezTo>
                    <a:pt x="111" y="108"/>
                    <a:pt x="113" y="108"/>
                    <a:pt x="115" y="109"/>
                  </a:cubicBezTo>
                  <a:cubicBezTo>
                    <a:pt x="123" y="112"/>
                    <a:pt x="132" y="116"/>
                    <a:pt x="140" y="119"/>
                  </a:cubicBezTo>
                  <a:cubicBezTo>
                    <a:pt x="148" y="122"/>
                    <a:pt x="156" y="124"/>
                    <a:pt x="159" y="131"/>
                  </a:cubicBezTo>
                  <a:cubicBezTo>
                    <a:pt x="159" y="136"/>
                    <a:pt x="160" y="149"/>
                    <a:pt x="159" y="156"/>
                  </a:cubicBezTo>
                  <a:cubicBezTo>
                    <a:pt x="0" y="156"/>
                    <a:pt x="0" y="156"/>
                    <a:pt x="0" y="156"/>
                  </a:cubicBezTo>
                  <a:cubicBezTo>
                    <a:pt x="0" y="149"/>
                    <a:pt x="0" y="136"/>
                    <a:pt x="0" y="131"/>
                  </a:cubicBezTo>
                  <a:cubicBezTo>
                    <a:pt x="3" y="124"/>
                    <a:pt x="12" y="122"/>
                    <a:pt x="19" y="119"/>
                  </a:cubicBezTo>
                  <a:cubicBezTo>
                    <a:pt x="27" y="116"/>
                    <a:pt x="36" y="112"/>
                    <a:pt x="44" y="109"/>
                  </a:cubicBezTo>
                  <a:cubicBezTo>
                    <a:pt x="46" y="108"/>
                    <a:pt x="49" y="108"/>
                    <a:pt x="51" y="107"/>
                  </a:cubicBezTo>
                  <a:cubicBezTo>
                    <a:pt x="54" y="105"/>
                    <a:pt x="56" y="99"/>
                    <a:pt x="58" y="96"/>
                  </a:cubicBezTo>
                  <a:cubicBezTo>
                    <a:pt x="61" y="95"/>
                    <a:pt x="61" y="95"/>
                    <a:pt x="61" y="95"/>
                  </a:cubicBezTo>
                  <a:cubicBezTo>
                    <a:pt x="60" y="91"/>
                    <a:pt x="58" y="90"/>
                    <a:pt x="57" y="88"/>
                  </a:cubicBezTo>
                  <a:cubicBezTo>
                    <a:pt x="56" y="83"/>
                    <a:pt x="56" y="79"/>
                    <a:pt x="55" y="74"/>
                  </a:cubicBezTo>
                  <a:cubicBezTo>
                    <a:pt x="56" y="75"/>
                    <a:pt x="53" y="74"/>
                    <a:pt x="52" y="74"/>
                  </a:cubicBezTo>
                  <a:cubicBezTo>
                    <a:pt x="48" y="71"/>
                    <a:pt x="48" y="60"/>
                    <a:pt x="47" y="56"/>
                  </a:cubicBezTo>
                  <a:cubicBezTo>
                    <a:pt x="47" y="54"/>
                    <a:pt x="50" y="52"/>
                    <a:pt x="49" y="48"/>
                  </a:cubicBezTo>
                  <a:cubicBezTo>
                    <a:pt x="45" y="26"/>
                    <a:pt x="51" y="11"/>
                    <a:pt x="62" y="8"/>
                  </a:cubicBezTo>
                  <a:cubicBezTo>
                    <a:pt x="69" y="5"/>
                    <a:pt x="83" y="0"/>
                    <a:pt x="95" y="7"/>
                  </a:cubicBezTo>
                  <a:cubicBezTo>
                    <a:pt x="99" y="10"/>
                    <a:pt x="99" y="10"/>
                    <a:pt x="99" y="10"/>
                  </a:cubicBezTo>
                  <a:cubicBezTo>
                    <a:pt x="104" y="11"/>
                    <a:pt x="104" y="11"/>
                    <a:pt x="104" y="11"/>
                  </a:cubicBezTo>
                  <a:cubicBezTo>
                    <a:pt x="106" y="13"/>
                    <a:pt x="108" y="18"/>
                    <a:pt x="108" y="18"/>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solidFill>
                  <a:srgbClr val="409DAD"/>
                </a:solidFill>
                <a:latin typeface="Calibri" panose="020F0502020204030204" pitchFamily="34" charset="0"/>
              </a:endParaRPr>
            </a:p>
          </p:txBody>
        </p:sp>
      </p:grpSp>
      <p:sp>
        <p:nvSpPr>
          <p:cNvPr id="49" name="Freeform 9"/>
          <p:cNvSpPr>
            <a:spLocks noChangeAspect="1" noEditPoints="1"/>
          </p:cNvSpPr>
          <p:nvPr/>
        </p:nvSpPr>
        <p:spPr bwMode="auto">
          <a:xfrm>
            <a:off x="7840881" y="4934320"/>
            <a:ext cx="387230" cy="365760"/>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rgbClr val="727272"/>
          </a:solidFill>
          <a:ln w="0">
            <a:solidFill>
              <a:srgbClr val="727272"/>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33" y="2488771"/>
            <a:ext cx="2049149" cy="568915"/>
          </a:xfrm>
          <a:prstGeom prst="rect">
            <a:avLst/>
          </a:prstGeom>
        </p:spPr>
      </p:pic>
    </p:spTree>
    <p:custDataLst>
      <p:tags r:id="rId1"/>
    </p:custDataLst>
    <p:extLst>
      <p:ext uri="{BB962C8B-B14F-4D97-AF65-F5344CB8AC3E}">
        <p14:creationId xmlns:p14="http://schemas.microsoft.com/office/powerpoint/2010/main" val="389873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smtClean="0">
                <a:solidFill>
                  <a:srgbClr val="69676D"/>
                </a:solidFill>
                <a:latin typeface="Calibri" panose="020F0502020204030204" pitchFamily="34" charset="0"/>
              </a:rPr>
              <a:t>Process Flow and Course Summary</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46104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Flow</a:t>
            </a:r>
          </a:p>
        </p:txBody>
      </p:sp>
      <p:sp>
        <p:nvSpPr>
          <p:cNvPr id="4" name="Content Placeholder 3"/>
          <p:cNvSpPr>
            <a:spLocks noGrp="1"/>
          </p:cNvSpPr>
          <p:nvPr>
            <p:ph idx="1"/>
          </p:nvPr>
        </p:nvSpPr>
        <p:spPr>
          <a:xfrm>
            <a:off x="228600" y="1066800"/>
            <a:ext cx="8686800" cy="5235348"/>
          </a:xfrm>
        </p:spPr>
        <p:txBody>
          <a:bodyPr>
            <a:normAutofit/>
          </a:bodyPr>
          <a:lstStyle/>
          <a:p>
            <a:pPr marL="0" indent="0">
              <a:buNone/>
            </a:pPr>
            <a:r>
              <a:rPr lang="en-US" sz="1600" dirty="0"/>
              <a:t>Now that you are familiar with the process and workflow, let’s review the process flow below:</a:t>
            </a:r>
          </a:p>
          <a:p>
            <a:endParaRPr lang="en-US" sz="2400" dirty="0"/>
          </a:p>
        </p:txBody>
      </p:sp>
      <p:sp>
        <p:nvSpPr>
          <p:cNvPr id="3" name="Slide Number Placeholder 2"/>
          <p:cNvSpPr>
            <a:spLocks noGrp="1"/>
          </p:cNvSpPr>
          <p:nvPr>
            <p:ph type="sldNum" sz="quarter" idx="12"/>
          </p:nvPr>
        </p:nvSpPr>
        <p:spPr/>
        <p:txBody>
          <a:bodyPr/>
          <a:lstStyle/>
          <a:p>
            <a:pPr defTabSz="914400"/>
            <a:fld id="{8CD5FF4D-2AEA-474C-AA08-93571AB214FD}" type="slidenum">
              <a:rPr lang="en-US" smtClean="0">
                <a:solidFill>
                  <a:prstClr val="black">
                    <a:tint val="75000"/>
                  </a:prstClr>
                </a:solidFill>
              </a:rPr>
              <a:pPr defTabSz="914400"/>
              <a:t>31</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2895600" y="6400800"/>
          <a:ext cx="3657600" cy="311005"/>
        </p:xfrm>
        <a:graphic>
          <a:graphicData uri="http://schemas.openxmlformats.org/drawingml/2006/table">
            <a:tbl>
              <a:tblPr firstRow="1" bandRow="1">
                <a:tableStyleId>{5940675A-B579-460E-94D1-54222C63F5DA}</a:tableStyleId>
              </a:tblPr>
              <a:tblGrid>
                <a:gridCol w="1828800"/>
                <a:gridCol w="1828800"/>
              </a:tblGrid>
              <a:tr h="31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P</a:t>
                      </a:r>
                      <a:r>
                        <a:rPr lang="en-US" sz="1200" baseline="0" dirty="0" smtClean="0"/>
                        <a:t>rocess step</a:t>
                      </a:r>
                      <a:endParaRPr lang="en-US" sz="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Decision step</a:t>
                      </a:r>
                      <a:endParaRPr lang="en-US" sz="1200" dirty="0" smtClean="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6" name="Rectangle 5"/>
          <p:cNvSpPr/>
          <p:nvPr/>
        </p:nvSpPr>
        <p:spPr>
          <a:xfrm>
            <a:off x="3048000" y="6460192"/>
            <a:ext cx="381000" cy="1974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4837045" y="6429003"/>
            <a:ext cx="304800" cy="228600"/>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28600" y="1425348"/>
            <a:ext cx="8001000" cy="4876800"/>
            <a:chOff x="228600" y="990600"/>
            <a:chExt cx="8001000" cy="4876800"/>
          </a:xfrm>
        </p:grpSpPr>
        <p:sp>
          <p:nvSpPr>
            <p:cNvPr id="12" name="Rectangle 11"/>
            <p:cNvSpPr/>
            <p:nvPr/>
          </p:nvSpPr>
          <p:spPr>
            <a:xfrm>
              <a:off x="228600" y="990600"/>
              <a:ext cx="8001000" cy="487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1384" y="1491080"/>
              <a:ext cx="342900" cy="1723932"/>
            </a:xfrm>
            <a:prstGeom prst="rect">
              <a:avLst/>
            </a:prstGeom>
            <a:solidFill>
              <a:srgbClr val="00338D"/>
            </a:solidFill>
            <a:ln w="12700" cap="rnd" cmpd="sng" algn="ctr">
              <a:solidFill>
                <a:srgbClr val="FFFFFF"/>
              </a:solidFill>
              <a:prstDash val="solid"/>
            </a:ln>
            <a:effectLst/>
          </p:spPr>
          <p:txBody>
            <a:bodyPr vert="vert270" rtlCol="0" anchor="ctr"/>
            <a:lstStyle/>
            <a:p>
              <a:pPr algn="ctr" defTabSz="685800">
                <a:defRPr/>
              </a:pPr>
              <a:r>
                <a:rPr lang="en-US" sz="900" b="1" kern="0" dirty="0">
                  <a:solidFill>
                    <a:srgbClr val="FFFFFF"/>
                  </a:solidFill>
                  <a:latin typeface="Arial"/>
                </a:rPr>
                <a:t>Agency </a:t>
              </a:r>
              <a:r>
                <a:rPr lang="en-US" sz="900" b="1" kern="0" dirty="0" smtClean="0">
                  <a:solidFill>
                    <a:srgbClr val="FFFFFF"/>
                  </a:solidFill>
                  <a:latin typeface="Arial"/>
                </a:rPr>
                <a:t>Supplier Management/SSRM</a:t>
              </a:r>
              <a:endParaRPr lang="en-US" sz="900" b="1" kern="0" dirty="0">
                <a:solidFill>
                  <a:srgbClr val="FFFFFF"/>
                </a:solidFill>
                <a:latin typeface="Arial"/>
              </a:endParaRPr>
            </a:p>
          </p:txBody>
        </p:sp>
        <p:cxnSp>
          <p:nvCxnSpPr>
            <p:cNvPr id="14" name="Elbow Connector 13"/>
            <p:cNvCxnSpPr>
              <a:stCxn id="25" idx="3"/>
              <a:endCxn id="19" idx="1"/>
            </p:cNvCxnSpPr>
            <p:nvPr/>
          </p:nvCxnSpPr>
          <p:spPr>
            <a:xfrm>
              <a:off x="1737138" y="1970174"/>
              <a:ext cx="465825" cy="1817"/>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1384" y="3292319"/>
              <a:ext cx="342900" cy="1070087"/>
            </a:xfrm>
            <a:prstGeom prst="rect">
              <a:avLst/>
            </a:prstGeom>
            <a:solidFill>
              <a:srgbClr val="00338D"/>
            </a:solidFill>
            <a:ln w="12700" cap="rnd" cmpd="sng" algn="ctr">
              <a:solidFill>
                <a:srgbClr val="FFFFFF"/>
              </a:solidFill>
              <a:prstDash val="solid"/>
            </a:ln>
            <a:effectLst/>
          </p:spPr>
          <p:txBody>
            <a:bodyPr vert="vert270" rtlCol="0" anchor="ctr"/>
            <a:lstStyle/>
            <a:p>
              <a:pPr algn="ctr" defTabSz="685800">
                <a:defRPr/>
              </a:pPr>
              <a:r>
                <a:rPr lang="en-US" sz="900" b="1" kern="0" dirty="0">
                  <a:solidFill>
                    <a:srgbClr val="FFFFFF"/>
                  </a:solidFill>
                  <a:latin typeface="Arial"/>
                </a:rPr>
                <a:t>Evaluators </a:t>
              </a:r>
            </a:p>
          </p:txBody>
        </p:sp>
        <p:cxnSp>
          <p:nvCxnSpPr>
            <p:cNvPr id="16" name="Straight Connector 15"/>
            <p:cNvCxnSpPr/>
            <p:nvPr/>
          </p:nvCxnSpPr>
          <p:spPr>
            <a:xfrm>
              <a:off x="301384" y="4409498"/>
              <a:ext cx="7235190" cy="0"/>
            </a:xfrm>
            <a:prstGeom prst="line">
              <a:avLst/>
            </a:prstGeom>
            <a:noFill/>
            <a:ln w="6350" cap="rnd" cmpd="sng" algn="ctr">
              <a:solidFill>
                <a:srgbClr val="00338D"/>
              </a:solidFill>
              <a:prstDash val="dash"/>
            </a:ln>
            <a:effectLst/>
          </p:spPr>
        </p:cxnSp>
        <p:cxnSp>
          <p:nvCxnSpPr>
            <p:cNvPr id="17" name="Straight Connector 16"/>
            <p:cNvCxnSpPr/>
            <p:nvPr/>
          </p:nvCxnSpPr>
          <p:spPr>
            <a:xfrm>
              <a:off x="252716" y="1441427"/>
              <a:ext cx="7235190" cy="0"/>
            </a:xfrm>
            <a:prstGeom prst="line">
              <a:avLst/>
            </a:prstGeom>
            <a:noFill/>
            <a:ln w="6350" cap="rnd" cmpd="sng" algn="ctr">
              <a:solidFill>
                <a:srgbClr val="747678"/>
              </a:solidFill>
              <a:prstDash val="solid"/>
            </a:ln>
            <a:effectLst/>
          </p:spPr>
        </p:cxnSp>
        <p:cxnSp>
          <p:nvCxnSpPr>
            <p:cNvPr id="18" name="Straight Connector 17"/>
            <p:cNvCxnSpPr/>
            <p:nvPr/>
          </p:nvCxnSpPr>
          <p:spPr>
            <a:xfrm flipV="1">
              <a:off x="252716" y="5556043"/>
              <a:ext cx="7235666" cy="0"/>
            </a:xfrm>
            <a:prstGeom prst="line">
              <a:avLst/>
            </a:prstGeom>
            <a:noFill/>
            <a:ln w="6350" cap="rnd" cmpd="sng" algn="ctr">
              <a:solidFill>
                <a:srgbClr val="747678"/>
              </a:solidFill>
              <a:prstDash val="solid"/>
            </a:ln>
            <a:effectLst/>
          </p:spPr>
        </p:cxnSp>
        <p:sp>
          <p:nvSpPr>
            <p:cNvPr id="19" name="Rectangle 18"/>
            <p:cNvSpPr/>
            <p:nvPr/>
          </p:nvSpPr>
          <p:spPr>
            <a:xfrm>
              <a:off x="2202963" y="1766251"/>
              <a:ext cx="822960" cy="411480"/>
            </a:xfrm>
            <a:prstGeom prst="rect">
              <a:avLst/>
            </a:prstGeom>
            <a:noFill/>
            <a:ln w="12700" cap="rnd" cmpd="sng" algn="ctr">
              <a:solidFill>
                <a:srgbClr val="00338D"/>
              </a:solidFill>
              <a:prstDash val="solid"/>
            </a:ln>
            <a:effectLst/>
          </p:spPr>
          <p:txBody>
            <a:bodyPr rtlCol="0" anchor="ctr"/>
            <a:lstStyle/>
            <a:p>
              <a:pPr algn="ctr" defTabSz="685800">
                <a:defRPr/>
              </a:pPr>
              <a:r>
                <a:rPr lang="en-US" sz="638" b="1" kern="0" dirty="0">
                  <a:solidFill>
                    <a:srgbClr val="00338D"/>
                  </a:solidFill>
                  <a:latin typeface="Arial"/>
                </a:rPr>
                <a:t>1.02 Go to Access Suppliers Page</a:t>
              </a:r>
            </a:p>
          </p:txBody>
        </p:sp>
        <p:sp>
          <p:nvSpPr>
            <p:cNvPr id="20" name="Rectangle 19"/>
            <p:cNvSpPr/>
            <p:nvPr/>
          </p:nvSpPr>
          <p:spPr>
            <a:xfrm>
              <a:off x="3426023" y="1767032"/>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1.03 Click Score </a:t>
              </a:r>
              <a:r>
                <a:rPr lang="en-US" sz="638" b="1" kern="0" dirty="0" smtClean="0">
                  <a:solidFill>
                    <a:srgbClr val="00338D"/>
                  </a:solidFill>
                  <a:latin typeface="Arial"/>
                </a:rPr>
                <a:t>Supplier /Contract </a:t>
              </a:r>
              <a:r>
                <a:rPr lang="en-US" sz="638" b="1" kern="0" dirty="0">
                  <a:solidFill>
                    <a:srgbClr val="00338D"/>
                  </a:solidFill>
                  <a:latin typeface="Arial"/>
                </a:rPr>
                <a:t>and select template</a:t>
              </a:r>
            </a:p>
          </p:txBody>
        </p:sp>
        <p:sp>
          <p:nvSpPr>
            <p:cNvPr id="21" name="Rectangle 20"/>
            <p:cNvSpPr/>
            <p:nvPr/>
          </p:nvSpPr>
          <p:spPr>
            <a:xfrm>
              <a:off x="277865" y="4444755"/>
              <a:ext cx="342900" cy="1070087"/>
            </a:xfrm>
            <a:prstGeom prst="rect">
              <a:avLst/>
            </a:prstGeom>
            <a:solidFill>
              <a:srgbClr val="00338D"/>
            </a:solidFill>
            <a:ln w="12700" cap="rnd" cmpd="sng" algn="ctr">
              <a:solidFill>
                <a:srgbClr val="FFFFFF"/>
              </a:solidFill>
              <a:prstDash val="solid"/>
            </a:ln>
            <a:effectLst/>
          </p:spPr>
          <p:txBody>
            <a:bodyPr vert="vert270" rtlCol="0" anchor="ctr"/>
            <a:lstStyle/>
            <a:p>
              <a:pPr algn="ctr" defTabSz="685800">
                <a:defRPr/>
              </a:pPr>
              <a:r>
                <a:rPr lang="en-US" sz="900" b="1" kern="0" dirty="0">
                  <a:solidFill>
                    <a:srgbClr val="FFFFFF"/>
                  </a:solidFill>
                  <a:latin typeface="Arial"/>
                </a:rPr>
                <a:t>Supplier Admin/Contacts</a:t>
              </a:r>
            </a:p>
          </p:txBody>
        </p:sp>
        <p:cxnSp>
          <p:nvCxnSpPr>
            <p:cNvPr id="22" name="Straight Connector 21"/>
            <p:cNvCxnSpPr/>
            <p:nvPr/>
          </p:nvCxnSpPr>
          <p:spPr>
            <a:xfrm>
              <a:off x="301384" y="3259658"/>
              <a:ext cx="7235190" cy="0"/>
            </a:xfrm>
            <a:prstGeom prst="line">
              <a:avLst/>
            </a:prstGeom>
            <a:noFill/>
            <a:ln w="6350" cap="rnd" cmpd="sng" algn="ctr">
              <a:solidFill>
                <a:srgbClr val="00338D"/>
              </a:solidFill>
              <a:prstDash val="dash"/>
            </a:ln>
            <a:effectLst/>
          </p:spPr>
        </p:cxnSp>
        <p:cxnSp>
          <p:nvCxnSpPr>
            <p:cNvPr id="23" name="Elbow Connector 22"/>
            <p:cNvCxnSpPr>
              <a:stCxn id="19" idx="3"/>
              <a:endCxn id="20" idx="1"/>
            </p:cNvCxnSpPr>
            <p:nvPr/>
          </p:nvCxnSpPr>
          <p:spPr>
            <a:xfrm>
              <a:off x="3025923" y="1971991"/>
              <a:ext cx="400100" cy="781"/>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0" idx="3"/>
              <a:endCxn id="26" idx="1"/>
            </p:cNvCxnSpPr>
            <p:nvPr/>
          </p:nvCxnSpPr>
          <p:spPr>
            <a:xfrm flipV="1">
              <a:off x="4248982" y="1970175"/>
              <a:ext cx="400100" cy="2597"/>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14178" y="1764434"/>
              <a:ext cx="822960" cy="411480"/>
            </a:xfrm>
            <a:prstGeom prst="rect">
              <a:avLst/>
            </a:prstGeom>
            <a:noFill/>
            <a:ln w="12700" cap="rnd" cmpd="sng" algn="ctr">
              <a:solidFill>
                <a:srgbClr val="00338D"/>
              </a:solidFill>
              <a:prstDash val="solid"/>
            </a:ln>
            <a:effectLst/>
          </p:spPr>
          <p:txBody>
            <a:bodyPr rtlCol="0" anchor="ctr"/>
            <a:lstStyle/>
            <a:p>
              <a:pPr algn="ctr" defTabSz="685800">
                <a:defRPr/>
              </a:pPr>
              <a:r>
                <a:rPr lang="en-US" sz="638" b="1" kern="0" dirty="0">
                  <a:solidFill>
                    <a:srgbClr val="00338D"/>
                  </a:solidFill>
                  <a:latin typeface="Arial"/>
                </a:rPr>
                <a:t>1.01 Login to </a:t>
              </a:r>
              <a:r>
                <a:rPr lang="en-US" sz="638" b="1" kern="0" dirty="0" smtClean="0">
                  <a:solidFill>
                    <a:srgbClr val="00338D"/>
                  </a:solidFill>
                  <a:latin typeface="Arial"/>
                </a:rPr>
                <a:t>APP</a:t>
              </a:r>
              <a:endParaRPr lang="en-US" sz="638" b="1" kern="0" dirty="0">
                <a:solidFill>
                  <a:srgbClr val="00338D"/>
                </a:solidFill>
                <a:latin typeface="Arial"/>
              </a:endParaRPr>
            </a:p>
          </p:txBody>
        </p:sp>
        <p:sp>
          <p:nvSpPr>
            <p:cNvPr id="26" name="Rectangle 25"/>
            <p:cNvSpPr/>
            <p:nvPr/>
          </p:nvSpPr>
          <p:spPr>
            <a:xfrm>
              <a:off x="4649082" y="1764434"/>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1.04 Fill out general info, evaluators, and add questions </a:t>
              </a:r>
            </a:p>
          </p:txBody>
        </p:sp>
        <p:sp>
          <p:nvSpPr>
            <p:cNvPr id="27" name="Rectangle 26"/>
            <p:cNvSpPr/>
            <p:nvPr/>
          </p:nvSpPr>
          <p:spPr>
            <a:xfrm>
              <a:off x="5807662" y="1763378"/>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1.05 Release Evaluations </a:t>
              </a:r>
            </a:p>
          </p:txBody>
        </p:sp>
        <p:cxnSp>
          <p:nvCxnSpPr>
            <p:cNvPr id="28" name="Elbow Connector 27"/>
            <p:cNvCxnSpPr>
              <a:stCxn id="26" idx="3"/>
              <a:endCxn id="27" idx="1"/>
            </p:cNvCxnSpPr>
            <p:nvPr/>
          </p:nvCxnSpPr>
          <p:spPr>
            <a:xfrm flipV="1">
              <a:off x="5472042" y="1969118"/>
              <a:ext cx="335620" cy="1057"/>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14178" y="3606940"/>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1.06 Complete Assigned Sections</a:t>
              </a:r>
            </a:p>
          </p:txBody>
        </p:sp>
        <p:sp>
          <p:nvSpPr>
            <p:cNvPr id="30" name="Rectangle 29"/>
            <p:cNvSpPr/>
            <p:nvPr/>
          </p:nvSpPr>
          <p:spPr>
            <a:xfrm>
              <a:off x="3360920" y="2658769"/>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1.07 Close </a:t>
              </a:r>
              <a:r>
                <a:rPr lang="en-US" sz="638" b="1" kern="0" dirty="0" smtClean="0">
                  <a:solidFill>
                    <a:srgbClr val="00338D"/>
                  </a:solidFill>
                  <a:latin typeface="Arial"/>
                </a:rPr>
                <a:t>Performance Assessment </a:t>
              </a:r>
              <a:endParaRPr lang="en-US" sz="638" b="1" kern="0" dirty="0">
                <a:solidFill>
                  <a:srgbClr val="00338D"/>
                </a:solidFill>
                <a:latin typeface="Arial"/>
              </a:endParaRPr>
            </a:p>
          </p:txBody>
        </p:sp>
        <p:cxnSp>
          <p:nvCxnSpPr>
            <p:cNvPr id="31" name="Elbow Connector 30"/>
            <p:cNvCxnSpPr>
              <a:stCxn id="29" idx="3"/>
            </p:cNvCxnSpPr>
            <p:nvPr/>
          </p:nvCxnSpPr>
          <p:spPr>
            <a:xfrm flipV="1">
              <a:off x="1737138" y="2864509"/>
              <a:ext cx="1688885" cy="948171"/>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7" idx="2"/>
              <a:endCxn id="29" idx="0"/>
            </p:cNvCxnSpPr>
            <p:nvPr/>
          </p:nvCxnSpPr>
          <p:spPr>
            <a:xfrm rot="5400000">
              <a:off x="3056360" y="444157"/>
              <a:ext cx="1432082" cy="4893484"/>
            </a:xfrm>
            <a:prstGeom prst="bentConnector3">
              <a:avLst>
                <a:gd name="adj1" fmla="val 12168"/>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360920" y="4800578"/>
              <a:ext cx="822960" cy="411480"/>
            </a:xfrm>
            <a:prstGeom prst="rect">
              <a:avLst/>
            </a:prstGeom>
            <a:noFill/>
            <a:ln w="12700" cap="rnd" cmpd="sng" algn="ctr">
              <a:solidFill>
                <a:srgbClr val="00338D"/>
              </a:solidFill>
              <a:prstDash val="solid"/>
            </a:ln>
            <a:effectLst/>
          </p:spPr>
          <p:txBody>
            <a:bodyPr rtlCol="0" anchor="ctr"/>
            <a:lstStyle/>
            <a:p>
              <a:pPr algn="ctr"/>
              <a:r>
                <a:rPr lang="en-US" sz="638" b="1" kern="0" dirty="0">
                  <a:solidFill>
                    <a:srgbClr val="00338D"/>
                  </a:solidFill>
                  <a:latin typeface="Arial"/>
                </a:rPr>
                <a:t>1.08 Results visible on </a:t>
              </a:r>
              <a:r>
                <a:rPr lang="en-US" sz="638" b="1" kern="0" dirty="0" smtClean="0">
                  <a:solidFill>
                    <a:srgbClr val="00338D"/>
                  </a:solidFill>
                  <a:latin typeface="Arial"/>
                </a:rPr>
                <a:t>supplier portal</a:t>
              </a:r>
              <a:endParaRPr lang="en-US" sz="638" b="1" kern="0" dirty="0">
                <a:solidFill>
                  <a:srgbClr val="00338D"/>
                </a:solidFill>
                <a:latin typeface="Arial"/>
              </a:endParaRPr>
            </a:p>
          </p:txBody>
        </p:sp>
        <p:cxnSp>
          <p:nvCxnSpPr>
            <p:cNvPr id="34" name="Elbow Connector 33"/>
            <p:cNvCxnSpPr>
              <a:stCxn id="30" idx="2"/>
              <a:endCxn id="33" idx="0"/>
            </p:cNvCxnSpPr>
            <p:nvPr/>
          </p:nvCxnSpPr>
          <p:spPr>
            <a:xfrm rot="5400000">
              <a:off x="2907237" y="3935413"/>
              <a:ext cx="1730329" cy="9525"/>
            </a:xfrm>
            <a:prstGeom prst="bentConnector3">
              <a:avLst>
                <a:gd name="adj1" fmla="val 50000"/>
              </a:avLst>
            </a:prstGeom>
            <a:ln>
              <a:solidFill>
                <a:srgbClr val="00338D"/>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87140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2" name="Content Placeholder 31"/>
          <p:cNvSpPr>
            <a:spLocks noGrp="1"/>
          </p:cNvSpPr>
          <p:nvPr>
            <p:ph idx="1"/>
          </p:nvPr>
        </p:nvSpPr>
        <p:spPr/>
        <p:txBody>
          <a:bodyPr>
            <a:normAutofit/>
          </a:bodyPr>
          <a:lstStyle/>
          <a:p>
            <a:r>
              <a:rPr lang="en-US" sz="1800" dirty="0"/>
              <a:t>Now that you are familiar with </a:t>
            </a:r>
            <a:r>
              <a:rPr lang="en-US" sz="1800" dirty="0" smtClean="0"/>
              <a:t>Performance Assessments, </a:t>
            </a:r>
            <a:r>
              <a:rPr lang="en-US" sz="1800" dirty="0"/>
              <a:t>take a moment to note the following key takeaways</a:t>
            </a:r>
            <a:r>
              <a:rPr lang="en-US" sz="1800" dirty="0" smtClean="0"/>
              <a:t>:</a:t>
            </a:r>
            <a:endParaRPr lang="en-US" sz="1800" dirty="0"/>
          </a:p>
          <a:p>
            <a:pPr marL="0" indent="0">
              <a:buNone/>
            </a:pP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32</a:t>
            </a:fld>
            <a:endParaRPr lang="en-US" dirty="0">
              <a:solidFill>
                <a:prstClr val="black">
                  <a:tint val="75000"/>
                </a:prstClr>
              </a:solidFill>
            </a:endParaRPr>
          </a:p>
        </p:txBody>
      </p:sp>
      <p:grpSp>
        <p:nvGrpSpPr>
          <p:cNvPr id="8" name="Group 7"/>
          <p:cNvGrpSpPr/>
          <p:nvPr/>
        </p:nvGrpSpPr>
        <p:grpSpPr>
          <a:xfrm>
            <a:off x="371471" y="1974790"/>
            <a:ext cx="8453113" cy="878012"/>
            <a:chOff x="339042" y="1708025"/>
            <a:chExt cx="8453113" cy="878012"/>
          </a:xfrm>
        </p:grpSpPr>
        <p:sp>
          <p:nvSpPr>
            <p:cNvPr id="28" name="Pentagon 12"/>
            <p:cNvSpPr/>
            <p:nvPr/>
          </p:nvSpPr>
          <p:spPr>
            <a:xfrm flipH="1">
              <a:off x="1739797" y="1752600"/>
              <a:ext cx="7052358"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tx2">
                <a:lumMod val="20000"/>
                <a:lumOff val="80000"/>
              </a:schemeClr>
            </a:solidFill>
            <a:ln w="28575" cap="flat" cmpd="sng" algn="ctr">
              <a:solidFill>
                <a:schemeClr val="accent1"/>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effectLst/>
                <a:uLnTx/>
                <a:uFillTx/>
                <a:latin typeface="Calibri" panose="020F0502020204030204" pitchFamily="34" charset="0"/>
              </a:endParaRPr>
            </a:p>
          </p:txBody>
        </p:sp>
        <p:sp>
          <p:nvSpPr>
            <p:cNvPr id="33" name="Pentagon 9"/>
            <p:cNvSpPr/>
            <p:nvPr/>
          </p:nvSpPr>
          <p:spPr>
            <a:xfrm>
              <a:off x="339042" y="1752600"/>
              <a:ext cx="206961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1"/>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7" name="TextBox 36"/>
            <p:cNvSpPr txBox="1"/>
            <p:nvPr/>
          </p:nvSpPr>
          <p:spPr>
            <a:xfrm>
              <a:off x="447687" y="1708025"/>
              <a:ext cx="831549"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white"/>
                  </a:solidFill>
                  <a:effectLst/>
                  <a:uLnTx/>
                  <a:uFillTx/>
                  <a:latin typeface="Calibri" panose="020F0502020204030204" pitchFamily="34" charset="0"/>
                </a:rPr>
                <a:t>1</a:t>
              </a:r>
            </a:p>
          </p:txBody>
        </p:sp>
        <p:sp>
          <p:nvSpPr>
            <p:cNvPr id="38" name="TextBox 37"/>
            <p:cNvSpPr txBox="1"/>
            <p:nvPr/>
          </p:nvSpPr>
          <p:spPr>
            <a:xfrm>
              <a:off x="433924" y="2254293"/>
              <a:ext cx="1186733" cy="241980"/>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latin typeface="Calibri" panose="020F0502020204030204" pitchFamily="34" charset="0"/>
                </a:rPr>
                <a:t>Creating an Assessment</a:t>
              </a:r>
              <a:endParaRPr kumimoji="0" lang="en-US" sz="12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45" name="Half Frame 44"/>
            <p:cNvSpPr/>
            <p:nvPr/>
          </p:nvSpPr>
          <p:spPr>
            <a:xfrm rot="8142470">
              <a:off x="2865321" y="2040633"/>
              <a:ext cx="309219" cy="257369"/>
            </a:xfrm>
            <a:prstGeom prst="halfFrame">
              <a:avLst>
                <a:gd name="adj1" fmla="val 26576"/>
                <a:gd name="adj2" fmla="val 25856"/>
              </a:avLst>
            </a:prstGeom>
            <a:solidFill>
              <a:schemeClr val="tx2"/>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46" name="Rectangle 45"/>
            <p:cNvSpPr/>
            <p:nvPr/>
          </p:nvSpPr>
          <p:spPr>
            <a:xfrm>
              <a:off x="3411506" y="1872293"/>
              <a:ext cx="5275294" cy="615553"/>
            </a:xfrm>
            <a:prstGeom prst="rect">
              <a:avLst/>
            </a:prstGeom>
          </p:spPr>
          <p:txBody>
            <a:bodyPr wrap="square" lIns="0" tIns="0" rIns="0" bIns="0" anchor="ctr">
              <a:noAutofit/>
            </a:bodyPr>
            <a:lstStyle/>
            <a:p>
              <a:pPr lvl="0"/>
              <a:r>
                <a:rPr lang="en-US" sz="1400" kern="0" dirty="0" smtClean="0">
                  <a:latin typeface="Calibri" panose="020F0502020204030204" pitchFamily="34" charset="0"/>
                </a:rPr>
                <a:t>Performance Assessments help measure the performance of a supplier, contract, or order. The Suppler Manager creates an assessment and assigns evaluators.</a:t>
              </a:r>
              <a:endParaRPr lang="en-US" sz="1400" kern="0" dirty="0">
                <a:latin typeface="Calibri" panose="020F0502020204030204" pitchFamily="34" charset="0"/>
              </a:endParaRPr>
            </a:p>
          </p:txBody>
        </p:sp>
      </p:grpSp>
      <p:sp>
        <p:nvSpPr>
          <p:cNvPr id="58" name="Rectangle 57"/>
          <p:cNvSpPr/>
          <p:nvPr/>
        </p:nvSpPr>
        <p:spPr>
          <a:xfrm>
            <a:off x="3411506" y="5612625"/>
            <a:ext cx="5275294" cy="615553"/>
          </a:xfrm>
          <a:prstGeom prst="rect">
            <a:avLst/>
          </a:prstGeom>
        </p:spPr>
        <p:txBody>
          <a:bodyPr wrap="square" lIns="0" tIns="0" rIns="0" bIns="0" anchor="ctr">
            <a:noAutofit/>
          </a:bodyPr>
          <a:lstStyle/>
          <a:p>
            <a:pPr lvl="0"/>
            <a:endParaRPr lang="en-US" sz="1400" kern="0" dirty="0">
              <a:latin typeface="Calibri" panose="020F0502020204030204" pitchFamily="34" charset="0"/>
            </a:endParaRPr>
          </a:p>
        </p:txBody>
      </p:sp>
      <p:grpSp>
        <p:nvGrpSpPr>
          <p:cNvPr id="10" name="Group 9"/>
          <p:cNvGrpSpPr/>
          <p:nvPr/>
        </p:nvGrpSpPr>
        <p:grpSpPr>
          <a:xfrm>
            <a:off x="372273" y="4263249"/>
            <a:ext cx="8475428" cy="871972"/>
            <a:chOff x="334286" y="5048429"/>
            <a:chExt cx="8475428" cy="871972"/>
          </a:xfrm>
        </p:grpSpPr>
        <p:grpSp>
          <p:nvGrpSpPr>
            <p:cNvPr id="6" name="Group 5"/>
            <p:cNvGrpSpPr/>
            <p:nvPr/>
          </p:nvGrpSpPr>
          <p:grpSpPr>
            <a:xfrm>
              <a:off x="334286" y="5048429"/>
              <a:ext cx="8475428" cy="871972"/>
              <a:chOff x="329530" y="3998732"/>
              <a:chExt cx="8475428" cy="871972"/>
            </a:xfrm>
          </p:grpSpPr>
          <p:sp>
            <p:nvSpPr>
              <p:cNvPr id="30" name="Pentagon 12"/>
              <p:cNvSpPr/>
              <p:nvPr/>
            </p:nvSpPr>
            <p:spPr>
              <a:xfrm flipH="1">
                <a:off x="1752600" y="4038600"/>
                <a:ext cx="7052358" cy="832104"/>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tx2">
                  <a:lumMod val="20000"/>
                  <a:lumOff val="80000"/>
                </a:schemeClr>
              </a:solidFill>
              <a:ln w="28575" cap="flat" cmpd="sng" algn="ctr">
                <a:solidFill>
                  <a:schemeClr val="accent3"/>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5" name="Pentagon 9"/>
              <p:cNvSpPr/>
              <p:nvPr/>
            </p:nvSpPr>
            <p:spPr>
              <a:xfrm>
                <a:off x="329530" y="4038599"/>
                <a:ext cx="2069613" cy="832104"/>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3"/>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41" name="TextBox 40"/>
              <p:cNvSpPr txBox="1"/>
              <p:nvPr/>
            </p:nvSpPr>
            <p:spPr>
              <a:xfrm>
                <a:off x="447687" y="3998732"/>
                <a:ext cx="831549"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white"/>
                    </a:solidFill>
                    <a:effectLst/>
                    <a:uLnTx/>
                    <a:uFillTx/>
                    <a:latin typeface="Calibri" panose="020F0502020204030204" pitchFamily="34" charset="0"/>
                  </a:rPr>
                  <a:t>3</a:t>
                </a:r>
              </a:p>
            </p:txBody>
          </p:sp>
          <p:sp>
            <p:nvSpPr>
              <p:cNvPr id="42" name="TextBox 41"/>
              <p:cNvSpPr txBox="1"/>
              <p:nvPr/>
            </p:nvSpPr>
            <p:spPr>
              <a:xfrm>
                <a:off x="423610" y="4549669"/>
                <a:ext cx="1533512" cy="241980"/>
              </a:xfrm>
              <a:prstGeom prst="rect">
                <a:avLst/>
              </a:prstGeom>
              <a:noFill/>
            </p:spPr>
            <p:txBody>
              <a:bodyPr wrap="square" lIns="0" tIns="0" rIns="0" bIns="0" rtlCol="0" anchor="ctr" anchorCtr="0">
                <a:noAutofit/>
              </a:bodyPr>
              <a:lstStyle/>
              <a:p>
                <a:pPr lvl="0" defTabSz="914400">
                  <a:defRPr/>
                </a:pPr>
                <a:r>
                  <a:rPr lang="en-US" sz="1200" b="1" kern="0" dirty="0" smtClean="0">
                    <a:solidFill>
                      <a:prstClr val="white"/>
                    </a:solidFill>
                    <a:latin typeface="Calibri" panose="020F0502020204030204" pitchFamily="34" charset="0"/>
                  </a:rPr>
                  <a:t>Closing</a:t>
                </a:r>
                <a:r>
                  <a:rPr lang="en-US" sz="1400" b="1" kern="0" dirty="0" smtClean="0">
                    <a:solidFill>
                      <a:prstClr val="white"/>
                    </a:solidFill>
                    <a:latin typeface="Calibri" panose="020F0502020204030204" pitchFamily="34" charset="0"/>
                  </a:rPr>
                  <a:t> an </a:t>
                </a:r>
                <a:r>
                  <a:rPr lang="en-US" sz="1200" b="1" kern="0" dirty="0" smtClean="0">
                    <a:solidFill>
                      <a:prstClr val="white"/>
                    </a:solidFill>
                    <a:latin typeface="Calibri" panose="020F0502020204030204" pitchFamily="34" charset="0"/>
                  </a:rPr>
                  <a:t>Assessment</a:t>
                </a:r>
                <a:endParaRPr lang="en-US" sz="1200" b="1" kern="0" dirty="0">
                  <a:solidFill>
                    <a:prstClr val="white"/>
                  </a:solidFill>
                  <a:latin typeface="Calibri" panose="020F0502020204030204" pitchFamily="34" charset="0"/>
                </a:endParaRPr>
              </a:p>
            </p:txBody>
          </p:sp>
          <p:sp>
            <p:nvSpPr>
              <p:cNvPr id="50" name="Rectangle 49"/>
              <p:cNvSpPr/>
              <p:nvPr/>
            </p:nvSpPr>
            <p:spPr>
              <a:xfrm>
                <a:off x="3411506" y="4213118"/>
                <a:ext cx="5275294" cy="615553"/>
              </a:xfrm>
              <a:prstGeom prst="rect">
                <a:avLst/>
              </a:prstGeom>
            </p:spPr>
            <p:txBody>
              <a:bodyPr wrap="square" lIns="0" tIns="0" rIns="0" bIns="0" anchor="ctr">
                <a:noAutofit/>
              </a:bodyPr>
              <a:lstStyle/>
              <a:p>
                <a:pPr lvl="0"/>
                <a:r>
                  <a:rPr lang="en-US" sz="1400" kern="0" dirty="0" smtClean="0">
                    <a:latin typeface="Calibri" panose="020F0502020204030204" pitchFamily="34" charset="0"/>
                  </a:rPr>
                  <a:t>Assessments close automatically once the questionnaires have been submitted from the evaluators or the End Date has elapsed. You can also close an assessment by using the Terminate button. </a:t>
                </a:r>
                <a:endParaRPr lang="en-US" sz="1400" kern="0" dirty="0">
                  <a:latin typeface="Calibri" panose="020F0502020204030204" pitchFamily="34" charset="0"/>
                </a:endParaRPr>
              </a:p>
            </p:txBody>
          </p:sp>
        </p:grpSp>
        <p:sp>
          <p:nvSpPr>
            <p:cNvPr id="36" name="Half Frame 35"/>
            <p:cNvSpPr/>
            <p:nvPr/>
          </p:nvSpPr>
          <p:spPr>
            <a:xfrm rot="8142470">
              <a:off x="2859762" y="5441906"/>
              <a:ext cx="309219" cy="257369"/>
            </a:xfrm>
            <a:prstGeom prst="halfFrame">
              <a:avLst>
                <a:gd name="adj1" fmla="val 26576"/>
                <a:gd name="adj2" fmla="val 25856"/>
              </a:avLst>
            </a:prstGeom>
            <a:solidFill>
              <a:schemeClr val="tx2"/>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grpSp>
      <p:grpSp>
        <p:nvGrpSpPr>
          <p:cNvPr id="9" name="Group 8"/>
          <p:cNvGrpSpPr/>
          <p:nvPr/>
        </p:nvGrpSpPr>
        <p:grpSpPr>
          <a:xfrm>
            <a:off x="372273" y="3132097"/>
            <a:ext cx="8515882" cy="849747"/>
            <a:chOff x="292156" y="3762697"/>
            <a:chExt cx="8515882" cy="849747"/>
          </a:xfrm>
        </p:grpSpPr>
        <p:grpSp>
          <p:nvGrpSpPr>
            <p:cNvPr id="7" name="Group 6"/>
            <p:cNvGrpSpPr/>
            <p:nvPr/>
          </p:nvGrpSpPr>
          <p:grpSpPr>
            <a:xfrm>
              <a:off x="292156" y="3762697"/>
              <a:ext cx="8515882" cy="849747"/>
              <a:chOff x="265885" y="2725187"/>
              <a:chExt cx="8515882" cy="849747"/>
            </a:xfrm>
          </p:grpSpPr>
          <p:sp>
            <p:nvSpPr>
              <p:cNvPr id="29" name="Pentagon 12"/>
              <p:cNvSpPr/>
              <p:nvPr/>
            </p:nvSpPr>
            <p:spPr>
              <a:xfrm flipH="1">
                <a:off x="1729409" y="2725187"/>
                <a:ext cx="7052358" cy="832104"/>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tx2">
                  <a:lumMod val="20000"/>
                  <a:lumOff val="80000"/>
                </a:schemeClr>
              </a:solidFill>
              <a:ln w="28575" cap="flat" cmpd="sng" algn="ctr">
                <a:solidFill>
                  <a:schemeClr val="accent2"/>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4" name="Pentagon 9"/>
              <p:cNvSpPr/>
              <p:nvPr/>
            </p:nvSpPr>
            <p:spPr>
              <a:xfrm>
                <a:off x="265885" y="2742830"/>
                <a:ext cx="2069613" cy="832104"/>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2"/>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sp>
            <p:nvSpPr>
              <p:cNvPr id="39" name="TextBox 38"/>
              <p:cNvSpPr txBox="1"/>
              <p:nvPr/>
            </p:nvSpPr>
            <p:spPr>
              <a:xfrm>
                <a:off x="469143" y="2773311"/>
                <a:ext cx="831549" cy="47696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white"/>
                    </a:solidFill>
                    <a:effectLst/>
                    <a:uLnTx/>
                    <a:uFillTx/>
                    <a:latin typeface="Calibri" panose="020F0502020204030204" pitchFamily="34" charset="0"/>
                  </a:rPr>
                  <a:t>2</a:t>
                </a:r>
              </a:p>
            </p:txBody>
          </p:sp>
          <p:sp>
            <p:nvSpPr>
              <p:cNvPr id="40" name="TextBox 39"/>
              <p:cNvSpPr txBox="1"/>
              <p:nvPr/>
            </p:nvSpPr>
            <p:spPr>
              <a:xfrm>
                <a:off x="362271" y="3250277"/>
                <a:ext cx="1186733" cy="204224"/>
              </a:xfrm>
              <a:prstGeom prst="rect">
                <a:avLst/>
              </a:prstGeom>
              <a:noFill/>
            </p:spPr>
            <p:txBody>
              <a:bodyPr wrap="square" lIns="0" tIns="0" rIns="0" bIns="0" rtlCol="0" anchor="ctr" anchorCtr="0">
                <a:noAutofit/>
              </a:bodyPr>
              <a:lstStyle/>
              <a:p>
                <a:pPr lvl="0" defTabSz="914400">
                  <a:defRPr/>
                </a:pPr>
                <a:r>
                  <a:rPr lang="en-US" sz="1200" b="1" kern="0" dirty="0" smtClean="0">
                    <a:solidFill>
                      <a:prstClr val="white"/>
                    </a:solidFill>
                    <a:latin typeface="Calibri" panose="020F0502020204030204" pitchFamily="34" charset="0"/>
                  </a:rPr>
                  <a:t>Completing an</a:t>
                </a:r>
                <a:r>
                  <a:rPr lang="en-US" sz="1400" b="1" kern="0" dirty="0" smtClean="0">
                    <a:solidFill>
                      <a:prstClr val="white"/>
                    </a:solidFill>
                    <a:latin typeface="Calibri" panose="020F0502020204030204" pitchFamily="34" charset="0"/>
                  </a:rPr>
                  <a:t> </a:t>
                </a:r>
                <a:r>
                  <a:rPr lang="en-US" sz="1200" b="1" kern="0" dirty="0" smtClean="0">
                    <a:solidFill>
                      <a:prstClr val="white"/>
                    </a:solidFill>
                    <a:latin typeface="Calibri" panose="020F0502020204030204" pitchFamily="34" charset="0"/>
                  </a:rPr>
                  <a:t>Assessment</a:t>
                </a:r>
                <a:endParaRPr lang="en-US" sz="1200" b="1" kern="0" dirty="0">
                  <a:solidFill>
                    <a:prstClr val="white"/>
                  </a:solidFill>
                  <a:latin typeface="Calibri" panose="020F0502020204030204" pitchFamily="34" charset="0"/>
                </a:endParaRPr>
              </a:p>
            </p:txBody>
          </p:sp>
          <p:sp>
            <p:nvSpPr>
              <p:cNvPr id="48" name="Rectangle 47"/>
              <p:cNvSpPr/>
              <p:nvPr/>
            </p:nvSpPr>
            <p:spPr>
              <a:xfrm>
                <a:off x="3411506" y="2878476"/>
                <a:ext cx="5275294" cy="519508"/>
              </a:xfrm>
              <a:prstGeom prst="rect">
                <a:avLst/>
              </a:prstGeom>
            </p:spPr>
            <p:txBody>
              <a:bodyPr wrap="square" lIns="0" tIns="0" rIns="0" bIns="0" anchor="ctr">
                <a:noAutofit/>
              </a:bodyPr>
              <a:lstStyle/>
              <a:p>
                <a:pPr lvl="0"/>
                <a:r>
                  <a:rPr lang="en-US" sz="1400" kern="0" dirty="0" smtClean="0">
                    <a:latin typeface="Calibri" panose="020F0502020204030204" pitchFamily="34" charset="0"/>
                  </a:rPr>
                  <a:t>Evaluators complete questionnaires or sections of questionnaires. The scores from the questionnaires aggregate up to the overall performance score.</a:t>
                </a:r>
                <a:endParaRPr lang="en-US" sz="1400" kern="0" dirty="0">
                  <a:latin typeface="Calibri" panose="020F0502020204030204" pitchFamily="34" charset="0"/>
                </a:endParaRPr>
              </a:p>
            </p:txBody>
          </p:sp>
        </p:grpSp>
        <p:sp>
          <p:nvSpPr>
            <p:cNvPr id="43" name="Half Frame 42"/>
            <p:cNvSpPr/>
            <p:nvPr/>
          </p:nvSpPr>
          <p:spPr>
            <a:xfrm rot="8142470">
              <a:off x="2817633" y="4106732"/>
              <a:ext cx="309219" cy="257369"/>
            </a:xfrm>
            <a:prstGeom prst="halfFrame">
              <a:avLst>
                <a:gd name="adj1" fmla="val 26576"/>
                <a:gd name="adj2" fmla="val 25856"/>
              </a:avLst>
            </a:prstGeom>
            <a:solidFill>
              <a:schemeClr val="tx2"/>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313131"/>
                </a:solidFill>
                <a:effectLst/>
                <a:uLnTx/>
                <a:uFillTx/>
                <a:latin typeface="Calibri" panose="020F0502020204030204" pitchFamily="34" charset="0"/>
              </a:endParaRPr>
            </a:p>
          </p:txBody>
        </p:sp>
      </p:grpSp>
    </p:spTree>
    <p:custDataLst>
      <p:tags r:id="rId1"/>
    </p:custDataLst>
    <p:extLst>
      <p:ext uri="{BB962C8B-B14F-4D97-AF65-F5344CB8AC3E}">
        <p14:creationId xmlns:p14="http://schemas.microsoft.com/office/powerpoint/2010/main" val="3579163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Summary</a:t>
            </a:r>
            <a:endParaRPr lang="en-US" dirty="0"/>
          </a:p>
        </p:txBody>
      </p:sp>
      <p:sp>
        <p:nvSpPr>
          <p:cNvPr id="3" name="Content Placeholder 2"/>
          <p:cNvSpPr>
            <a:spLocks noGrp="1"/>
          </p:cNvSpPr>
          <p:nvPr>
            <p:ph idx="1"/>
          </p:nvPr>
        </p:nvSpPr>
        <p:spPr>
          <a:xfrm>
            <a:off x="228600" y="1066801"/>
            <a:ext cx="8686800" cy="381000"/>
          </a:xfrm>
        </p:spPr>
        <p:txBody>
          <a:bodyPr>
            <a:normAutofit/>
          </a:bodyPr>
          <a:lstStyle/>
          <a:p>
            <a:r>
              <a:rPr lang="en-US" sz="1800" dirty="0"/>
              <a:t>You have reached the end of this course. You should now be able </a:t>
            </a:r>
            <a:r>
              <a:rPr lang="en-US" sz="1800" dirty="0" smtClean="0"/>
              <a:t>to:</a:t>
            </a: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33</a:t>
            </a:fld>
            <a:endParaRPr lang="en-US" dirty="0">
              <a:solidFill>
                <a:prstClr val="black">
                  <a:tint val="75000"/>
                </a:prstClr>
              </a:solidFill>
            </a:endParaRPr>
          </a:p>
        </p:txBody>
      </p:sp>
      <p:sp>
        <p:nvSpPr>
          <p:cNvPr id="6" name="Rectangle 5"/>
          <p:cNvSpPr/>
          <p:nvPr/>
        </p:nvSpPr>
        <p:spPr>
          <a:xfrm>
            <a:off x="717619" y="1546004"/>
            <a:ext cx="799698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7" name="Rectangle 6"/>
          <p:cNvSpPr/>
          <p:nvPr/>
        </p:nvSpPr>
        <p:spPr>
          <a:xfrm>
            <a:off x="929098" y="1600200"/>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00" dirty="0"/>
              <a:t>Explain the </a:t>
            </a:r>
            <a:r>
              <a:rPr lang="en-US" sz="1600" dirty="0" smtClean="0"/>
              <a:t>Performance </a:t>
            </a:r>
            <a:r>
              <a:rPr lang="en-US" sz="1600" dirty="0"/>
              <a:t>Assessment process and outline its key benefits</a:t>
            </a:r>
          </a:p>
        </p:txBody>
      </p:sp>
      <p:sp>
        <p:nvSpPr>
          <p:cNvPr id="8" name="Oval 7"/>
          <p:cNvSpPr>
            <a:spLocks noChangeAspect="1"/>
          </p:cNvSpPr>
          <p:nvPr/>
        </p:nvSpPr>
        <p:spPr>
          <a:xfrm>
            <a:off x="202557" y="1594410"/>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9"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1579540"/>
            <a:ext cx="597192" cy="597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17619" y="2461250"/>
            <a:ext cx="799698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1" name="Rectangle 10"/>
          <p:cNvSpPr/>
          <p:nvPr/>
        </p:nvSpPr>
        <p:spPr>
          <a:xfrm>
            <a:off x="929098" y="2515446"/>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00" dirty="0"/>
              <a:t>Create and complete a </a:t>
            </a:r>
            <a:r>
              <a:rPr lang="en-US" sz="1600" dirty="0" smtClean="0"/>
              <a:t>Performance </a:t>
            </a:r>
            <a:r>
              <a:rPr lang="en-US" sz="1600" dirty="0"/>
              <a:t>Assessment</a:t>
            </a:r>
          </a:p>
        </p:txBody>
      </p:sp>
      <p:sp>
        <p:nvSpPr>
          <p:cNvPr id="12" name="Oval 11"/>
          <p:cNvSpPr>
            <a:spLocks noChangeAspect="1"/>
          </p:cNvSpPr>
          <p:nvPr/>
        </p:nvSpPr>
        <p:spPr>
          <a:xfrm>
            <a:off x="202557" y="2509656"/>
            <a:ext cx="667559" cy="601664"/>
          </a:xfrm>
          <a:prstGeom prst="ellipse">
            <a:avLst/>
          </a:prstGeom>
          <a:solidFill>
            <a:schemeClr val="accent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13"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2494786"/>
            <a:ext cx="597191" cy="59719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02557" y="3376496"/>
            <a:ext cx="8512051" cy="698474"/>
            <a:chOff x="202557" y="3376496"/>
            <a:chExt cx="8512051" cy="698474"/>
          </a:xfrm>
        </p:grpSpPr>
        <p:sp>
          <p:nvSpPr>
            <p:cNvPr id="15" name="Rectangle 14"/>
            <p:cNvSpPr/>
            <p:nvPr/>
          </p:nvSpPr>
          <p:spPr>
            <a:xfrm>
              <a:off x="717619" y="3376496"/>
              <a:ext cx="7996989" cy="698474"/>
            </a:xfrm>
            <a:prstGeom prst="rect">
              <a:avLst/>
            </a:prstGeom>
            <a:solidFill>
              <a:schemeClr val="accent3"/>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a:solidFill>
                  <a:srgbClr val="70AD47"/>
                </a:solidFill>
                <a:latin typeface="Calibri" panose="020F0502020204030204" pitchFamily="34" charset="0"/>
                <a:cs typeface="Arial" panose="020B0604020202020204" pitchFamily="34" charset="0"/>
              </a:endParaRPr>
            </a:p>
          </p:txBody>
        </p:sp>
        <p:sp>
          <p:nvSpPr>
            <p:cNvPr id="16" name="Rectangle 15"/>
            <p:cNvSpPr/>
            <p:nvPr/>
          </p:nvSpPr>
          <p:spPr>
            <a:xfrm>
              <a:off x="929098" y="3430692"/>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00" dirty="0" smtClean="0"/>
                <a:t>Close a Performance Assessment</a:t>
              </a:r>
              <a:endParaRPr lang="en-US" sz="1600" dirty="0"/>
            </a:p>
          </p:txBody>
        </p:sp>
        <p:sp>
          <p:nvSpPr>
            <p:cNvPr id="17" name="Oval 16"/>
            <p:cNvSpPr>
              <a:spLocks noChangeAspect="1"/>
            </p:cNvSpPr>
            <p:nvPr/>
          </p:nvSpPr>
          <p:spPr>
            <a:xfrm>
              <a:off x="202557" y="3424902"/>
              <a:ext cx="667559" cy="601664"/>
            </a:xfrm>
            <a:prstGeom prst="ellipse">
              <a:avLst/>
            </a:prstGeom>
            <a:solidFill>
              <a:schemeClr val="accent3"/>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latin typeface="Calibri" panose="020F0502020204030204" pitchFamily="34" charset="0"/>
                <a:cs typeface="Arial" panose="020B0604020202020204" pitchFamily="34" charset="0"/>
              </a:endParaRPr>
            </a:p>
          </p:txBody>
        </p:sp>
        <p:pic>
          <p:nvPicPr>
            <p:cNvPr id="18"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3410032"/>
              <a:ext cx="597191" cy="59719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927187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CD5FF4D-2AEA-474C-AA08-93571AB214FD}" type="slidenum">
              <a:rPr lang="en-US" smtClean="0">
                <a:solidFill>
                  <a:prstClr val="black">
                    <a:tint val="75000"/>
                  </a:prstClr>
                </a:solidFill>
              </a:rPr>
              <a:pPr/>
              <a:t>34</a:t>
            </a:fld>
            <a:endParaRPr lang="en-US" dirty="0">
              <a:solidFill>
                <a:prstClr val="black">
                  <a:tint val="75000"/>
                </a:prstClr>
              </a:solidFill>
            </a:endParaRPr>
          </a:p>
        </p:txBody>
      </p:sp>
      <p:sp>
        <p:nvSpPr>
          <p:cNvPr id="166" name="Title 10"/>
          <p:cNvSpPr txBox="1">
            <a:spLocks/>
          </p:cNvSpPr>
          <p:nvPr/>
        </p:nvSpPr>
        <p:spPr>
          <a:xfrm>
            <a:off x="1335218" y="1670079"/>
            <a:ext cx="3862105" cy="3517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9676D"/>
                </a:solidFill>
                <a:effectLst/>
                <a:uLnTx/>
                <a:uFillTx/>
                <a:latin typeface="Calibri" panose="020F0502020204030204" pitchFamily="34" charset="0"/>
              </a:rPr>
              <a:t>What questions do you have?</a:t>
            </a:r>
            <a:endParaRPr kumimoji="0" lang="en-US" sz="6000" b="1" i="0" u="none" strike="noStrike" kern="1200" cap="none" spc="0" normalizeH="0" baseline="0" noProof="0" dirty="0">
              <a:ln>
                <a:noFill/>
              </a:ln>
              <a:solidFill>
                <a:srgbClr val="69676D"/>
              </a:solidFill>
              <a:effectLst/>
              <a:uLnTx/>
              <a:uFillTx/>
              <a:latin typeface="Calibri" panose="020F0502020204030204" pitchFamily="34" charset="0"/>
            </a:endParaRPr>
          </a:p>
        </p:txBody>
      </p:sp>
      <p:grpSp>
        <p:nvGrpSpPr>
          <p:cNvPr id="167" name="Group 166"/>
          <p:cNvGrpSpPr/>
          <p:nvPr/>
        </p:nvGrpSpPr>
        <p:grpSpPr>
          <a:xfrm>
            <a:off x="5136329" y="381784"/>
            <a:ext cx="4007671" cy="5670871"/>
            <a:chOff x="8184332" y="771280"/>
            <a:chExt cx="4007671" cy="5670871"/>
          </a:xfrm>
        </p:grpSpPr>
        <p:sp>
          <p:nvSpPr>
            <p:cNvPr id="168" name="Freeform 167"/>
            <p:cNvSpPr>
              <a:spLocks noChangeArrowheads="1"/>
            </p:cNvSpPr>
            <p:nvPr/>
          </p:nvSpPr>
          <p:spPr bwMode="auto">
            <a:xfrm rot="16200000">
              <a:off x="10307464" y="1625592"/>
              <a:ext cx="138661" cy="600043"/>
            </a:xfrm>
            <a:custGeom>
              <a:avLst/>
              <a:gdLst>
                <a:gd name="T0" fmla="*/ 38 w 478"/>
                <a:gd name="T1" fmla="*/ 1604 h 1605"/>
                <a:gd name="T2" fmla="*/ 477 w 478"/>
                <a:gd name="T3" fmla="*/ 1604 h 1605"/>
                <a:gd name="T4" fmla="*/ 458 w 478"/>
                <a:gd name="T5" fmla="*/ 0 h 1605"/>
                <a:gd name="T6" fmla="*/ 0 w 478"/>
                <a:gd name="T7" fmla="*/ 0 h 1605"/>
                <a:gd name="T8" fmla="*/ 38 w 478"/>
                <a:gd name="T9" fmla="*/ 1604 h 1605"/>
              </a:gdLst>
              <a:ahLst/>
              <a:cxnLst>
                <a:cxn ang="0">
                  <a:pos x="T0" y="T1"/>
                </a:cxn>
                <a:cxn ang="0">
                  <a:pos x="T2" y="T3"/>
                </a:cxn>
                <a:cxn ang="0">
                  <a:pos x="T4" y="T5"/>
                </a:cxn>
                <a:cxn ang="0">
                  <a:pos x="T6" y="T7"/>
                </a:cxn>
                <a:cxn ang="0">
                  <a:pos x="T8" y="T9"/>
                </a:cxn>
              </a:cxnLst>
              <a:rect l="0" t="0" r="r" b="b"/>
              <a:pathLst>
                <a:path w="478" h="1605">
                  <a:moveTo>
                    <a:pt x="38" y="1604"/>
                  </a:moveTo>
                  <a:lnTo>
                    <a:pt x="477" y="1604"/>
                  </a:lnTo>
                  <a:lnTo>
                    <a:pt x="458" y="0"/>
                  </a:lnTo>
                  <a:lnTo>
                    <a:pt x="0" y="0"/>
                  </a:lnTo>
                  <a:lnTo>
                    <a:pt x="38" y="160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69" name="Freeform 168"/>
            <p:cNvSpPr>
              <a:spLocks noChangeArrowheads="1"/>
            </p:cNvSpPr>
            <p:nvPr/>
          </p:nvSpPr>
          <p:spPr bwMode="auto">
            <a:xfrm rot="16200000">
              <a:off x="10013308" y="1839164"/>
              <a:ext cx="133526" cy="178035"/>
            </a:xfrm>
            <a:custGeom>
              <a:avLst/>
              <a:gdLst>
                <a:gd name="T0" fmla="*/ 0 w 459"/>
                <a:gd name="T1" fmla="*/ 248 h 478"/>
                <a:gd name="T2" fmla="*/ 0 w 459"/>
                <a:gd name="T3" fmla="*/ 248 h 478"/>
                <a:gd name="T4" fmla="*/ 229 w 459"/>
                <a:gd name="T5" fmla="*/ 477 h 478"/>
                <a:gd name="T6" fmla="*/ 439 w 459"/>
                <a:gd name="T7" fmla="*/ 229 h 478"/>
                <a:gd name="T8" fmla="*/ 229 w 459"/>
                <a:gd name="T9" fmla="*/ 0 h 478"/>
                <a:gd name="T10" fmla="*/ 0 w 459"/>
                <a:gd name="T11" fmla="*/ 248 h 478"/>
              </a:gdLst>
              <a:ahLst/>
              <a:cxnLst>
                <a:cxn ang="0">
                  <a:pos x="T0" y="T1"/>
                </a:cxn>
                <a:cxn ang="0">
                  <a:pos x="T2" y="T3"/>
                </a:cxn>
                <a:cxn ang="0">
                  <a:pos x="T4" y="T5"/>
                </a:cxn>
                <a:cxn ang="0">
                  <a:pos x="T6" y="T7"/>
                </a:cxn>
                <a:cxn ang="0">
                  <a:pos x="T8" y="T9"/>
                </a:cxn>
                <a:cxn ang="0">
                  <a:pos x="T10" y="T11"/>
                </a:cxn>
              </a:cxnLst>
              <a:rect l="0" t="0" r="r" b="b"/>
              <a:pathLst>
                <a:path w="459" h="478">
                  <a:moveTo>
                    <a:pt x="0" y="248"/>
                  </a:moveTo>
                  <a:lnTo>
                    <a:pt x="0" y="248"/>
                  </a:lnTo>
                  <a:cubicBezTo>
                    <a:pt x="19" y="363"/>
                    <a:pt x="114" y="477"/>
                    <a:pt x="229" y="477"/>
                  </a:cubicBezTo>
                  <a:cubicBezTo>
                    <a:pt x="363" y="477"/>
                    <a:pt x="458" y="363"/>
                    <a:pt x="439" y="229"/>
                  </a:cubicBezTo>
                  <a:cubicBezTo>
                    <a:pt x="439" y="114"/>
                    <a:pt x="343" y="0"/>
                    <a:pt x="229" y="0"/>
                  </a:cubicBezTo>
                  <a:cubicBezTo>
                    <a:pt x="95" y="0"/>
                    <a:pt x="0" y="114"/>
                    <a:pt x="0" y="24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0" name="Freeform 169"/>
            <p:cNvSpPr>
              <a:spLocks noChangeArrowheads="1"/>
            </p:cNvSpPr>
            <p:nvPr/>
          </p:nvSpPr>
          <p:spPr bwMode="auto">
            <a:xfrm rot="16200000">
              <a:off x="10009392" y="1875890"/>
              <a:ext cx="100144" cy="107151"/>
            </a:xfrm>
            <a:custGeom>
              <a:avLst/>
              <a:gdLst>
                <a:gd name="T0" fmla="*/ 172 w 345"/>
                <a:gd name="T1" fmla="*/ 287 h 288"/>
                <a:gd name="T2" fmla="*/ 172 w 345"/>
                <a:gd name="T3" fmla="*/ 287 h 288"/>
                <a:gd name="T4" fmla="*/ 344 w 345"/>
                <a:gd name="T5" fmla="*/ 134 h 288"/>
                <a:gd name="T6" fmla="*/ 172 w 345"/>
                <a:gd name="T7" fmla="*/ 0 h 288"/>
                <a:gd name="T8" fmla="*/ 0 w 345"/>
                <a:gd name="T9" fmla="*/ 134 h 288"/>
                <a:gd name="T10" fmla="*/ 172 w 345"/>
                <a:gd name="T11" fmla="*/ 287 h 288"/>
              </a:gdLst>
              <a:ahLst/>
              <a:cxnLst>
                <a:cxn ang="0">
                  <a:pos x="T0" y="T1"/>
                </a:cxn>
                <a:cxn ang="0">
                  <a:pos x="T2" y="T3"/>
                </a:cxn>
                <a:cxn ang="0">
                  <a:pos x="T4" y="T5"/>
                </a:cxn>
                <a:cxn ang="0">
                  <a:pos x="T6" y="T7"/>
                </a:cxn>
                <a:cxn ang="0">
                  <a:pos x="T8" y="T9"/>
                </a:cxn>
                <a:cxn ang="0">
                  <a:pos x="T10" y="T11"/>
                </a:cxn>
              </a:cxnLst>
              <a:rect l="0" t="0" r="r" b="b"/>
              <a:pathLst>
                <a:path w="345" h="288">
                  <a:moveTo>
                    <a:pt x="172" y="287"/>
                  </a:moveTo>
                  <a:lnTo>
                    <a:pt x="172" y="287"/>
                  </a:lnTo>
                  <a:cubicBezTo>
                    <a:pt x="267" y="287"/>
                    <a:pt x="344" y="210"/>
                    <a:pt x="344" y="134"/>
                  </a:cubicBezTo>
                  <a:cubicBezTo>
                    <a:pt x="344" y="57"/>
                    <a:pt x="267" y="0"/>
                    <a:pt x="172" y="0"/>
                  </a:cubicBezTo>
                  <a:cubicBezTo>
                    <a:pt x="77" y="0"/>
                    <a:pt x="0" y="57"/>
                    <a:pt x="0" y="134"/>
                  </a:cubicBezTo>
                  <a:cubicBezTo>
                    <a:pt x="0" y="210"/>
                    <a:pt x="77" y="287"/>
                    <a:pt x="17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1" name="Freeform 170"/>
            <p:cNvSpPr>
              <a:spLocks noChangeArrowheads="1"/>
            </p:cNvSpPr>
            <p:nvPr/>
          </p:nvSpPr>
          <p:spPr bwMode="auto">
            <a:xfrm rot="16200000">
              <a:off x="10295093" y="1695470"/>
              <a:ext cx="150217" cy="728623"/>
            </a:xfrm>
            <a:custGeom>
              <a:avLst/>
              <a:gdLst>
                <a:gd name="T0" fmla="*/ 38 w 516"/>
                <a:gd name="T1" fmla="*/ 1947 h 1948"/>
                <a:gd name="T2" fmla="*/ 515 w 516"/>
                <a:gd name="T3" fmla="*/ 1928 h 1948"/>
                <a:gd name="T4" fmla="*/ 477 w 516"/>
                <a:gd name="T5" fmla="*/ 0 h 1948"/>
                <a:gd name="T6" fmla="*/ 0 w 516"/>
                <a:gd name="T7" fmla="*/ 20 h 1948"/>
                <a:gd name="T8" fmla="*/ 38 w 516"/>
                <a:gd name="T9" fmla="*/ 1947 h 1948"/>
              </a:gdLst>
              <a:ahLst/>
              <a:cxnLst>
                <a:cxn ang="0">
                  <a:pos x="T0" y="T1"/>
                </a:cxn>
                <a:cxn ang="0">
                  <a:pos x="T2" y="T3"/>
                </a:cxn>
                <a:cxn ang="0">
                  <a:pos x="T4" y="T5"/>
                </a:cxn>
                <a:cxn ang="0">
                  <a:pos x="T6" y="T7"/>
                </a:cxn>
                <a:cxn ang="0">
                  <a:pos x="T8" y="T9"/>
                </a:cxn>
              </a:cxnLst>
              <a:rect l="0" t="0" r="r" b="b"/>
              <a:pathLst>
                <a:path w="516" h="1948">
                  <a:moveTo>
                    <a:pt x="38" y="1947"/>
                  </a:moveTo>
                  <a:lnTo>
                    <a:pt x="515" y="1928"/>
                  </a:lnTo>
                  <a:lnTo>
                    <a:pt x="477" y="0"/>
                  </a:lnTo>
                  <a:lnTo>
                    <a:pt x="0" y="20"/>
                  </a:lnTo>
                  <a:lnTo>
                    <a:pt x="38" y="1947"/>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2" name="Freeform 171"/>
            <p:cNvSpPr>
              <a:spLocks noChangeArrowheads="1"/>
            </p:cNvSpPr>
            <p:nvPr/>
          </p:nvSpPr>
          <p:spPr bwMode="auto">
            <a:xfrm rot="16200000">
              <a:off x="9937470" y="1972508"/>
              <a:ext cx="145081" cy="179684"/>
            </a:xfrm>
            <a:custGeom>
              <a:avLst/>
              <a:gdLst>
                <a:gd name="T0" fmla="*/ 0 w 497"/>
                <a:gd name="T1" fmla="*/ 249 h 479"/>
                <a:gd name="T2" fmla="*/ 0 w 497"/>
                <a:gd name="T3" fmla="*/ 249 h 479"/>
                <a:gd name="T4" fmla="*/ 248 w 497"/>
                <a:gd name="T5" fmla="*/ 478 h 479"/>
                <a:gd name="T6" fmla="*/ 477 w 497"/>
                <a:gd name="T7" fmla="*/ 229 h 479"/>
                <a:gd name="T8" fmla="*/ 229 w 497"/>
                <a:gd name="T9" fmla="*/ 0 h 479"/>
                <a:gd name="T10" fmla="*/ 0 w 497"/>
                <a:gd name="T11" fmla="*/ 249 h 479"/>
              </a:gdLst>
              <a:ahLst/>
              <a:cxnLst>
                <a:cxn ang="0">
                  <a:pos x="T0" y="T1"/>
                </a:cxn>
                <a:cxn ang="0">
                  <a:pos x="T2" y="T3"/>
                </a:cxn>
                <a:cxn ang="0">
                  <a:pos x="T4" y="T5"/>
                </a:cxn>
                <a:cxn ang="0">
                  <a:pos x="T6" y="T7"/>
                </a:cxn>
                <a:cxn ang="0">
                  <a:pos x="T8" y="T9"/>
                </a:cxn>
                <a:cxn ang="0">
                  <a:pos x="T10" y="T11"/>
                </a:cxn>
              </a:cxnLst>
              <a:rect l="0" t="0" r="r" b="b"/>
              <a:pathLst>
                <a:path w="497" h="479">
                  <a:moveTo>
                    <a:pt x="0" y="249"/>
                  </a:moveTo>
                  <a:lnTo>
                    <a:pt x="0" y="249"/>
                  </a:lnTo>
                  <a:cubicBezTo>
                    <a:pt x="0" y="382"/>
                    <a:pt x="114" y="478"/>
                    <a:pt x="248" y="478"/>
                  </a:cubicBezTo>
                  <a:cubicBezTo>
                    <a:pt x="382" y="478"/>
                    <a:pt x="496" y="363"/>
                    <a:pt x="477" y="229"/>
                  </a:cubicBezTo>
                  <a:cubicBezTo>
                    <a:pt x="477" y="96"/>
                    <a:pt x="362" y="0"/>
                    <a:pt x="229" y="0"/>
                  </a:cubicBezTo>
                  <a:cubicBezTo>
                    <a:pt x="95" y="0"/>
                    <a:pt x="0" y="115"/>
                    <a:pt x="0" y="249"/>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3" name="Freeform 172"/>
            <p:cNvSpPr>
              <a:spLocks noChangeArrowheads="1"/>
            </p:cNvSpPr>
            <p:nvPr/>
          </p:nvSpPr>
          <p:spPr bwMode="auto">
            <a:xfrm rot="16200000">
              <a:off x="10327429" y="1856560"/>
              <a:ext cx="139945" cy="670927"/>
            </a:xfrm>
            <a:custGeom>
              <a:avLst/>
              <a:gdLst>
                <a:gd name="T0" fmla="*/ 38 w 479"/>
                <a:gd name="T1" fmla="*/ 1794 h 1795"/>
                <a:gd name="T2" fmla="*/ 478 w 479"/>
                <a:gd name="T3" fmla="*/ 1794 h 1795"/>
                <a:gd name="T4" fmla="*/ 440 w 479"/>
                <a:gd name="T5" fmla="*/ 0 h 1795"/>
                <a:gd name="T6" fmla="*/ 0 w 479"/>
                <a:gd name="T7" fmla="*/ 19 h 1795"/>
                <a:gd name="T8" fmla="*/ 38 w 479"/>
                <a:gd name="T9" fmla="*/ 1794 h 1795"/>
              </a:gdLst>
              <a:ahLst/>
              <a:cxnLst>
                <a:cxn ang="0">
                  <a:pos x="T0" y="T1"/>
                </a:cxn>
                <a:cxn ang="0">
                  <a:pos x="T2" y="T3"/>
                </a:cxn>
                <a:cxn ang="0">
                  <a:pos x="T4" y="T5"/>
                </a:cxn>
                <a:cxn ang="0">
                  <a:pos x="T6" y="T7"/>
                </a:cxn>
                <a:cxn ang="0">
                  <a:pos x="T8" y="T9"/>
                </a:cxn>
              </a:cxnLst>
              <a:rect l="0" t="0" r="r" b="b"/>
              <a:pathLst>
                <a:path w="479" h="1795">
                  <a:moveTo>
                    <a:pt x="38" y="1794"/>
                  </a:moveTo>
                  <a:lnTo>
                    <a:pt x="478" y="1794"/>
                  </a:lnTo>
                  <a:lnTo>
                    <a:pt x="440" y="0"/>
                  </a:lnTo>
                  <a:lnTo>
                    <a:pt x="0" y="19"/>
                  </a:lnTo>
                  <a:lnTo>
                    <a:pt x="38" y="179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4" name="Freeform 173"/>
            <p:cNvSpPr>
              <a:spLocks noChangeArrowheads="1"/>
            </p:cNvSpPr>
            <p:nvPr/>
          </p:nvSpPr>
          <p:spPr bwMode="auto">
            <a:xfrm rot="16200000">
              <a:off x="10002688" y="2115378"/>
              <a:ext cx="128390" cy="164847"/>
            </a:xfrm>
            <a:custGeom>
              <a:avLst/>
              <a:gdLst>
                <a:gd name="T0" fmla="*/ 0 w 441"/>
                <a:gd name="T1" fmla="*/ 229 h 440"/>
                <a:gd name="T2" fmla="*/ 0 w 441"/>
                <a:gd name="T3" fmla="*/ 229 h 440"/>
                <a:gd name="T4" fmla="*/ 230 w 441"/>
                <a:gd name="T5" fmla="*/ 439 h 440"/>
                <a:gd name="T6" fmla="*/ 440 w 441"/>
                <a:gd name="T7" fmla="*/ 210 h 440"/>
                <a:gd name="T8" fmla="*/ 230 w 441"/>
                <a:gd name="T9" fmla="*/ 0 h 440"/>
                <a:gd name="T10" fmla="*/ 0 w 441"/>
                <a:gd name="T11" fmla="*/ 229 h 440"/>
              </a:gdLst>
              <a:ahLst/>
              <a:cxnLst>
                <a:cxn ang="0">
                  <a:pos x="T0" y="T1"/>
                </a:cxn>
                <a:cxn ang="0">
                  <a:pos x="T2" y="T3"/>
                </a:cxn>
                <a:cxn ang="0">
                  <a:pos x="T4" y="T5"/>
                </a:cxn>
                <a:cxn ang="0">
                  <a:pos x="T6" y="T7"/>
                </a:cxn>
                <a:cxn ang="0">
                  <a:pos x="T8" y="T9"/>
                </a:cxn>
                <a:cxn ang="0">
                  <a:pos x="T10" y="T11"/>
                </a:cxn>
              </a:cxnLst>
              <a:rect l="0" t="0" r="r" b="b"/>
              <a:pathLst>
                <a:path w="441" h="440">
                  <a:moveTo>
                    <a:pt x="0" y="229"/>
                  </a:moveTo>
                  <a:lnTo>
                    <a:pt x="0" y="229"/>
                  </a:lnTo>
                  <a:cubicBezTo>
                    <a:pt x="0" y="344"/>
                    <a:pt x="96" y="439"/>
                    <a:pt x="230" y="439"/>
                  </a:cubicBezTo>
                  <a:cubicBezTo>
                    <a:pt x="344" y="439"/>
                    <a:pt x="440" y="344"/>
                    <a:pt x="440" y="210"/>
                  </a:cubicBezTo>
                  <a:cubicBezTo>
                    <a:pt x="440" y="96"/>
                    <a:pt x="344" y="0"/>
                    <a:pt x="230" y="0"/>
                  </a:cubicBezTo>
                  <a:cubicBezTo>
                    <a:pt x="96" y="0"/>
                    <a:pt x="0" y="96"/>
                    <a:pt x="0" y="229"/>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5" name="Freeform 174"/>
            <p:cNvSpPr>
              <a:spLocks noChangeArrowheads="1"/>
            </p:cNvSpPr>
            <p:nvPr/>
          </p:nvSpPr>
          <p:spPr bwMode="auto">
            <a:xfrm rot="16200000">
              <a:off x="10422960" y="2055549"/>
              <a:ext cx="121971" cy="514323"/>
            </a:xfrm>
            <a:custGeom>
              <a:avLst/>
              <a:gdLst>
                <a:gd name="T0" fmla="*/ 19 w 420"/>
                <a:gd name="T1" fmla="*/ 1374 h 1375"/>
                <a:gd name="T2" fmla="*/ 419 w 420"/>
                <a:gd name="T3" fmla="*/ 1355 h 1375"/>
                <a:gd name="T4" fmla="*/ 400 w 420"/>
                <a:gd name="T5" fmla="*/ 0 h 1375"/>
                <a:gd name="T6" fmla="*/ 0 w 420"/>
                <a:gd name="T7" fmla="*/ 0 h 1375"/>
                <a:gd name="T8" fmla="*/ 19 w 420"/>
                <a:gd name="T9" fmla="*/ 1374 h 1375"/>
              </a:gdLst>
              <a:ahLst/>
              <a:cxnLst>
                <a:cxn ang="0">
                  <a:pos x="T0" y="T1"/>
                </a:cxn>
                <a:cxn ang="0">
                  <a:pos x="T2" y="T3"/>
                </a:cxn>
                <a:cxn ang="0">
                  <a:pos x="T4" y="T5"/>
                </a:cxn>
                <a:cxn ang="0">
                  <a:pos x="T6" y="T7"/>
                </a:cxn>
                <a:cxn ang="0">
                  <a:pos x="T8" y="T9"/>
                </a:cxn>
              </a:cxnLst>
              <a:rect l="0" t="0" r="r" b="b"/>
              <a:pathLst>
                <a:path w="420" h="1375">
                  <a:moveTo>
                    <a:pt x="19" y="1374"/>
                  </a:moveTo>
                  <a:lnTo>
                    <a:pt x="419" y="1355"/>
                  </a:lnTo>
                  <a:lnTo>
                    <a:pt x="400" y="0"/>
                  </a:lnTo>
                  <a:lnTo>
                    <a:pt x="0" y="0"/>
                  </a:lnTo>
                  <a:lnTo>
                    <a:pt x="19" y="137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6" name="Freeform 175"/>
            <p:cNvSpPr>
              <a:spLocks noChangeArrowheads="1"/>
            </p:cNvSpPr>
            <p:nvPr/>
          </p:nvSpPr>
          <p:spPr bwMode="auto">
            <a:xfrm rot="16200000">
              <a:off x="10164245" y="2240273"/>
              <a:ext cx="116836" cy="150011"/>
            </a:xfrm>
            <a:custGeom>
              <a:avLst/>
              <a:gdLst>
                <a:gd name="T0" fmla="*/ 0 w 401"/>
                <a:gd name="T1" fmla="*/ 210 h 402"/>
                <a:gd name="T2" fmla="*/ 0 w 401"/>
                <a:gd name="T3" fmla="*/ 210 h 402"/>
                <a:gd name="T4" fmla="*/ 210 w 401"/>
                <a:gd name="T5" fmla="*/ 401 h 402"/>
                <a:gd name="T6" fmla="*/ 400 w 401"/>
                <a:gd name="T7" fmla="*/ 210 h 402"/>
                <a:gd name="T8" fmla="*/ 190 w 401"/>
                <a:gd name="T9" fmla="*/ 0 h 402"/>
                <a:gd name="T10" fmla="*/ 0 w 401"/>
                <a:gd name="T11" fmla="*/ 210 h 402"/>
              </a:gdLst>
              <a:ahLst/>
              <a:cxnLst>
                <a:cxn ang="0">
                  <a:pos x="T0" y="T1"/>
                </a:cxn>
                <a:cxn ang="0">
                  <a:pos x="T2" y="T3"/>
                </a:cxn>
                <a:cxn ang="0">
                  <a:pos x="T4" y="T5"/>
                </a:cxn>
                <a:cxn ang="0">
                  <a:pos x="T6" y="T7"/>
                </a:cxn>
                <a:cxn ang="0">
                  <a:pos x="T8" y="T9"/>
                </a:cxn>
                <a:cxn ang="0">
                  <a:pos x="T10" y="T11"/>
                </a:cxn>
              </a:cxnLst>
              <a:rect l="0" t="0" r="r" b="b"/>
              <a:pathLst>
                <a:path w="401" h="402">
                  <a:moveTo>
                    <a:pt x="0" y="210"/>
                  </a:moveTo>
                  <a:lnTo>
                    <a:pt x="0" y="210"/>
                  </a:lnTo>
                  <a:cubicBezTo>
                    <a:pt x="0" y="325"/>
                    <a:pt x="95" y="401"/>
                    <a:pt x="210" y="401"/>
                  </a:cubicBezTo>
                  <a:cubicBezTo>
                    <a:pt x="305" y="401"/>
                    <a:pt x="400" y="305"/>
                    <a:pt x="400" y="210"/>
                  </a:cubicBezTo>
                  <a:cubicBezTo>
                    <a:pt x="400" y="96"/>
                    <a:pt x="305" y="0"/>
                    <a:pt x="190" y="0"/>
                  </a:cubicBezTo>
                  <a:cubicBezTo>
                    <a:pt x="76" y="0"/>
                    <a:pt x="0" y="96"/>
                    <a:pt x="0" y="210"/>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7" name="Freeform 176"/>
            <p:cNvSpPr>
              <a:spLocks noChangeArrowheads="1"/>
            </p:cNvSpPr>
            <p:nvPr/>
          </p:nvSpPr>
          <p:spPr bwMode="auto">
            <a:xfrm rot="16200000">
              <a:off x="10623755" y="1818091"/>
              <a:ext cx="50072" cy="72532"/>
            </a:xfrm>
            <a:custGeom>
              <a:avLst/>
              <a:gdLst>
                <a:gd name="T0" fmla="*/ 115 w 172"/>
                <a:gd name="T1" fmla="*/ 0 h 192"/>
                <a:gd name="T2" fmla="*/ 0 w 172"/>
                <a:gd name="T3" fmla="*/ 172 h 192"/>
                <a:gd name="T4" fmla="*/ 76 w 172"/>
                <a:gd name="T5" fmla="*/ 191 h 192"/>
                <a:gd name="T6" fmla="*/ 171 w 172"/>
                <a:gd name="T7" fmla="*/ 191 h 192"/>
                <a:gd name="T8" fmla="*/ 171 w 172"/>
                <a:gd name="T9" fmla="*/ 115 h 192"/>
                <a:gd name="T10" fmla="*/ 115 w 172"/>
                <a:gd name="T11" fmla="*/ 0 h 192"/>
              </a:gdLst>
              <a:ahLst/>
              <a:cxnLst>
                <a:cxn ang="0">
                  <a:pos x="T0" y="T1"/>
                </a:cxn>
                <a:cxn ang="0">
                  <a:pos x="T2" y="T3"/>
                </a:cxn>
                <a:cxn ang="0">
                  <a:pos x="T4" y="T5"/>
                </a:cxn>
                <a:cxn ang="0">
                  <a:pos x="T6" y="T7"/>
                </a:cxn>
                <a:cxn ang="0">
                  <a:pos x="T8" y="T9"/>
                </a:cxn>
                <a:cxn ang="0">
                  <a:pos x="T10" y="T11"/>
                </a:cxn>
              </a:cxnLst>
              <a:rect l="0" t="0" r="r" b="b"/>
              <a:pathLst>
                <a:path w="172" h="192">
                  <a:moveTo>
                    <a:pt x="115" y="0"/>
                  </a:moveTo>
                  <a:lnTo>
                    <a:pt x="0" y="172"/>
                  </a:lnTo>
                  <a:lnTo>
                    <a:pt x="76" y="191"/>
                  </a:lnTo>
                  <a:lnTo>
                    <a:pt x="171" y="191"/>
                  </a:lnTo>
                  <a:lnTo>
                    <a:pt x="171" y="115"/>
                  </a:lnTo>
                  <a:lnTo>
                    <a:pt x="115"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8" name="Freeform 177"/>
            <p:cNvSpPr>
              <a:spLocks noChangeArrowheads="1"/>
            </p:cNvSpPr>
            <p:nvPr/>
          </p:nvSpPr>
          <p:spPr bwMode="auto">
            <a:xfrm rot="16200000">
              <a:off x="10599845" y="1482399"/>
              <a:ext cx="195153" cy="542345"/>
            </a:xfrm>
            <a:custGeom>
              <a:avLst/>
              <a:gdLst>
                <a:gd name="T0" fmla="*/ 516 w 669"/>
                <a:gd name="T1" fmla="*/ 496 h 1451"/>
                <a:gd name="T2" fmla="*/ 516 w 669"/>
                <a:gd name="T3" fmla="*/ 496 h 1451"/>
                <a:gd name="T4" fmla="*/ 631 w 669"/>
                <a:gd name="T5" fmla="*/ 248 h 1451"/>
                <a:gd name="T6" fmla="*/ 497 w 669"/>
                <a:gd name="T7" fmla="*/ 38 h 1451"/>
                <a:gd name="T8" fmla="*/ 229 w 669"/>
                <a:gd name="T9" fmla="*/ 152 h 1451"/>
                <a:gd name="T10" fmla="*/ 0 w 669"/>
                <a:gd name="T11" fmla="*/ 515 h 1451"/>
                <a:gd name="T12" fmla="*/ 0 w 669"/>
                <a:gd name="T13" fmla="*/ 1450 h 1451"/>
                <a:gd name="T14" fmla="*/ 516 w 669"/>
                <a:gd name="T15" fmla="*/ 496 h 14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1451">
                  <a:moveTo>
                    <a:pt x="516" y="496"/>
                  </a:moveTo>
                  <a:lnTo>
                    <a:pt x="516" y="496"/>
                  </a:lnTo>
                  <a:cubicBezTo>
                    <a:pt x="631" y="248"/>
                    <a:pt x="631" y="248"/>
                    <a:pt x="631" y="248"/>
                  </a:cubicBezTo>
                  <a:cubicBezTo>
                    <a:pt x="631" y="248"/>
                    <a:pt x="668" y="114"/>
                    <a:pt x="497" y="38"/>
                  </a:cubicBezTo>
                  <a:cubicBezTo>
                    <a:pt x="497" y="38"/>
                    <a:pt x="344" y="0"/>
                    <a:pt x="229" y="152"/>
                  </a:cubicBezTo>
                  <a:cubicBezTo>
                    <a:pt x="0" y="515"/>
                    <a:pt x="0" y="515"/>
                    <a:pt x="0" y="515"/>
                  </a:cubicBezTo>
                  <a:cubicBezTo>
                    <a:pt x="0" y="1450"/>
                    <a:pt x="0" y="1450"/>
                    <a:pt x="0" y="1450"/>
                  </a:cubicBezTo>
                  <a:lnTo>
                    <a:pt x="516" y="496"/>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79" name="Freeform 178"/>
            <p:cNvSpPr>
              <a:spLocks noChangeArrowheads="1"/>
            </p:cNvSpPr>
            <p:nvPr/>
          </p:nvSpPr>
          <p:spPr bwMode="auto">
            <a:xfrm rot="16200000">
              <a:off x="10499091" y="1642703"/>
              <a:ext cx="83453" cy="143416"/>
            </a:xfrm>
            <a:custGeom>
              <a:avLst/>
              <a:gdLst>
                <a:gd name="T0" fmla="*/ 286 w 287"/>
                <a:gd name="T1" fmla="*/ 134 h 383"/>
                <a:gd name="T2" fmla="*/ 286 w 287"/>
                <a:gd name="T3" fmla="*/ 134 h 383"/>
                <a:gd name="T4" fmla="*/ 191 w 287"/>
                <a:gd name="T5" fmla="*/ 0 h 383"/>
                <a:gd name="T6" fmla="*/ 38 w 287"/>
                <a:gd name="T7" fmla="*/ 230 h 383"/>
                <a:gd name="T8" fmla="*/ 114 w 287"/>
                <a:gd name="T9" fmla="*/ 382 h 383"/>
                <a:gd name="T10" fmla="*/ 153 w 287"/>
                <a:gd name="T11" fmla="*/ 382 h 383"/>
                <a:gd name="T12" fmla="*/ 286 w 287"/>
                <a:gd name="T13" fmla="*/ 134 h 383"/>
              </a:gdLst>
              <a:ahLst/>
              <a:cxnLst>
                <a:cxn ang="0">
                  <a:pos x="T0" y="T1"/>
                </a:cxn>
                <a:cxn ang="0">
                  <a:pos x="T2" y="T3"/>
                </a:cxn>
                <a:cxn ang="0">
                  <a:pos x="T4" y="T5"/>
                </a:cxn>
                <a:cxn ang="0">
                  <a:pos x="T6" y="T7"/>
                </a:cxn>
                <a:cxn ang="0">
                  <a:pos x="T8" y="T9"/>
                </a:cxn>
                <a:cxn ang="0">
                  <a:pos x="T10" y="T11"/>
                </a:cxn>
                <a:cxn ang="0">
                  <a:pos x="T12" y="T13"/>
                </a:cxn>
              </a:cxnLst>
              <a:rect l="0" t="0" r="r" b="b"/>
              <a:pathLst>
                <a:path w="287" h="383">
                  <a:moveTo>
                    <a:pt x="286" y="134"/>
                  </a:moveTo>
                  <a:lnTo>
                    <a:pt x="286" y="134"/>
                  </a:lnTo>
                  <a:cubicBezTo>
                    <a:pt x="286" y="134"/>
                    <a:pt x="286" y="0"/>
                    <a:pt x="191" y="0"/>
                  </a:cubicBezTo>
                  <a:cubicBezTo>
                    <a:pt x="191" y="0"/>
                    <a:pt x="133" y="19"/>
                    <a:pt x="38" y="230"/>
                  </a:cubicBezTo>
                  <a:cubicBezTo>
                    <a:pt x="38" y="230"/>
                    <a:pt x="0" y="344"/>
                    <a:pt x="114" y="382"/>
                  </a:cubicBezTo>
                  <a:cubicBezTo>
                    <a:pt x="153" y="382"/>
                    <a:pt x="153" y="382"/>
                    <a:pt x="153" y="382"/>
                  </a:cubicBezTo>
                  <a:lnTo>
                    <a:pt x="286"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0" name="Freeform 179"/>
            <p:cNvSpPr>
              <a:spLocks noChangeArrowheads="1"/>
            </p:cNvSpPr>
            <p:nvPr/>
          </p:nvSpPr>
          <p:spPr bwMode="auto">
            <a:xfrm rot="16200000">
              <a:off x="10590168" y="1888293"/>
              <a:ext cx="550794" cy="407172"/>
            </a:xfrm>
            <a:custGeom>
              <a:avLst/>
              <a:gdLst>
                <a:gd name="T0" fmla="*/ 1795 w 1891"/>
                <a:gd name="T1" fmla="*/ 0 h 1088"/>
                <a:gd name="T2" fmla="*/ 1795 w 1891"/>
                <a:gd name="T3" fmla="*/ 0 h 1088"/>
                <a:gd name="T4" fmla="*/ 1814 w 1891"/>
                <a:gd name="T5" fmla="*/ 572 h 1088"/>
                <a:gd name="T6" fmla="*/ 1890 w 1891"/>
                <a:gd name="T7" fmla="*/ 572 h 1088"/>
                <a:gd name="T8" fmla="*/ 1795 w 1891"/>
                <a:gd name="T9" fmla="*/ 705 h 1088"/>
                <a:gd name="T10" fmla="*/ 1775 w 1891"/>
                <a:gd name="T11" fmla="*/ 782 h 1088"/>
                <a:gd name="T12" fmla="*/ 1279 w 1891"/>
                <a:gd name="T13" fmla="*/ 1049 h 1088"/>
                <a:gd name="T14" fmla="*/ 1279 w 1891"/>
                <a:gd name="T15" fmla="*/ 1049 h 1088"/>
                <a:gd name="T16" fmla="*/ 1164 w 1891"/>
                <a:gd name="T17" fmla="*/ 1068 h 1088"/>
                <a:gd name="T18" fmla="*/ 553 w 1891"/>
                <a:gd name="T19" fmla="*/ 1087 h 1088"/>
                <a:gd name="T20" fmla="*/ 18 w 1891"/>
                <a:gd name="T21" fmla="*/ 686 h 1088"/>
                <a:gd name="T22" fmla="*/ 18 w 1891"/>
                <a:gd name="T23" fmla="*/ 629 h 1088"/>
                <a:gd name="T24" fmla="*/ 0 w 1891"/>
                <a:gd name="T25" fmla="*/ 19 h 1088"/>
                <a:gd name="T26" fmla="*/ 1795 w 1891"/>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1" h="1088">
                  <a:moveTo>
                    <a:pt x="1795" y="0"/>
                  </a:moveTo>
                  <a:lnTo>
                    <a:pt x="1795" y="0"/>
                  </a:lnTo>
                  <a:cubicBezTo>
                    <a:pt x="1814" y="572"/>
                    <a:pt x="1814" y="572"/>
                    <a:pt x="1814" y="572"/>
                  </a:cubicBezTo>
                  <a:cubicBezTo>
                    <a:pt x="1890" y="572"/>
                    <a:pt x="1890" y="572"/>
                    <a:pt x="1890" y="572"/>
                  </a:cubicBezTo>
                  <a:cubicBezTo>
                    <a:pt x="1890" y="572"/>
                    <a:pt x="1851" y="629"/>
                    <a:pt x="1795" y="705"/>
                  </a:cubicBezTo>
                  <a:cubicBezTo>
                    <a:pt x="1775" y="782"/>
                    <a:pt x="1775" y="782"/>
                    <a:pt x="1775" y="782"/>
                  </a:cubicBezTo>
                  <a:cubicBezTo>
                    <a:pt x="1775" y="782"/>
                    <a:pt x="1680" y="1030"/>
                    <a:pt x="1279" y="1049"/>
                  </a:cubicBezTo>
                  <a:lnTo>
                    <a:pt x="1279" y="1049"/>
                  </a:lnTo>
                  <a:cubicBezTo>
                    <a:pt x="1240" y="1068"/>
                    <a:pt x="1203" y="1068"/>
                    <a:pt x="1164" y="1068"/>
                  </a:cubicBezTo>
                  <a:cubicBezTo>
                    <a:pt x="553" y="1087"/>
                    <a:pt x="553" y="1087"/>
                    <a:pt x="553" y="1087"/>
                  </a:cubicBezTo>
                  <a:cubicBezTo>
                    <a:pt x="553" y="1087"/>
                    <a:pt x="114" y="1087"/>
                    <a:pt x="18" y="686"/>
                  </a:cubicBezTo>
                  <a:cubicBezTo>
                    <a:pt x="18" y="629"/>
                    <a:pt x="18" y="629"/>
                    <a:pt x="18" y="629"/>
                  </a:cubicBezTo>
                  <a:cubicBezTo>
                    <a:pt x="0" y="19"/>
                    <a:pt x="0" y="19"/>
                    <a:pt x="0" y="19"/>
                  </a:cubicBezTo>
                  <a:lnTo>
                    <a:pt x="1795"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1" name="Freeform 180"/>
            <p:cNvSpPr>
              <a:spLocks noChangeArrowheads="1"/>
            </p:cNvSpPr>
            <p:nvPr/>
          </p:nvSpPr>
          <p:spPr bwMode="auto">
            <a:xfrm rot="16200000">
              <a:off x="11129003" y="1784638"/>
              <a:ext cx="328679" cy="636308"/>
            </a:xfrm>
            <a:custGeom>
              <a:avLst/>
              <a:gdLst>
                <a:gd name="T0" fmla="*/ 37 w 1127"/>
                <a:gd name="T1" fmla="*/ 1699 h 1700"/>
                <a:gd name="T2" fmla="*/ 1126 w 1127"/>
                <a:gd name="T3" fmla="*/ 1680 h 1700"/>
                <a:gd name="T4" fmla="*/ 1107 w 1127"/>
                <a:gd name="T5" fmla="*/ 0 h 1700"/>
                <a:gd name="T6" fmla="*/ 0 w 1127"/>
                <a:gd name="T7" fmla="*/ 19 h 1700"/>
                <a:gd name="T8" fmla="*/ 37 w 1127"/>
                <a:gd name="T9" fmla="*/ 1699 h 1700"/>
              </a:gdLst>
              <a:ahLst/>
              <a:cxnLst>
                <a:cxn ang="0">
                  <a:pos x="T0" y="T1"/>
                </a:cxn>
                <a:cxn ang="0">
                  <a:pos x="T2" y="T3"/>
                </a:cxn>
                <a:cxn ang="0">
                  <a:pos x="T4" y="T5"/>
                </a:cxn>
                <a:cxn ang="0">
                  <a:pos x="T6" y="T7"/>
                </a:cxn>
                <a:cxn ang="0">
                  <a:pos x="T8" y="T9"/>
                </a:cxn>
              </a:cxnLst>
              <a:rect l="0" t="0" r="r" b="b"/>
              <a:pathLst>
                <a:path w="1127" h="1700">
                  <a:moveTo>
                    <a:pt x="37" y="1699"/>
                  </a:moveTo>
                  <a:lnTo>
                    <a:pt x="1126" y="1680"/>
                  </a:lnTo>
                  <a:lnTo>
                    <a:pt x="1107" y="0"/>
                  </a:lnTo>
                  <a:lnTo>
                    <a:pt x="0" y="19"/>
                  </a:lnTo>
                  <a:lnTo>
                    <a:pt x="37" y="1699"/>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2" name="Freeform 181"/>
            <p:cNvSpPr>
              <a:spLocks noChangeArrowheads="1"/>
            </p:cNvSpPr>
            <p:nvPr/>
          </p:nvSpPr>
          <p:spPr bwMode="auto">
            <a:xfrm rot="16200000">
              <a:off x="9936859" y="2008133"/>
              <a:ext cx="100144" cy="107151"/>
            </a:xfrm>
            <a:custGeom>
              <a:avLst/>
              <a:gdLst>
                <a:gd name="T0" fmla="*/ 172 w 344"/>
                <a:gd name="T1" fmla="*/ 287 h 288"/>
                <a:gd name="T2" fmla="*/ 172 w 344"/>
                <a:gd name="T3" fmla="*/ 287 h 288"/>
                <a:gd name="T4" fmla="*/ 343 w 344"/>
                <a:gd name="T5" fmla="*/ 134 h 288"/>
                <a:gd name="T6" fmla="*/ 172 w 344"/>
                <a:gd name="T7" fmla="*/ 0 h 288"/>
                <a:gd name="T8" fmla="*/ 0 w 344"/>
                <a:gd name="T9" fmla="*/ 134 h 288"/>
                <a:gd name="T10" fmla="*/ 172 w 344"/>
                <a:gd name="T11" fmla="*/ 287 h 288"/>
              </a:gdLst>
              <a:ahLst/>
              <a:cxnLst>
                <a:cxn ang="0">
                  <a:pos x="T0" y="T1"/>
                </a:cxn>
                <a:cxn ang="0">
                  <a:pos x="T2" y="T3"/>
                </a:cxn>
                <a:cxn ang="0">
                  <a:pos x="T4" y="T5"/>
                </a:cxn>
                <a:cxn ang="0">
                  <a:pos x="T6" y="T7"/>
                </a:cxn>
                <a:cxn ang="0">
                  <a:pos x="T8" y="T9"/>
                </a:cxn>
                <a:cxn ang="0">
                  <a:pos x="T10" y="T11"/>
                </a:cxn>
              </a:cxnLst>
              <a:rect l="0" t="0" r="r" b="b"/>
              <a:pathLst>
                <a:path w="344" h="288">
                  <a:moveTo>
                    <a:pt x="172" y="287"/>
                  </a:moveTo>
                  <a:lnTo>
                    <a:pt x="172" y="287"/>
                  </a:lnTo>
                  <a:cubicBezTo>
                    <a:pt x="267" y="287"/>
                    <a:pt x="343" y="211"/>
                    <a:pt x="343" y="134"/>
                  </a:cubicBezTo>
                  <a:cubicBezTo>
                    <a:pt x="343" y="58"/>
                    <a:pt x="267" y="0"/>
                    <a:pt x="172" y="0"/>
                  </a:cubicBezTo>
                  <a:cubicBezTo>
                    <a:pt x="76" y="0"/>
                    <a:pt x="0" y="58"/>
                    <a:pt x="0" y="134"/>
                  </a:cubicBezTo>
                  <a:cubicBezTo>
                    <a:pt x="0" y="211"/>
                    <a:pt x="76" y="287"/>
                    <a:pt x="17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3" name="Freeform 182"/>
            <p:cNvSpPr>
              <a:spLocks noChangeArrowheads="1"/>
            </p:cNvSpPr>
            <p:nvPr/>
          </p:nvSpPr>
          <p:spPr bwMode="auto">
            <a:xfrm rot="16200000">
              <a:off x="10006182" y="2144868"/>
              <a:ext cx="106564" cy="107151"/>
            </a:xfrm>
            <a:custGeom>
              <a:avLst/>
              <a:gdLst>
                <a:gd name="T0" fmla="*/ 192 w 364"/>
                <a:gd name="T1" fmla="*/ 287 h 288"/>
                <a:gd name="T2" fmla="*/ 192 w 364"/>
                <a:gd name="T3" fmla="*/ 287 h 288"/>
                <a:gd name="T4" fmla="*/ 363 w 364"/>
                <a:gd name="T5" fmla="*/ 134 h 288"/>
                <a:gd name="T6" fmla="*/ 192 w 364"/>
                <a:gd name="T7" fmla="*/ 0 h 288"/>
                <a:gd name="T8" fmla="*/ 0 w 364"/>
                <a:gd name="T9" fmla="*/ 134 h 288"/>
                <a:gd name="T10" fmla="*/ 192 w 364"/>
                <a:gd name="T11" fmla="*/ 287 h 288"/>
              </a:gdLst>
              <a:ahLst/>
              <a:cxnLst>
                <a:cxn ang="0">
                  <a:pos x="T0" y="T1"/>
                </a:cxn>
                <a:cxn ang="0">
                  <a:pos x="T2" y="T3"/>
                </a:cxn>
                <a:cxn ang="0">
                  <a:pos x="T4" y="T5"/>
                </a:cxn>
                <a:cxn ang="0">
                  <a:pos x="T6" y="T7"/>
                </a:cxn>
                <a:cxn ang="0">
                  <a:pos x="T8" y="T9"/>
                </a:cxn>
                <a:cxn ang="0">
                  <a:pos x="T10" y="T11"/>
                </a:cxn>
              </a:cxnLst>
              <a:rect l="0" t="0" r="r" b="b"/>
              <a:pathLst>
                <a:path w="364" h="288">
                  <a:moveTo>
                    <a:pt x="192" y="287"/>
                  </a:moveTo>
                  <a:lnTo>
                    <a:pt x="192" y="287"/>
                  </a:lnTo>
                  <a:cubicBezTo>
                    <a:pt x="287" y="287"/>
                    <a:pt x="363" y="229"/>
                    <a:pt x="363" y="134"/>
                  </a:cubicBezTo>
                  <a:cubicBezTo>
                    <a:pt x="363" y="57"/>
                    <a:pt x="287" y="0"/>
                    <a:pt x="192" y="0"/>
                  </a:cubicBezTo>
                  <a:cubicBezTo>
                    <a:pt x="96" y="0"/>
                    <a:pt x="0" y="57"/>
                    <a:pt x="0" y="134"/>
                  </a:cubicBezTo>
                  <a:cubicBezTo>
                    <a:pt x="0" y="229"/>
                    <a:pt x="96" y="287"/>
                    <a:pt x="192" y="287"/>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4" name="Freeform 183"/>
            <p:cNvSpPr>
              <a:spLocks noChangeArrowheads="1"/>
            </p:cNvSpPr>
            <p:nvPr/>
          </p:nvSpPr>
          <p:spPr bwMode="auto">
            <a:xfrm rot="16200000">
              <a:off x="10170309" y="2271047"/>
              <a:ext cx="89873" cy="92315"/>
            </a:xfrm>
            <a:custGeom>
              <a:avLst/>
              <a:gdLst>
                <a:gd name="T0" fmla="*/ 153 w 307"/>
                <a:gd name="T1" fmla="*/ 248 h 249"/>
                <a:gd name="T2" fmla="*/ 153 w 307"/>
                <a:gd name="T3" fmla="*/ 248 h 249"/>
                <a:gd name="T4" fmla="*/ 306 w 307"/>
                <a:gd name="T5" fmla="*/ 134 h 249"/>
                <a:gd name="T6" fmla="*/ 153 w 307"/>
                <a:gd name="T7" fmla="*/ 0 h 249"/>
                <a:gd name="T8" fmla="*/ 0 w 307"/>
                <a:gd name="T9" fmla="*/ 134 h 249"/>
                <a:gd name="T10" fmla="*/ 153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53" y="248"/>
                  </a:moveTo>
                  <a:lnTo>
                    <a:pt x="153" y="248"/>
                  </a:lnTo>
                  <a:cubicBezTo>
                    <a:pt x="249" y="248"/>
                    <a:pt x="306" y="192"/>
                    <a:pt x="306" y="134"/>
                  </a:cubicBezTo>
                  <a:cubicBezTo>
                    <a:pt x="306" y="58"/>
                    <a:pt x="249" y="0"/>
                    <a:pt x="153" y="0"/>
                  </a:cubicBezTo>
                  <a:cubicBezTo>
                    <a:pt x="77" y="0"/>
                    <a:pt x="0" y="58"/>
                    <a:pt x="0" y="134"/>
                  </a:cubicBezTo>
                  <a:cubicBezTo>
                    <a:pt x="0" y="192"/>
                    <a:pt x="77" y="248"/>
                    <a:pt x="153" y="248"/>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5" name="Freeform 184"/>
            <p:cNvSpPr>
              <a:spLocks noChangeArrowheads="1"/>
            </p:cNvSpPr>
            <p:nvPr/>
          </p:nvSpPr>
          <p:spPr bwMode="auto">
            <a:xfrm rot="16200000">
              <a:off x="10363916" y="1907281"/>
              <a:ext cx="83453" cy="14837"/>
            </a:xfrm>
            <a:custGeom>
              <a:avLst/>
              <a:gdLst>
                <a:gd name="T0" fmla="*/ 0 w 287"/>
                <a:gd name="T1" fmla="*/ 19 h 40"/>
                <a:gd name="T2" fmla="*/ 0 w 287"/>
                <a:gd name="T3" fmla="*/ 19 h 40"/>
                <a:gd name="T4" fmla="*/ 38 w 287"/>
                <a:gd name="T5" fmla="*/ 19 h 40"/>
                <a:gd name="T6" fmla="*/ 133 w 287"/>
                <a:gd name="T7" fmla="*/ 0 h 40"/>
                <a:gd name="T8" fmla="*/ 229 w 287"/>
                <a:gd name="T9" fmla="*/ 19 h 40"/>
                <a:gd name="T10" fmla="*/ 286 w 287"/>
                <a:gd name="T11" fmla="*/ 19 h 40"/>
                <a:gd name="T12" fmla="*/ 229 w 287"/>
                <a:gd name="T13" fmla="*/ 19 h 40"/>
                <a:gd name="T14" fmla="*/ 133 w 287"/>
                <a:gd name="T15" fmla="*/ 19 h 40"/>
                <a:gd name="T16" fmla="*/ 38 w 287"/>
                <a:gd name="T17" fmla="*/ 19 h 40"/>
                <a:gd name="T18" fmla="*/ 0 w 287"/>
                <a:gd name="T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0">
                  <a:moveTo>
                    <a:pt x="0" y="19"/>
                  </a:moveTo>
                  <a:lnTo>
                    <a:pt x="0" y="19"/>
                  </a:lnTo>
                  <a:cubicBezTo>
                    <a:pt x="0" y="19"/>
                    <a:pt x="19" y="19"/>
                    <a:pt x="38" y="19"/>
                  </a:cubicBezTo>
                  <a:cubicBezTo>
                    <a:pt x="76" y="0"/>
                    <a:pt x="95" y="0"/>
                    <a:pt x="133" y="0"/>
                  </a:cubicBezTo>
                  <a:cubicBezTo>
                    <a:pt x="171" y="0"/>
                    <a:pt x="209" y="19"/>
                    <a:pt x="229" y="19"/>
                  </a:cubicBezTo>
                  <a:cubicBezTo>
                    <a:pt x="267" y="19"/>
                    <a:pt x="286" y="19"/>
                    <a:pt x="286" y="19"/>
                  </a:cubicBezTo>
                  <a:cubicBezTo>
                    <a:pt x="286" y="19"/>
                    <a:pt x="267" y="19"/>
                    <a:pt x="229" y="19"/>
                  </a:cubicBezTo>
                  <a:cubicBezTo>
                    <a:pt x="209" y="19"/>
                    <a:pt x="171" y="39"/>
                    <a:pt x="133" y="19"/>
                  </a:cubicBezTo>
                  <a:cubicBezTo>
                    <a:pt x="95" y="19"/>
                    <a:pt x="76"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6" name="Freeform 185"/>
            <p:cNvSpPr>
              <a:spLocks noChangeArrowheads="1"/>
            </p:cNvSpPr>
            <p:nvPr/>
          </p:nvSpPr>
          <p:spPr bwMode="auto">
            <a:xfrm rot="16200000">
              <a:off x="10360723" y="1913790"/>
              <a:ext cx="66763" cy="8241"/>
            </a:xfrm>
            <a:custGeom>
              <a:avLst/>
              <a:gdLst>
                <a:gd name="T0" fmla="*/ 0 w 230"/>
                <a:gd name="T1" fmla="*/ 0 h 20"/>
                <a:gd name="T2" fmla="*/ 0 w 230"/>
                <a:gd name="T3" fmla="*/ 0 h 20"/>
                <a:gd name="T4" fmla="*/ 38 w 230"/>
                <a:gd name="T5" fmla="*/ 0 h 20"/>
                <a:gd name="T6" fmla="*/ 114 w 230"/>
                <a:gd name="T7" fmla="*/ 0 h 20"/>
                <a:gd name="T8" fmla="*/ 190 w 230"/>
                <a:gd name="T9" fmla="*/ 0 h 20"/>
                <a:gd name="T10" fmla="*/ 229 w 230"/>
                <a:gd name="T11" fmla="*/ 0 h 20"/>
                <a:gd name="T12" fmla="*/ 190 w 230"/>
                <a:gd name="T13" fmla="*/ 19 h 20"/>
                <a:gd name="T14" fmla="*/ 114 w 230"/>
                <a:gd name="T15" fmla="*/ 19 h 20"/>
                <a:gd name="T16" fmla="*/ 38 w 230"/>
                <a:gd name="T17" fmla="*/ 19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76" y="0"/>
                    <a:pt x="114" y="0"/>
                  </a:cubicBezTo>
                  <a:cubicBezTo>
                    <a:pt x="133" y="0"/>
                    <a:pt x="171" y="0"/>
                    <a:pt x="190" y="0"/>
                  </a:cubicBezTo>
                  <a:cubicBezTo>
                    <a:pt x="210" y="0"/>
                    <a:pt x="229" y="0"/>
                    <a:pt x="229" y="0"/>
                  </a:cubicBezTo>
                  <a:cubicBezTo>
                    <a:pt x="229" y="0"/>
                    <a:pt x="210" y="19"/>
                    <a:pt x="190" y="19"/>
                  </a:cubicBezTo>
                  <a:cubicBezTo>
                    <a:pt x="171" y="19"/>
                    <a:pt x="133" y="19"/>
                    <a:pt x="114" y="19"/>
                  </a:cubicBezTo>
                  <a:cubicBezTo>
                    <a:pt x="76" y="19"/>
                    <a:pt x="57" y="19"/>
                    <a:pt x="38" y="19"/>
                  </a:cubicBezTo>
                  <a:cubicBezTo>
                    <a:pt x="19" y="19"/>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7" name="Freeform 186"/>
            <p:cNvSpPr>
              <a:spLocks noChangeArrowheads="1"/>
            </p:cNvSpPr>
            <p:nvPr/>
          </p:nvSpPr>
          <p:spPr bwMode="auto">
            <a:xfrm rot="16200000">
              <a:off x="10336812" y="2043375"/>
              <a:ext cx="78318" cy="14837"/>
            </a:xfrm>
            <a:custGeom>
              <a:avLst/>
              <a:gdLst>
                <a:gd name="T0" fmla="*/ 0 w 268"/>
                <a:gd name="T1" fmla="*/ 19 h 39"/>
                <a:gd name="T2" fmla="*/ 0 w 268"/>
                <a:gd name="T3" fmla="*/ 19 h 39"/>
                <a:gd name="T4" fmla="*/ 38 w 268"/>
                <a:gd name="T5" fmla="*/ 19 h 39"/>
                <a:gd name="T6" fmla="*/ 134 w 268"/>
                <a:gd name="T7" fmla="*/ 0 h 39"/>
                <a:gd name="T8" fmla="*/ 230 w 268"/>
                <a:gd name="T9" fmla="*/ 19 h 39"/>
                <a:gd name="T10" fmla="*/ 267 w 268"/>
                <a:gd name="T11" fmla="*/ 19 h 39"/>
                <a:gd name="T12" fmla="*/ 230 w 268"/>
                <a:gd name="T13" fmla="*/ 19 h 39"/>
                <a:gd name="T14" fmla="*/ 134 w 268"/>
                <a:gd name="T15" fmla="*/ 38 h 39"/>
                <a:gd name="T16" fmla="*/ 38 w 268"/>
                <a:gd name="T17" fmla="*/ 19 h 39"/>
                <a:gd name="T18" fmla="*/ 0 w 268"/>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0" y="19"/>
                  </a:moveTo>
                  <a:lnTo>
                    <a:pt x="0" y="19"/>
                  </a:lnTo>
                  <a:cubicBezTo>
                    <a:pt x="0" y="19"/>
                    <a:pt x="19" y="19"/>
                    <a:pt x="38" y="19"/>
                  </a:cubicBezTo>
                  <a:cubicBezTo>
                    <a:pt x="57" y="19"/>
                    <a:pt x="96" y="0"/>
                    <a:pt x="134" y="0"/>
                  </a:cubicBezTo>
                  <a:cubicBezTo>
                    <a:pt x="172" y="0"/>
                    <a:pt x="210" y="19"/>
                    <a:pt x="230" y="19"/>
                  </a:cubicBezTo>
                  <a:cubicBezTo>
                    <a:pt x="249" y="19"/>
                    <a:pt x="267" y="19"/>
                    <a:pt x="267" y="19"/>
                  </a:cubicBezTo>
                  <a:cubicBezTo>
                    <a:pt x="267" y="19"/>
                    <a:pt x="249" y="19"/>
                    <a:pt x="230" y="19"/>
                  </a:cubicBezTo>
                  <a:cubicBezTo>
                    <a:pt x="210" y="19"/>
                    <a:pt x="172" y="38"/>
                    <a:pt x="134" y="38"/>
                  </a:cubicBezTo>
                  <a:cubicBezTo>
                    <a:pt x="96" y="38"/>
                    <a:pt x="57"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8" name="Freeform 187"/>
            <p:cNvSpPr>
              <a:spLocks noChangeArrowheads="1"/>
            </p:cNvSpPr>
            <p:nvPr/>
          </p:nvSpPr>
          <p:spPr bwMode="auto">
            <a:xfrm rot="16200000">
              <a:off x="10332699" y="2047314"/>
              <a:ext cx="66763" cy="8243"/>
            </a:xfrm>
            <a:custGeom>
              <a:avLst/>
              <a:gdLst>
                <a:gd name="T0" fmla="*/ 0 w 231"/>
                <a:gd name="T1" fmla="*/ 19 h 20"/>
                <a:gd name="T2" fmla="*/ 0 w 231"/>
                <a:gd name="T3" fmla="*/ 19 h 20"/>
                <a:gd name="T4" fmla="*/ 38 w 231"/>
                <a:gd name="T5" fmla="*/ 0 h 20"/>
                <a:gd name="T6" fmla="*/ 115 w 231"/>
                <a:gd name="T7" fmla="*/ 0 h 20"/>
                <a:gd name="T8" fmla="*/ 191 w 231"/>
                <a:gd name="T9" fmla="*/ 0 h 20"/>
                <a:gd name="T10" fmla="*/ 230 w 231"/>
                <a:gd name="T11" fmla="*/ 19 h 20"/>
                <a:gd name="T12" fmla="*/ 191 w 231"/>
                <a:gd name="T13" fmla="*/ 19 h 20"/>
                <a:gd name="T14" fmla="*/ 115 w 231"/>
                <a:gd name="T15" fmla="*/ 19 h 20"/>
                <a:gd name="T16" fmla="*/ 38 w 231"/>
                <a:gd name="T17" fmla="*/ 19 h 20"/>
                <a:gd name="T18" fmla="*/ 0 w 231"/>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19"/>
                  </a:moveTo>
                  <a:lnTo>
                    <a:pt x="0" y="19"/>
                  </a:lnTo>
                  <a:cubicBezTo>
                    <a:pt x="0" y="19"/>
                    <a:pt x="0" y="0"/>
                    <a:pt x="38" y="0"/>
                  </a:cubicBezTo>
                  <a:cubicBezTo>
                    <a:pt x="58" y="0"/>
                    <a:pt x="77" y="0"/>
                    <a:pt x="115" y="0"/>
                  </a:cubicBezTo>
                  <a:cubicBezTo>
                    <a:pt x="134" y="0"/>
                    <a:pt x="172" y="0"/>
                    <a:pt x="191" y="0"/>
                  </a:cubicBezTo>
                  <a:cubicBezTo>
                    <a:pt x="211" y="0"/>
                    <a:pt x="230" y="19"/>
                    <a:pt x="230" y="19"/>
                  </a:cubicBezTo>
                  <a:cubicBezTo>
                    <a:pt x="230" y="19"/>
                    <a:pt x="211" y="19"/>
                    <a:pt x="191" y="19"/>
                  </a:cubicBezTo>
                  <a:cubicBezTo>
                    <a:pt x="172" y="19"/>
                    <a:pt x="134" y="19"/>
                    <a:pt x="115" y="19"/>
                  </a:cubicBezTo>
                  <a:cubicBezTo>
                    <a:pt x="77" y="19"/>
                    <a:pt x="58" y="19"/>
                    <a:pt x="38" y="19"/>
                  </a:cubicBezTo>
                  <a:cubicBezTo>
                    <a:pt x="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89" name="Freeform 188"/>
            <p:cNvSpPr>
              <a:spLocks noChangeArrowheads="1"/>
            </p:cNvSpPr>
            <p:nvPr/>
          </p:nvSpPr>
          <p:spPr bwMode="auto">
            <a:xfrm rot="16200000">
              <a:off x="10345782" y="2189187"/>
              <a:ext cx="83454" cy="8241"/>
            </a:xfrm>
            <a:custGeom>
              <a:avLst/>
              <a:gdLst>
                <a:gd name="T0" fmla="*/ 0 w 287"/>
                <a:gd name="T1" fmla="*/ 19 h 20"/>
                <a:gd name="T2" fmla="*/ 0 w 287"/>
                <a:gd name="T3" fmla="*/ 19 h 20"/>
                <a:gd name="T4" fmla="*/ 38 w 287"/>
                <a:gd name="T5" fmla="*/ 0 h 20"/>
                <a:gd name="T6" fmla="*/ 134 w 287"/>
                <a:gd name="T7" fmla="*/ 0 h 20"/>
                <a:gd name="T8" fmla="*/ 248 w 287"/>
                <a:gd name="T9" fmla="*/ 0 h 20"/>
                <a:gd name="T10" fmla="*/ 286 w 287"/>
                <a:gd name="T11" fmla="*/ 19 h 20"/>
                <a:gd name="T12" fmla="*/ 248 w 287"/>
                <a:gd name="T13" fmla="*/ 19 h 20"/>
                <a:gd name="T14" fmla="*/ 134 w 287"/>
                <a:gd name="T15" fmla="*/ 19 h 20"/>
                <a:gd name="T16" fmla="*/ 38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0"/>
                    <a:pt x="38" y="0"/>
                  </a:cubicBezTo>
                  <a:cubicBezTo>
                    <a:pt x="76" y="0"/>
                    <a:pt x="115" y="0"/>
                    <a:pt x="134" y="0"/>
                  </a:cubicBezTo>
                  <a:cubicBezTo>
                    <a:pt x="171" y="0"/>
                    <a:pt x="210" y="0"/>
                    <a:pt x="248" y="0"/>
                  </a:cubicBezTo>
                  <a:cubicBezTo>
                    <a:pt x="267" y="0"/>
                    <a:pt x="286" y="19"/>
                    <a:pt x="286" y="19"/>
                  </a:cubicBezTo>
                  <a:cubicBezTo>
                    <a:pt x="286" y="19"/>
                    <a:pt x="267" y="19"/>
                    <a:pt x="248" y="19"/>
                  </a:cubicBezTo>
                  <a:cubicBezTo>
                    <a:pt x="210" y="19"/>
                    <a:pt x="171" y="19"/>
                    <a:pt x="134" y="19"/>
                  </a:cubicBezTo>
                  <a:cubicBezTo>
                    <a:pt x="115" y="19"/>
                    <a:pt x="76"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0" name="Freeform 189"/>
            <p:cNvSpPr>
              <a:spLocks noChangeArrowheads="1"/>
            </p:cNvSpPr>
            <p:nvPr/>
          </p:nvSpPr>
          <p:spPr bwMode="auto">
            <a:xfrm rot="16200000">
              <a:off x="10347535" y="2191113"/>
              <a:ext cx="66763" cy="8241"/>
            </a:xfrm>
            <a:custGeom>
              <a:avLst/>
              <a:gdLst>
                <a:gd name="T0" fmla="*/ 0 w 230"/>
                <a:gd name="T1" fmla="*/ 0 h 20"/>
                <a:gd name="T2" fmla="*/ 0 w 230"/>
                <a:gd name="T3" fmla="*/ 0 h 20"/>
                <a:gd name="T4" fmla="*/ 38 w 230"/>
                <a:gd name="T5" fmla="*/ 0 h 20"/>
                <a:gd name="T6" fmla="*/ 115 w 230"/>
                <a:gd name="T7" fmla="*/ 0 h 20"/>
                <a:gd name="T8" fmla="*/ 191 w 230"/>
                <a:gd name="T9" fmla="*/ 0 h 20"/>
                <a:gd name="T10" fmla="*/ 229 w 230"/>
                <a:gd name="T11" fmla="*/ 0 h 20"/>
                <a:gd name="T12" fmla="*/ 191 w 230"/>
                <a:gd name="T13" fmla="*/ 0 h 20"/>
                <a:gd name="T14" fmla="*/ 115 w 230"/>
                <a:gd name="T15" fmla="*/ 19 h 20"/>
                <a:gd name="T16" fmla="*/ 38 w 230"/>
                <a:gd name="T17" fmla="*/ 0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96" y="0"/>
                    <a:pt x="115" y="0"/>
                  </a:cubicBezTo>
                  <a:cubicBezTo>
                    <a:pt x="152" y="0"/>
                    <a:pt x="172" y="0"/>
                    <a:pt x="191" y="0"/>
                  </a:cubicBezTo>
                  <a:cubicBezTo>
                    <a:pt x="229" y="0"/>
                    <a:pt x="229" y="0"/>
                    <a:pt x="229" y="0"/>
                  </a:cubicBezTo>
                  <a:cubicBezTo>
                    <a:pt x="229" y="0"/>
                    <a:pt x="229" y="0"/>
                    <a:pt x="191" y="0"/>
                  </a:cubicBezTo>
                  <a:cubicBezTo>
                    <a:pt x="172" y="19"/>
                    <a:pt x="152"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1" name="Freeform 190"/>
            <p:cNvSpPr>
              <a:spLocks noChangeArrowheads="1"/>
            </p:cNvSpPr>
            <p:nvPr/>
          </p:nvSpPr>
          <p:spPr bwMode="auto">
            <a:xfrm rot="16200000">
              <a:off x="10422445" y="2311798"/>
              <a:ext cx="71899" cy="8243"/>
            </a:xfrm>
            <a:custGeom>
              <a:avLst/>
              <a:gdLst>
                <a:gd name="T0" fmla="*/ 0 w 249"/>
                <a:gd name="T1" fmla="*/ 0 h 20"/>
                <a:gd name="T2" fmla="*/ 0 w 249"/>
                <a:gd name="T3" fmla="*/ 0 h 20"/>
                <a:gd name="T4" fmla="*/ 38 w 249"/>
                <a:gd name="T5" fmla="*/ 0 h 20"/>
                <a:gd name="T6" fmla="*/ 114 w 249"/>
                <a:gd name="T7" fmla="*/ 0 h 20"/>
                <a:gd name="T8" fmla="*/ 210 w 249"/>
                <a:gd name="T9" fmla="*/ 0 h 20"/>
                <a:gd name="T10" fmla="*/ 248 w 249"/>
                <a:gd name="T11" fmla="*/ 0 h 20"/>
                <a:gd name="T12" fmla="*/ 210 w 249"/>
                <a:gd name="T13" fmla="*/ 19 h 20"/>
                <a:gd name="T14" fmla="*/ 114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14" y="0"/>
                  </a:cubicBezTo>
                  <a:cubicBezTo>
                    <a:pt x="153" y="0"/>
                    <a:pt x="191" y="0"/>
                    <a:pt x="210" y="0"/>
                  </a:cubicBezTo>
                  <a:cubicBezTo>
                    <a:pt x="229" y="0"/>
                    <a:pt x="248" y="0"/>
                    <a:pt x="248" y="0"/>
                  </a:cubicBezTo>
                  <a:cubicBezTo>
                    <a:pt x="248" y="0"/>
                    <a:pt x="229" y="19"/>
                    <a:pt x="210" y="19"/>
                  </a:cubicBezTo>
                  <a:cubicBezTo>
                    <a:pt x="191" y="19"/>
                    <a:pt x="153" y="19"/>
                    <a:pt x="114"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2" name="Freeform 191"/>
            <p:cNvSpPr>
              <a:spLocks noChangeArrowheads="1"/>
            </p:cNvSpPr>
            <p:nvPr/>
          </p:nvSpPr>
          <p:spPr bwMode="auto">
            <a:xfrm rot="16200000">
              <a:off x="10420987" y="2310515"/>
              <a:ext cx="61627" cy="8243"/>
            </a:xfrm>
            <a:custGeom>
              <a:avLst/>
              <a:gdLst>
                <a:gd name="T0" fmla="*/ 0 w 211"/>
                <a:gd name="T1" fmla="*/ 0 h 20"/>
                <a:gd name="T2" fmla="*/ 0 w 211"/>
                <a:gd name="T3" fmla="*/ 0 h 20"/>
                <a:gd name="T4" fmla="*/ 19 w 211"/>
                <a:gd name="T5" fmla="*/ 0 h 20"/>
                <a:gd name="T6" fmla="*/ 95 w 211"/>
                <a:gd name="T7" fmla="*/ 0 h 20"/>
                <a:gd name="T8" fmla="*/ 172 w 211"/>
                <a:gd name="T9" fmla="*/ 0 h 20"/>
                <a:gd name="T10" fmla="*/ 210 w 211"/>
                <a:gd name="T11" fmla="*/ 0 h 20"/>
                <a:gd name="T12" fmla="*/ 172 w 211"/>
                <a:gd name="T13" fmla="*/ 0 h 20"/>
                <a:gd name="T14" fmla="*/ 95 w 211"/>
                <a:gd name="T15" fmla="*/ 19 h 20"/>
                <a:gd name="T16" fmla="*/ 19 w 211"/>
                <a:gd name="T17" fmla="*/ 0 h 20"/>
                <a:gd name="T18" fmla="*/ 0 w 2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0">
                  <a:moveTo>
                    <a:pt x="0" y="0"/>
                  </a:moveTo>
                  <a:lnTo>
                    <a:pt x="0" y="0"/>
                  </a:lnTo>
                  <a:cubicBezTo>
                    <a:pt x="0" y="0"/>
                    <a:pt x="0" y="0"/>
                    <a:pt x="19" y="0"/>
                  </a:cubicBezTo>
                  <a:cubicBezTo>
                    <a:pt x="38" y="0"/>
                    <a:pt x="76" y="0"/>
                    <a:pt x="95" y="0"/>
                  </a:cubicBezTo>
                  <a:cubicBezTo>
                    <a:pt x="115" y="0"/>
                    <a:pt x="153" y="0"/>
                    <a:pt x="172" y="0"/>
                  </a:cubicBezTo>
                  <a:cubicBezTo>
                    <a:pt x="191" y="0"/>
                    <a:pt x="210" y="0"/>
                    <a:pt x="210" y="0"/>
                  </a:cubicBezTo>
                  <a:cubicBezTo>
                    <a:pt x="210" y="0"/>
                    <a:pt x="191" y="0"/>
                    <a:pt x="172" y="0"/>
                  </a:cubicBezTo>
                  <a:cubicBezTo>
                    <a:pt x="153" y="0"/>
                    <a:pt x="115" y="19"/>
                    <a:pt x="95" y="19"/>
                  </a:cubicBezTo>
                  <a:cubicBezTo>
                    <a:pt x="76" y="19"/>
                    <a:pt x="38" y="0"/>
                    <a:pt x="19" y="0"/>
                  </a:cubicBezTo>
                  <a:cubicBezTo>
                    <a:pt x="0"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3" name="Freeform 192"/>
            <p:cNvSpPr>
              <a:spLocks noChangeArrowheads="1"/>
            </p:cNvSpPr>
            <p:nvPr/>
          </p:nvSpPr>
          <p:spPr bwMode="auto">
            <a:xfrm rot="16200000">
              <a:off x="10134049" y="1924703"/>
              <a:ext cx="78318" cy="8241"/>
            </a:xfrm>
            <a:custGeom>
              <a:avLst/>
              <a:gdLst>
                <a:gd name="T0" fmla="*/ 0 w 269"/>
                <a:gd name="T1" fmla="*/ 0 h 20"/>
                <a:gd name="T2" fmla="*/ 0 w 269"/>
                <a:gd name="T3" fmla="*/ 0 h 20"/>
                <a:gd name="T4" fmla="*/ 39 w 269"/>
                <a:gd name="T5" fmla="*/ 0 h 20"/>
                <a:gd name="T6" fmla="*/ 134 w 269"/>
                <a:gd name="T7" fmla="*/ 0 h 20"/>
                <a:gd name="T8" fmla="*/ 229 w 269"/>
                <a:gd name="T9" fmla="*/ 0 h 20"/>
                <a:gd name="T10" fmla="*/ 268 w 269"/>
                <a:gd name="T11" fmla="*/ 0 h 20"/>
                <a:gd name="T12" fmla="*/ 229 w 269"/>
                <a:gd name="T13" fmla="*/ 19 h 20"/>
                <a:gd name="T14" fmla="*/ 134 w 269"/>
                <a:gd name="T15" fmla="*/ 19 h 20"/>
                <a:gd name="T16" fmla="*/ 39 w 269"/>
                <a:gd name="T17" fmla="*/ 0 h 20"/>
                <a:gd name="T18" fmla="*/ 0 w 26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0">
                  <a:moveTo>
                    <a:pt x="0" y="0"/>
                  </a:moveTo>
                  <a:lnTo>
                    <a:pt x="0" y="0"/>
                  </a:lnTo>
                  <a:cubicBezTo>
                    <a:pt x="0" y="0"/>
                    <a:pt x="19" y="0"/>
                    <a:pt x="39" y="0"/>
                  </a:cubicBezTo>
                  <a:cubicBezTo>
                    <a:pt x="58" y="0"/>
                    <a:pt x="96" y="0"/>
                    <a:pt x="134" y="0"/>
                  </a:cubicBezTo>
                  <a:cubicBezTo>
                    <a:pt x="172" y="0"/>
                    <a:pt x="210" y="0"/>
                    <a:pt x="229" y="0"/>
                  </a:cubicBezTo>
                  <a:cubicBezTo>
                    <a:pt x="268" y="0"/>
                    <a:pt x="268" y="0"/>
                    <a:pt x="268" y="0"/>
                  </a:cubicBezTo>
                  <a:cubicBezTo>
                    <a:pt x="268" y="0"/>
                    <a:pt x="268" y="0"/>
                    <a:pt x="229" y="19"/>
                  </a:cubicBezTo>
                  <a:cubicBezTo>
                    <a:pt x="210" y="19"/>
                    <a:pt x="172" y="19"/>
                    <a:pt x="134" y="19"/>
                  </a:cubicBezTo>
                  <a:cubicBezTo>
                    <a:pt x="96" y="19"/>
                    <a:pt x="58" y="19"/>
                    <a:pt x="39"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4" name="Freeform 193"/>
            <p:cNvSpPr>
              <a:spLocks noChangeArrowheads="1"/>
            </p:cNvSpPr>
            <p:nvPr/>
          </p:nvSpPr>
          <p:spPr bwMode="auto">
            <a:xfrm rot="16200000">
              <a:off x="10126640" y="1925346"/>
              <a:ext cx="66763" cy="8241"/>
            </a:xfrm>
            <a:custGeom>
              <a:avLst/>
              <a:gdLst>
                <a:gd name="T0" fmla="*/ 0 w 230"/>
                <a:gd name="T1" fmla="*/ 19 h 20"/>
                <a:gd name="T2" fmla="*/ 0 w 230"/>
                <a:gd name="T3" fmla="*/ 19 h 20"/>
                <a:gd name="T4" fmla="*/ 39 w 230"/>
                <a:gd name="T5" fmla="*/ 0 h 20"/>
                <a:gd name="T6" fmla="*/ 115 w 230"/>
                <a:gd name="T7" fmla="*/ 0 h 20"/>
                <a:gd name="T8" fmla="*/ 191 w 230"/>
                <a:gd name="T9" fmla="*/ 0 h 20"/>
                <a:gd name="T10" fmla="*/ 229 w 230"/>
                <a:gd name="T11" fmla="*/ 19 h 20"/>
                <a:gd name="T12" fmla="*/ 191 w 230"/>
                <a:gd name="T13" fmla="*/ 19 h 20"/>
                <a:gd name="T14" fmla="*/ 115 w 230"/>
                <a:gd name="T15" fmla="*/ 19 h 20"/>
                <a:gd name="T16" fmla="*/ 39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20" y="19"/>
                    <a:pt x="39" y="0"/>
                  </a:cubicBezTo>
                  <a:cubicBezTo>
                    <a:pt x="58" y="0"/>
                    <a:pt x="77" y="0"/>
                    <a:pt x="115" y="0"/>
                  </a:cubicBezTo>
                  <a:cubicBezTo>
                    <a:pt x="134" y="0"/>
                    <a:pt x="172" y="0"/>
                    <a:pt x="191" y="0"/>
                  </a:cubicBezTo>
                  <a:cubicBezTo>
                    <a:pt x="210" y="19"/>
                    <a:pt x="229" y="19"/>
                    <a:pt x="229" y="19"/>
                  </a:cubicBezTo>
                  <a:cubicBezTo>
                    <a:pt x="229" y="19"/>
                    <a:pt x="210" y="19"/>
                    <a:pt x="191" y="19"/>
                  </a:cubicBezTo>
                  <a:cubicBezTo>
                    <a:pt x="172" y="19"/>
                    <a:pt x="134" y="19"/>
                    <a:pt x="115" y="19"/>
                  </a:cubicBezTo>
                  <a:cubicBezTo>
                    <a:pt x="77" y="19"/>
                    <a:pt x="58" y="19"/>
                    <a:pt x="39" y="19"/>
                  </a:cubicBezTo>
                  <a:cubicBezTo>
                    <a:pt x="2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5" name="Freeform 194"/>
            <p:cNvSpPr>
              <a:spLocks noChangeArrowheads="1"/>
            </p:cNvSpPr>
            <p:nvPr/>
          </p:nvSpPr>
          <p:spPr bwMode="auto">
            <a:xfrm rot="16200000">
              <a:off x="10075435" y="2049241"/>
              <a:ext cx="83453" cy="8241"/>
            </a:xfrm>
            <a:custGeom>
              <a:avLst/>
              <a:gdLst>
                <a:gd name="T0" fmla="*/ 0 w 287"/>
                <a:gd name="T1" fmla="*/ 0 h 20"/>
                <a:gd name="T2" fmla="*/ 0 w 287"/>
                <a:gd name="T3" fmla="*/ 0 h 20"/>
                <a:gd name="T4" fmla="*/ 38 w 287"/>
                <a:gd name="T5" fmla="*/ 0 h 20"/>
                <a:gd name="T6" fmla="*/ 134 w 287"/>
                <a:gd name="T7" fmla="*/ 0 h 20"/>
                <a:gd name="T8" fmla="*/ 229 w 287"/>
                <a:gd name="T9" fmla="*/ 0 h 20"/>
                <a:gd name="T10" fmla="*/ 286 w 287"/>
                <a:gd name="T11" fmla="*/ 19 h 20"/>
                <a:gd name="T12" fmla="*/ 229 w 287"/>
                <a:gd name="T13" fmla="*/ 19 h 20"/>
                <a:gd name="T14" fmla="*/ 134 w 287"/>
                <a:gd name="T15" fmla="*/ 19 h 20"/>
                <a:gd name="T16" fmla="*/ 38 w 287"/>
                <a:gd name="T17" fmla="*/ 19 h 20"/>
                <a:gd name="T18" fmla="*/ 0 w 28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0"/>
                  </a:moveTo>
                  <a:lnTo>
                    <a:pt x="0" y="0"/>
                  </a:lnTo>
                  <a:cubicBezTo>
                    <a:pt x="0" y="0"/>
                    <a:pt x="19" y="0"/>
                    <a:pt x="38" y="0"/>
                  </a:cubicBezTo>
                  <a:cubicBezTo>
                    <a:pt x="76" y="0"/>
                    <a:pt x="115" y="0"/>
                    <a:pt x="134" y="0"/>
                  </a:cubicBezTo>
                  <a:cubicBezTo>
                    <a:pt x="172" y="0"/>
                    <a:pt x="210" y="0"/>
                    <a:pt x="229" y="0"/>
                  </a:cubicBezTo>
                  <a:cubicBezTo>
                    <a:pt x="268" y="0"/>
                    <a:pt x="286" y="19"/>
                    <a:pt x="286" y="19"/>
                  </a:cubicBezTo>
                  <a:cubicBezTo>
                    <a:pt x="286" y="19"/>
                    <a:pt x="268" y="19"/>
                    <a:pt x="229" y="19"/>
                  </a:cubicBezTo>
                  <a:cubicBezTo>
                    <a:pt x="210" y="19"/>
                    <a:pt x="172" y="19"/>
                    <a:pt x="134" y="19"/>
                  </a:cubicBezTo>
                  <a:cubicBezTo>
                    <a:pt x="115" y="19"/>
                    <a:pt x="76" y="19"/>
                    <a:pt x="38" y="19"/>
                  </a:cubicBezTo>
                  <a:cubicBezTo>
                    <a:pt x="19" y="19"/>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6" name="Freeform 195"/>
            <p:cNvSpPr>
              <a:spLocks noChangeArrowheads="1"/>
            </p:cNvSpPr>
            <p:nvPr/>
          </p:nvSpPr>
          <p:spPr bwMode="auto">
            <a:xfrm rot="16200000">
              <a:off x="10075537" y="2052450"/>
              <a:ext cx="66763" cy="8243"/>
            </a:xfrm>
            <a:custGeom>
              <a:avLst/>
              <a:gdLst>
                <a:gd name="T0" fmla="*/ 0 w 231"/>
                <a:gd name="T1" fmla="*/ 0 h 20"/>
                <a:gd name="T2" fmla="*/ 0 w 231"/>
                <a:gd name="T3" fmla="*/ 0 h 20"/>
                <a:gd name="T4" fmla="*/ 38 w 231"/>
                <a:gd name="T5" fmla="*/ 0 h 20"/>
                <a:gd name="T6" fmla="*/ 115 w 231"/>
                <a:gd name="T7" fmla="*/ 0 h 20"/>
                <a:gd name="T8" fmla="*/ 191 w 231"/>
                <a:gd name="T9" fmla="*/ 0 h 20"/>
                <a:gd name="T10" fmla="*/ 230 w 231"/>
                <a:gd name="T11" fmla="*/ 0 h 20"/>
                <a:gd name="T12" fmla="*/ 191 w 231"/>
                <a:gd name="T13" fmla="*/ 0 h 20"/>
                <a:gd name="T14" fmla="*/ 115 w 231"/>
                <a:gd name="T15" fmla="*/ 19 h 20"/>
                <a:gd name="T16" fmla="*/ 38 w 231"/>
                <a:gd name="T17" fmla="*/ 0 h 20"/>
                <a:gd name="T18" fmla="*/ 0 w 23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0"/>
                  </a:moveTo>
                  <a:lnTo>
                    <a:pt x="0" y="0"/>
                  </a:lnTo>
                  <a:cubicBezTo>
                    <a:pt x="0" y="0"/>
                    <a:pt x="19" y="0"/>
                    <a:pt x="38" y="0"/>
                  </a:cubicBezTo>
                  <a:cubicBezTo>
                    <a:pt x="57" y="0"/>
                    <a:pt x="96" y="0"/>
                    <a:pt x="115" y="0"/>
                  </a:cubicBezTo>
                  <a:cubicBezTo>
                    <a:pt x="153" y="0"/>
                    <a:pt x="172" y="0"/>
                    <a:pt x="191" y="0"/>
                  </a:cubicBezTo>
                  <a:cubicBezTo>
                    <a:pt x="210" y="0"/>
                    <a:pt x="230" y="0"/>
                    <a:pt x="230" y="0"/>
                  </a:cubicBezTo>
                  <a:cubicBezTo>
                    <a:pt x="230" y="0"/>
                    <a:pt x="210" y="0"/>
                    <a:pt x="191" y="0"/>
                  </a:cubicBezTo>
                  <a:cubicBezTo>
                    <a:pt x="172" y="19"/>
                    <a:pt x="153"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7" name="Freeform 196"/>
            <p:cNvSpPr>
              <a:spLocks noChangeArrowheads="1"/>
            </p:cNvSpPr>
            <p:nvPr/>
          </p:nvSpPr>
          <p:spPr bwMode="auto">
            <a:xfrm rot="16200000">
              <a:off x="10110052" y="2194321"/>
              <a:ext cx="83454" cy="8243"/>
            </a:xfrm>
            <a:custGeom>
              <a:avLst/>
              <a:gdLst>
                <a:gd name="T0" fmla="*/ 0 w 287"/>
                <a:gd name="T1" fmla="*/ 19 h 20"/>
                <a:gd name="T2" fmla="*/ 0 w 287"/>
                <a:gd name="T3" fmla="*/ 19 h 20"/>
                <a:gd name="T4" fmla="*/ 57 w 287"/>
                <a:gd name="T5" fmla="*/ 0 h 20"/>
                <a:gd name="T6" fmla="*/ 153 w 287"/>
                <a:gd name="T7" fmla="*/ 0 h 20"/>
                <a:gd name="T8" fmla="*/ 248 w 287"/>
                <a:gd name="T9" fmla="*/ 19 h 20"/>
                <a:gd name="T10" fmla="*/ 286 w 287"/>
                <a:gd name="T11" fmla="*/ 19 h 20"/>
                <a:gd name="T12" fmla="*/ 248 w 287"/>
                <a:gd name="T13" fmla="*/ 19 h 20"/>
                <a:gd name="T14" fmla="*/ 153 w 287"/>
                <a:gd name="T15" fmla="*/ 19 h 20"/>
                <a:gd name="T16" fmla="*/ 57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19"/>
                    <a:pt x="57" y="0"/>
                  </a:cubicBezTo>
                  <a:cubicBezTo>
                    <a:pt x="76" y="0"/>
                    <a:pt x="114" y="0"/>
                    <a:pt x="153" y="0"/>
                  </a:cubicBezTo>
                  <a:cubicBezTo>
                    <a:pt x="190" y="0"/>
                    <a:pt x="210" y="0"/>
                    <a:pt x="248" y="19"/>
                  </a:cubicBezTo>
                  <a:cubicBezTo>
                    <a:pt x="267" y="19"/>
                    <a:pt x="286" y="19"/>
                    <a:pt x="286" y="19"/>
                  </a:cubicBezTo>
                  <a:cubicBezTo>
                    <a:pt x="286" y="19"/>
                    <a:pt x="267" y="19"/>
                    <a:pt x="248" y="19"/>
                  </a:cubicBezTo>
                  <a:cubicBezTo>
                    <a:pt x="210" y="19"/>
                    <a:pt x="190" y="19"/>
                    <a:pt x="153" y="19"/>
                  </a:cubicBezTo>
                  <a:cubicBezTo>
                    <a:pt x="114" y="19"/>
                    <a:pt x="76" y="19"/>
                    <a:pt x="57"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8" name="Freeform 197"/>
            <p:cNvSpPr>
              <a:spLocks noChangeArrowheads="1"/>
            </p:cNvSpPr>
            <p:nvPr/>
          </p:nvSpPr>
          <p:spPr bwMode="auto">
            <a:xfrm rot="16200000">
              <a:off x="10109236" y="2194964"/>
              <a:ext cx="71899" cy="8243"/>
            </a:xfrm>
            <a:custGeom>
              <a:avLst/>
              <a:gdLst>
                <a:gd name="T0" fmla="*/ 0 w 249"/>
                <a:gd name="T1" fmla="*/ 0 h 20"/>
                <a:gd name="T2" fmla="*/ 0 w 249"/>
                <a:gd name="T3" fmla="*/ 0 h 20"/>
                <a:gd name="T4" fmla="*/ 38 w 249"/>
                <a:gd name="T5" fmla="*/ 0 h 20"/>
                <a:gd name="T6" fmla="*/ 134 w 249"/>
                <a:gd name="T7" fmla="*/ 0 h 20"/>
                <a:gd name="T8" fmla="*/ 210 w 249"/>
                <a:gd name="T9" fmla="*/ 0 h 20"/>
                <a:gd name="T10" fmla="*/ 248 w 249"/>
                <a:gd name="T11" fmla="*/ 0 h 20"/>
                <a:gd name="T12" fmla="*/ 210 w 249"/>
                <a:gd name="T13" fmla="*/ 19 h 20"/>
                <a:gd name="T14" fmla="*/ 115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34" y="0"/>
                  </a:cubicBezTo>
                  <a:cubicBezTo>
                    <a:pt x="153" y="0"/>
                    <a:pt x="191" y="0"/>
                    <a:pt x="210" y="0"/>
                  </a:cubicBezTo>
                  <a:cubicBezTo>
                    <a:pt x="229" y="0"/>
                    <a:pt x="248" y="0"/>
                    <a:pt x="248" y="0"/>
                  </a:cubicBezTo>
                  <a:cubicBezTo>
                    <a:pt x="248" y="0"/>
                    <a:pt x="229" y="19"/>
                    <a:pt x="210" y="19"/>
                  </a:cubicBezTo>
                  <a:cubicBezTo>
                    <a:pt x="191" y="19"/>
                    <a:pt x="153" y="19"/>
                    <a:pt x="115"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199" name="Freeform 198"/>
            <p:cNvSpPr>
              <a:spLocks noChangeArrowheads="1"/>
            </p:cNvSpPr>
            <p:nvPr/>
          </p:nvSpPr>
          <p:spPr bwMode="auto">
            <a:xfrm rot="16200000">
              <a:off x="10255220" y="2307948"/>
              <a:ext cx="66763" cy="8241"/>
            </a:xfrm>
            <a:custGeom>
              <a:avLst/>
              <a:gdLst>
                <a:gd name="T0" fmla="*/ 0 w 230"/>
                <a:gd name="T1" fmla="*/ 19 h 20"/>
                <a:gd name="T2" fmla="*/ 0 w 230"/>
                <a:gd name="T3" fmla="*/ 19 h 20"/>
                <a:gd name="T4" fmla="*/ 38 w 230"/>
                <a:gd name="T5" fmla="*/ 19 h 20"/>
                <a:gd name="T6" fmla="*/ 115 w 230"/>
                <a:gd name="T7" fmla="*/ 0 h 20"/>
                <a:gd name="T8" fmla="*/ 191 w 230"/>
                <a:gd name="T9" fmla="*/ 19 h 20"/>
                <a:gd name="T10" fmla="*/ 229 w 230"/>
                <a:gd name="T11" fmla="*/ 19 h 20"/>
                <a:gd name="T12" fmla="*/ 191 w 230"/>
                <a:gd name="T13" fmla="*/ 19 h 20"/>
                <a:gd name="T14" fmla="*/ 115 w 230"/>
                <a:gd name="T15" fmla="*/ 19 h 20"/>
                <a:gd name="T16" fmla="*/ 38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0" y="19"/>
                    <a:pt x="38" y="19"/>
                  </a:cubicBezTo>
                  <a:cubicBezTo>
                    <a:pt x="57" y="0"/>
                    <a:pt x="76" y="0"/>
                    <a:pt x="115" y="0"/>
                  </a:cubicBezTo>
                  <a:cubicBezTo>
                    <a:pt x="134" y="0"/>
                    <a:pt x="172" y="19"/>
                    <a:pt x="191" y="19"/>
                  </a:cubicBezTo>
                  <a:cubicBezTo>
                    <a:pt x="210" y="19"/>
                    <a:pt x="229" y="19"/>
                    <a:pt x="229" y="19"/>
                  </a:cubicBezTo>
                  <a:cubicBezTo>
                    <a:pt x="229" y="19"/>
                    <a:pt x="210" y="19"/>
                    <a:pt x="191" y="19"/>
                  </a:cubicBezTo>
                  <a:cubicBezTo>
                    <a:pt x="172" y="19"/>
                    <a:pt x="134" y="19"/>
                    <a:pt x="115" y="19"/>
                  </a:cubicBezTo>
                  <a:cubicBezTo>
                    <a:pt x="76" y="19"/>
                    <a:pt x="57" y="19"/>
                    <a:pt x="38" y="19"/>
                  </a:cubicBezTo>
                  <a:cubicBezTo>
                    <a:pt x="0"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0" name="Freeform 199"/>
            <p:cNvSpPr>
              <a:spLocks noChangeArrowheads="1"/>
            </p:cNvSpPr>
            <p:nvPr/>
          </p:nvSpPr>
          <p:spPr bwMode="auto">
            <a:xfrm rot="16200000">
              <a:off x="10252113" y="2313083"/>
              <a:ext cx="56492" cy="8243"/>
            </a:xfrm>
            <a:custGeom>
              <a:avLst/>
              <a:gdLst>
                <a:gd name="T0" fmla="*/ 0 w 192"/>
                <a:gd name="T1" fmla="*/ 19 h 20"/>
                <a:gd name="T2" fmla="*/ 0 w 192"/>
                <a:gd name="T3" fmla="*/ 19 h 20"/>
                <a:gd name="T4" fmla="*/ 38 w 192"/>
                <a:gd name="T5" fmla="*/ 0 h 20"/>
                <a:gd name="T6" fmla="*/ 95 w 192"/>
                <a:gd name="T7" fmla="*/ 0 h 20"/>
                <a:gd name="T8" fmla="*/ 172 w 192"/>
                <a:gd name="T9" fmla="*/ 0 h 20"/>
                <a:gd name="T10" fmla="*/ 191 w 192"/>
                <a:gd name="T11" fmla="*/ 19 h 20"/>
                <a:gd name="T12" fmla="*/ 172 w 192"/>
                <a:gd name="T13" fmla="*/ 19 h 20"/>
                <a:gd name="T14" fmla="*/ 95 w 192"/>
                <a:gd name="T15" fmla="*/ 19 h 20"/>
                <a:gd name="T16" fmla="*/ 38 w 192"/>
                <a:gd name="T17" fmla="*/ 19 h 20"/>
                <a:gd name="T18" fmla="*/ 0 w 192"/>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0">
                  <a:moveTo>
                    <a:pt x="0" y="19"/>
                  </a:moveTo>
                  <a:lnTo>
                    <a:pt x="0" y="19"/>
                  </a:lnTo>
                  <a:cubicBezTo>
                    <a:pt x="0" y="19"/>
                    <a:pt x="19" y="19"/>
                    <a:pt x="38" y="0"/>
                  </a:cubicBezTo>
                  <a:cubicBezTo>
                    <a:pt x="57" y="0"/>
                    <a:pt x="76" y="0"/>
                    <a:pt x="95" y="0"/>
                  </a:cubicBezTo>
                  <a:cubicBezTo>
                    <a:pt x="134" y="0"/>
                    <a:pt x="153" y="0"/>
                    <a:pt x="172" y="0"/>
                  </a:cubicBezTo>
                  <a:cubicBezTo>
                    <a:pt x="191" y="19"/>
                    <a:pt x="191" y="19"/>
                    <a:pt x="191" y="19"/>
                  </a:cubicBezTo>
                  <a:cubicBezTo>
                    <a:pt x="191" y="19"/>
                    <a:pt x="191" y="19"/>
                    <a:pt x="172" y="19"/>
                  </a:cubicBezTo>
                  <a:cubicBezTo>
                    <a:pt x="153" y="19"/>
                    <a:pt x="134" y="19"/>
                    <a:pt x="95" y="19"/>
                  </a:cubicBezTo>
                  <a:cubicBezTo>
                    <a:pt x="76" y="19"/>
                    <a:pt x="57" y="19"/>
                    <a:pt x="38" y="19"/>
                  </a:cubicBezTo>
                  <a:cubicBezTo>
                    <a:pt x="19" y="19"/>
                    <a:pt x="0" y="19"/>
                    <a:pt x="0"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1" name="Freeform 200"/>
            <p:cNvSpPr>
              <a:spLocks noChangeArrowheads="1"/>
            </p:cNvSpPr>
            <p:nvPr/>
          </p:nvSpPr>
          <p:spPr bwMode="auto">
            <a:xfrm rot="16200000">
              <a:off x="10292716" y="1760855"/>
              <a:ext cx="11555" cy="456625"/>
            </a:xfrm>
            <a:custGeom>
              <a:avLst/>
              <a:gdLst>
                <a:gd name="T0" fmla="*/ 0 w 39"/>
                <a:gd name="T1" fmla="*/ 0 h 1223"/>
                <a:gd name="T2" fmla="*/ 0 w 39"/>
                <a:gd name="T3" fmla="*/ 0 h 1223"/>
                <a:gd name="T4" fmla="*/ 19 w 39"/>
                <a:gd name="T5" fmla="*/ 57 h 1223"/>
                <a:gd name="T6" fmla="*/ 19 w 39"/>
                <a:gd name="T7" fmla="*/ 191 h 1223"/>
                <a:gd name="T8" fmla="*/ 19 w 39"/>
                <a:gd name="T9" fmla="*/ 382 h 1223"/>
                <a:gd name="T10" fmla="*/ 38 w 39"/>
                <a:gd name="T11" fmla="*/ 611 h 1223"/>
                <a:gd name="T12" fmla="*/ 38 w 39"/>
                <a:gd name="T13" fmla="*/ 840 h 1223"/>
                <a:gd name="T14" fmla="*/ 38 w 39"/>
                <a:gd name="T15" fmla="*/ 1031 h 1223"/>
                <a:gd name="T16" fmla="*/ 19 w 39"/>
                <a:gd name="T17" fmla="*/ 1165 h 1223"/>
                <a:gd name="T18" fmla="*/ 19 w 39"/>
                <a:gd name="T19" fmla="*/ 1222 h 1223"/>
                <a:gd name="T20" fmla="*/ 19 w 39"/>
                <a:gd name="T21" fmla="*/ 1165 h 1223"/>
                <a:gd name="T22" fmla="*/ 19 w 39"/>
                <a:gd name="T23" fmla="*/ 1031 h 1223"/>
                <a:gd name="T24" fmla="*/ 0 w 39"/>
                <a:gd name="T25" fmla="*/ 840 h 1223"/>
                <a:gd name="T26" fmla="*/ 0 w 39"/>
                <a:gd name="T27" fmla="*/ 611 h 1223"/>
                <a:gd name="T28" fmla="*/ 0 w 39"/>
                <a:gd name="T29" fmla="*/ 382 h 1223"/>
                <a:gd name="T30" fmla="*/ 0 w 39"/>
                <a:gd name="T31" fmla="*/ 191 h 1223"/>
                <a:gd name="T32" fmla="*/ 0 w 39"/>
                <a:gd name="T33" fmla="*/ 57 h 1223"/>
                <a:gd name="T34" fmla="*/ 0 w 39"/>
                <a:gd name="T35"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23">
                  <a:moveTo>
                    <a:pt x="0" y="0"/>
                  </a:moveTo>
                  <a:lnTo>
                    <a:pt x="0" y="0"/>
                  </a:lnTo>
                  <a:cubicBezTo>
                    <a:pt x="0" y="0"/>
                    <a:pt x="19" y="19"/>
                    <a:pt x="19" y="57"/>
                  </a:cubicBezTo>
                  <a:cubicBezTo>
                    <a:pt x="19" y="96"/>
                    <a:pt x="19" y="134"/>
                    <a:pt x="19" y="191"/>
                  </a:cubicBezTo>
                  <a:cubicBezTo>
                    <a:pt x="19" y="248"/>
                    <a:pt x="19" y="325"/>
                    <a:pt x="19" y="382"/>
                  </a:cubicBezTo>
                  <a:cubicBezTo>
                    <a:pt x="38" y="459"/>
                    <a:pt x="38" y="535"/>
                    <a:pt x="38" y="611"/>
                  </a:cubicBezTo>
                  <a:cubicBezTo>
                    <a:pt x="38" y="688"/>
                    <a:pt x="38" y="764"/>
                    <a:pt x="38" y="840"/>
                  </a:cubicBezTo>
                  <a:cubicBezTo>
                    <a:pt x="38" y="897"/>
                    <a:pt x="38" y="974"/>
                    <a:pt x="38" y="1031"/>
                  </a:cubicBezTo>
                  <a:cubicBezTo>
                    <a:pt x="38" y="1088"/>
                    <a:pt x="38" y="1126"/>
                    <a:pt x="19" y="1165"/>
                  </a:cubicBezTo>
                  <a:cubicBezTo>
                    <a:pt x="19" y="1203"/>
                    <a:pt x="19" y="1222"/>
                    <a:pt x="19" y="1222"/>
                  </a:cubicBezTo>
                  <a:cubicBezTo>
                    <a:pt x="19" y="1222"/>
                    <a:pt x="19" y="1203"/>
                    <a:pt x="19" y="1165"/>
                  </a:cubicBezTo>
                  <a:cubicBezTo>
                    <a:pt x="19" y="1126"/>
                    <a:pt x="19" y="1088"/>
                    <a:pt x="19" y="1031"/>
                  </a:cubicBezTo>
                  <a:cubicBezTo>
                    <a:pt x="19" y="974"/>
                    <a:pt x="19" y="897"/>
                    <a:pt x="0" y="840"/>
                  </a:cubicBezTo>
                  <a:cubicBezTo>
                    <a:pt x="0" y="764"/>
                    <a:pt x="0" y="688"/>
                    <a:pt x="0" y="611"/>
                  </a:cubicBezTo>
                  <a:cubicBezTo>
                    <a:pt x="0" y="535"/>
                    <a:pt x="0" y="459"/>
                    <a:pt x="0" y="382"/>
                  </a:cubicBezTo>
                  <a:cubicBezTo>
                    <a:pt x="0" y="325"/>
                    <a:pt x="0" y="248"/>
                    <a:pt x="0" y="191"/>
                  </a:cubicBezTo>
                  <a:cubicBezTo>
                    <a:pt x="0" y="134"/>
                    <a:pt x="0" y="96"/>
                    <a:pt x="0" y="57"/>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2" name="Freeform 201"/>
            <p:cNvSpPr>
              <a:spLocks noChangeArrowheads="1"/>
            </p:cNvSpPr>
            <p:nvPr/>
          </p:nvSpPr>
          <p:spPr bwMode="auto">
            <a:xfrm rot="16200000">
              <a:off x="10274581" y="1904096"/>
              <a:ext cx="11556" cy="450032"/>
            </a:xfrm>
            <a:custGeom>
              <a:avLst/>
              <a:gdLst>
                <a:gd name="T0" fmla="*/ 0 w 39"/>
                <a:gd name="T1" fmla="*/ 0 h 1204"/>
                <a:gd name="T2" fmla="*/ 0 w 39"/>
                <a:gd name="T3" fmla="*/ 0 h 1204"/>
                <a:gd name="T4" fmla="*/ 0 w 39"/>
                <a:gd name="T5" fmla="*/ 38 h 1204"/>
                <a:gd name="T6" fmla="*/ 19 w 39"/>
                <a:gd name="T7" fmla="*/ 191 h 1204"/>
                <a:gd name="T8" fmla="*/ 19 w 39"/>
                <a:gd name="T9" fmla="*/ 382 h 1204"/>
                <a:gd name="T10" fmla="*/ 19 w 39"/>
                <a:gd name="T11" fmla="*/ 592 h 1204"/>
                <a:gd name="T12" fmla="*/ 38 w 39"/>
                <a:gd name="T13" fmla="*/ 821 h 1204"/>
                <a:gd name="T14" fmla="*/ 19 w 39"/>
                <a:gd name="T15" fmla="*/ 1012 h 1204"/>
                <a:gd name="T16" fmla="*/ 19 w 39"/>
                <a:gd name="T17" fmla="*/ 1145 h 1204"/>
                <a:gd name="T18" fmla="*/ 19 w 39"/>
                <a:gd name="T19" fmla="*/ 1203 h 1204"/>
                <a:gd name="T20" fmla="*/ 19 w 39"/>
                <a:gd name="T21" fmla="*/ 1145 h 1204"/>
                <a:gd name="T22" fmla="*/ 19 w 39"/>
                <a:gd name="T23" fmla="*/ 1012 h 1204"/>
                <a:gd name="T24" fmla="*/ 0 w 39"/>
                <a:gd name="T25" fmla="*/ 821 h 1204"/>
                <a:gd name="T26" fmla="*/ 0 w 39"/>
                <a:gd name="T27" fmla="*/ 592 h 1204"/>
                <a:gd name="T28" fmla="*/ 0 w 39"/>
                <a:gd name="T29" fmla="*/ 382 h 1204"/>
                <a:gd name="T30" fmla="*/ 0 w 39"/>
                <a:gd name="T31" fmla="*/ 191 h 1204"/>
                <a:gd name="T32" fmla="*/ 0 w 39"/>
                <a:gd name="T33" fmla="*/ 38 h 1204"/>
                <a:gd name="T34" fmla="*/ 0 w 39"/>
                <a:gd name="T35"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04">
                  <a:moveTo>
                    <a:pt x="0" y="0"/>
                  </a:moveTo>
                  <a:lnTo>
                    <a:pt x="0" y="0"/>
                  </a:lnTo>
                  <a:cubicBezTo>
                    <a:pt x="0" y="0"/>
                    <a:pt x="0" y="19"/>
                    <a:pt x="0" y="38"/>
                  </a:cubicBezTo>
                  <a:cubicBezTo>
                    <a:pt x="19" y="76"/>
                    <a:pt x="19" y="134"/>
                    <a:pt x="19" y="191"/>
                  </a:cubicBezTo>
                  <a:cubicBezTo>
                    <a:pt x="19" y="229"/>
                    <a:pt x="19" y="305"/>
                    <a:pt x="19" y="382"/>
                  </a:cubicBezTo>
                  <a:cubicBezTo>
                    <a:pt x="19" y="439"/>
                    <a:pt x="19" y="515"/>
                    <a:pt x="19" y="592"/>
                  </a:cubicBezTo>
                  <a:cubicBezTo>
                    <a:pt x="38" y="668"/>
                    <a:pt x="38" y="745"/>
                    <a:pt x="38" y="821"/>
                  </a:cubicBezTo>
                  <a:cubicBezTo>
                    <a:pt x="38" y="897"/>
                    <a:pt x="19" y="955"/>
                    <a:pt x="19" y="1012"/>
                  </a:cubicBezTo>
                  <a:cubicBezTo>
                    <a:pt x="19" y="1069"/>
                    <a:pt x="19" y="1107"/>
                    <a:pt x="19" y="1145"/>
                  </a:cubicBezTo>
                  <a:cubicBezTo>
                    <a:pt x="19" y="1184"/>
                    <a:pt x="19" y="1203"/>
                    <a:pt x="19" y="1203"/>
                  </a:cubicBezTo>
                  <a:cubicBezTo>
                    <a:pt x="19" y="1203"/>
                    <a:pt x="19" y="1184"/>
                    <a:pt x="19" y="1145"/>
                  </a:cubicBezTo>
                  <a:cubicBezTo>
                    <a:pt x="19" y="1107"/>
                    <a:pt x="19" y="1069"/>
                    <a:pt x="19" y="1012"/>
                  </a:cubicBezTo>
                  <a:cubicBezTo>
                    <a:pt x="19" y="955"/>
                    <a:pt x="0" y="897"/>
                    <a:pt x="0" y="821"/>
                  </a:cubicBezTo>
                  <a:cubicBezTo>
                    <a:pt x="0" y="745"/>
                    <a:pt x="0" y="668"/>
                    <a:pt x="0" y="592"/>
                  </a:cubicBezTo>
                  <a:cubicBezTo>
                    <a:pt x="0" y="515"/>
                    <a:pt x="0" y="439"/>
                    <a:pt x="0" y="382"/>
                  </a:cubicBezTo>
                  <a:cubicBezTo>
                    <a:pt x="0" y="305"/>
                    <a:pt x="0" y="229"/>
                    <a:pt x="0" y="191"/>
                  </a:cubicBezTo>
                  <a:cubicBezTo>
                    <a:pt x="0" y="134"/>
                    <a:pt x="0" y="76"/>
                    <a:pt x="0" y="38"/>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3" name="Freeform 202"/>
            <p:cNvSpPr>
              <a:spLocks noChangeArrowheads="1"/>
            </p:cNvSpPr>
            <p:nvPr/>
          </p:nvSpPr>
          <p:spPr bwMode="auto">
            <a:xfrm rot="16200000">
              <a:off x="10362871" y="2098061"/>
              <a:ext cx="6419" cy="321451"/>
            </a:xfrm>
            <a:custGeom>
              <a:avLst/>
              <a:gdLst>
                <a:gd name="T0" fmla="*/ 0 w 20"/>
                <a:gd name="T1" fmla="*/ 0 h 860"/>
                <a:gd name="T2" fmla="*/ 0 w 20"/>
                <a:gd name="T3" fmla="*/ 0 h 860"/>
                <a:gd name="T4" fmla="*/ 0 w 20"/>
                <a:gd name="T5" fmla="*/ 38 h 860"/>
                <a:gd name="T6" fmla="*/ 19 w 20"/>
                <a:gd name="T7" fmla="*/ 133 h 860"/>
                <a:gd name="T8" fmla="*/ 19 w 20"/>
                <a:gd name="T9" fmla="*/ 267 h 860"/>
                <a:gd name="T10" fmla="*/ 19 w 20"/>
                <a:gd name="T11" fmla="*/ 439 h 860"/>
                <a:gd name="T12" fmla="*/ 19 w 20"/>
                <a:gd name="T13" fmla="*/ 592 h 860"/>
                <a:gd name="T14" fmla="*/ 19 w 20"/>
                <a:gd name="T15" fmla="*/ 725 h 860"/>
                <a:gd name="T16" fmla="*/ 19 w 20"/>
                <a:gd name="T17" fmla="*/ 821 h 860"/>
                <a:gd name="T18" fmla="*/ 19 w 20"/>
                <a:gd name="T19" fmla="*/ 859 h 860"/>
                <a:gd name="T20" fmla="*/ 19 w 20"/>
                <a:gd name="T21" fmla="*/ 821 h 860"/>
                <a:gd name="T22" fmla="*/ 0 w 20"/>
                <a:gd name="T23" fmla="*/ 725 h 860"/>
                <a:gd name="T24" fmla="*/ 0 w 20"/>
                <a:gd name="T25" fmla="*/ 592 h 860"/>
                <a:gd name="T26" fmla="*/ 0 w 20"/>
                <a:gd name="T27" fmla="*/ 439 h 860"/>
                <a:gd name="T28" fmla="*/ 0 w 20"/>
                <a:gd name="T29" fmla="*/ 267 h 860"/>
                <a:gd name="T30" fmla="*/ 0 w 20"/>
                <a:gd name="T31" fmla="*/ 133 h 860"/>
                <a:gd name="T32" fmla="*/ 0 w 20"/>
                <a:gd name="T33" fmla="*/ 38 h 860"/>
                <a:gd name="T34" fmla="*/ 0 w 20"/>
                <a:gd name="T35"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60">
                  <a:moveTo>
                    <a:pt x="0" y="0"/>
                  </a:moveTo>
                  <a:lnTo>
                    <a:pt x="0" y="0"/>
                  </a:lnTo>
                  <a:cubicBezTo>
                    <a:pt x="0" y="0"/>
                    <a:pt x="0" y="19"/>
                    <a:pt x="0" y="38"/>
                  </a:cubicBezTo>
                  <a:cubicBezTo>
                    <a:pt x="19" y="57"/>
                    <a:pt x="19" y="96"/>
                    <a:pt x="19" y="133"/>
                  </a:cubicBezTo>
                  <a:cubicBezTo>
                    <a:pt x="19" y="172"/>
                    <a:pt x="19" y="229"/>
                    <a:pt x="19" y="267"/>
                  </a:cubicBezTo>
                  <a:cubicBezTo>
                    <a:pt x="19" y="325"/>
                    <a:pt x="19" y="381"/>
                    <a:pt x="19" y="439"/>
                  </a:cubicBezTo>
                  <a:cubicBezTo>
                    <a:pt x="19" y="477"/>
                    <a:pt x="19" y="534"/>
                    <a:pt x="19" y="592"/>
                  </a:cubicBezTo>
                  <a:cubicBezTo>
                    <a:pt x="19" y="649"/>
                    <a:pt x="19" y="687"/>
                    <a:pt x="19" y="725"/>
                  </a:cubicBezTo>
                  <a:cubicBezTo>
                    <a:pt x="19" y="763"/>
                    <a:pt x="19" y="802"/>
                    <a:pt x="19" y="821"/>
                  </a:cubicBezTo>
                  <a:cubicBezTo>
                    <a:pt x="19" y="840"/>
                    <a:pt x="19" y="859"/>
                    <a:pt x="19" y="859"/>
                  </a:cubicBezTo>
                  <a:cubicBezTo>
                    <a:pt x="19" y="859"/>
                    <a:pt x="19" y="840"/>
                    <a:pt x="19" y="821"/>
                  </a:cubicBezTo>
                  <a:cubicBezTo>
                    <a:pt x="19" y="802"/>
                    <a:pt x="0" y="763"/>
                    <a:pt x="0" y="725"/>
                  </a:cubicBezTo>
                  <a:cubicBezTo>
                    <a:pt x="0" y="687"/>
                    <a:pt x="0" y="649"/>
                    <a:pt x="0" y="592"/>
                  </a:cubicBezTo>
                  <a:cubicBezTo>
                    <a:pt x="0" y="534"/>
                    <a:pt x="0" y="477"/>
                    <a:pt x="0" y="439"/>
                  </a:cubicBezTo>
                  <a:cubicBezTo>
                    <a:pt x="0" y="381"/>
                    <a:pt x="0" y="325"/>
                    <a:pt x="0" y="267"/>
                  </a:cubicBezTo>
                  <a:cubicBezTo>
                    <a:pt x="0" y="229"/>
                    <a:pt x="0" y="172"/>
                    <a:pt x="0" y="133"/>
                  </a:cubicBezTo>
                  <a:cubicBezTo>
                    <a:pt x="0" y="96"/>
                    <a:pt x="0" y="57"/>
                    <a:pt x="0" y="38"/>
                  </a:cubicBezTo>
                  <a:cubicBezTo>
                    <a:pt x="0" y="19"/>
                    <a:pt x="0" y="0"/>
                    <a:pt x="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4" name="Freeform 203"/>
            <p:cNvSpPr>
              <a:spLocks noChangeArrowheads="1"/>
            </p:cNvSpPr>
            <p:nvPr/>
          </p:nvSpPr>
          <p:spPr bwMode="auto">
            <a:xfrm rot="16200000">
              <a:off x="10683101" y="1763040"/>
              <a:ext cx="50073" cy="36267"/>
            </a:xfrm>
            <a:custGeom>
              <a:avLst/>
              <a:gdLst>
                <a:gd name="T0" fmla="*/ 172 w 173"/>
                <a:gd name="T1" fmla="*/ 95 h 96"/>
                <a:gd name="T2" fmla="*/ 172 w 173"/>
                <a:gd name="T3" fmla="*/ 95 h 96"/>
                <a:gd name="T4" fmla="*/ 153 w 173"/>
                <a:gd name="T5" fmla="*/ 75 h 96"/>
                <a:gd name="T6" fmla="*/ 76 w 173"/>
                <a:gd name="T7" fmla="*/ 56 h 96"/>
                <a:gd name="T8" fmla="*/ 19 w 173"/>
                <a:gd name="T9" fmla="*/ 18 h 96"/>
                <a:gd name="T10" fmla="*/ 0 w 173"/>
                <a:gd name="T11" fmla="*/ 0 h 96"/>
                <a:gd name="T12" fmla="*/ 19 w 173"/>
                <a:gd name="T13" fmla="*/ 0 h 96"/>
                <a:gd name="T14" fmla="*/ 96 w 173"/>
                <a:gd name="T15" fmla="*/ 37 h 96"/>
                <a:gd name="T16" fmla="*/ 153 w 173"/>
                <a:gd name="T17" fmla="*/ 75 h 96"/>
                <a:gd name="T18" fmla="*/ 172 w 173"/>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96">
                  <a:moveTo>
                    <a:pt x="172" y="95"/>
                  </a:moveTo>
                  <a:lnTo>
                    <a:pt x="172" y="95"/>
                  </a:lnTo>
                  <a:cubicBezTo>
                    <a:pt x="172" y="95"/>
                    <a:pt x="172" y="75"/>
                    <a:pt x="153" y="75"/>
                  </a:cubicBezTo>
                  <a:cubicBezTo>
                    <a:pt x="134" y="75"/>
                    <a:pt x="115" y="56"/>
                    <a:pt x="76" y="56"/>
                  </a:cubicBezTo>
                  <a:cubicBezTo>
                    <a:pt x="57" y="37"/>
                    <a:pt x="38" y="18"/>
                    <a:pt x="19" y="18"/>
                  </a:cubicBezTo>
                  <a:cubicBezTo>
                    <a:pt x="0" y="0"/>
                    <a:pt x="0" y="0"/>
                    <a:pt x="0" y="0"/>
                  </a:cubicBezTo>
                  <a:cubicBezTo>
                    <a:pt x="0" y="0"/>
                    <a:pt x="0" y="0"/>
                    <a:pt x="19" y="0"/>
                  </a:cubicBezTo>
                  <a:cubicBezTo>
                    <a:pt x="38" y="18"/>
                    <a:pt x="76" y="18"/>
                    <a:pt x="96" y="37"/>
                  </a:cubicBezTo>
                  <a:cubicBezTo>
                    <a:pt x="115" y="37"/>
                    <a:pt x="134" y="56"/>
                    <a:pt x="153" y="75"/>
                  </a:cubicBezTo>
                  <a:cubicBezTo>
                    <a:pt x="172" y="75"/>
                    <a:pt x="172" y="95"/>
                    <a:pt x="172" y="95"/>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5" name="Freeform 204"/>
            <p:cNvSpPr>
              <a:spLocks noChangeArrowheads="1"/>
            </p:cNvSpPr>
            <p:nvPr/>
          </p:nvSpPr>
          <p:spPr bwMode="auto">
            <a:xfrm rot="16200000">
              <a:off x="10688966" y="1768906"/>
              <a:ext cx="44937" cy="29672"/>
            </a:xfrm>
            <a:custGeom>
              <a:avLst/>
              <a:gdLst>
                <a:gd name="T0" fmla="*/ 153 w 154"/>
                <a:gd name="T1" fmla="*/ 77 h 78"/>
                <a:gd name="T2" fmla="*/ 153 w 154"/>
                <a:gd name="T3" fmla="*/ 77 h 78"/>
                <a:gd name="T4" fmla="*/ 134 w 154"/>
                <a:gd name="T5" fmla="*/ 77 h 78"/>
                <a:gd name="T6" fmla="*/ 76 w 154"/>
                <a:gd name="T7" fmla="*/ 57 h 78"/>
                <a:gd name="T8" fmla="*/ 38 w 154"/>
                <a:gd name="T9" fmla="*/ 19 h 78"/>
                <a:gd name="T10" fmla="*/ 0 w 154"/>
                <a:gd name="T11" fmla="*/ 0 h 78"/>
                <a:gd name="T12" fmla="*/ 38 w 154"/>
                <a:gd name="T13" fmla="*/ 19 h 78"/>
                <a:gd name="T14" fmla="*/ 96 w 154"/>
                <a:gd name="T15" fmla="*/ 38 h 78"/>
                <a:gd name="T16" fmla="*/ 134 w 154"/>
                <a:gd name="T17" fmla="*/ 77 h 78"/>
                <a:gd name="T18" fmla="*/ 153 w 154"/>
                <a:gd name="T1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8">
                  <a:moveTo>
                    <a:pt x="153" y="77"/>
                  </a:moveTo>
                  <a:lnTo>
                    <a:pt x="153" y="77"/>
                  </a:lnTo>
                  <a:cubicBezTo>
                    <a:pt x="153" y="77"/>
                    <a:pt x="153" y="77"/>
                    <a:pt x="134" y="77"/>
                  </a:cubicBezTo>
                  <a:cubicBezTo>
                    <a:pt x="115" y="77"/>
                    <a:pt x="96" y="57"/>
                    <a:pt x="76" y="57"/>
                  </a:cubicBezTo>
                  <a:cubicBezTo>
                    <a:pt x="57" y="38"/>
                    <a:pt x="38" y="38"/>
                    <a:pt x="38" y="19"/>
                  </a:cubicBezTo>
                  <a:cubicBezTo>
                    <a:pt x="19" y="19"/>
                    <a:pt x="0" y="0"/>
                    <a:pt x="0" y="0"/>
                  </a:cubicBezTo>
                  <a:cubicBezTo>
                    <a:pt x="0" y="0"/>
                    <a:pt x="19" y="19"/>
                    <a:pt x="38" y="19"/>
                  </a:cubicBezTo>
                  <a:cubicBezTo>
                    <a:pt x="38" y="19"/>
                    <a:pt x="76" y="19"/>
                    <a:pt x="96" y="38"/>
                  </a:cubicBezTo>
                  <a:cubicBezTo>
                    <a:pt x="115" y="38"/>
                    <a:pt x="115" y="57"/>
                    <a:pt x="134" y="77"/>
                  </a:cubicBezTo>
                  <a:cubicBezTo>
                    <a:pt x="153" y="77"/>
                    <a:pt x="153" y="77"/>
                    <a:pt x="153" y="7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6" name="Freeform 205"/>
            <p:cNvSpPr>
              <a:spLocks noChangeArrowheads="1"/>
            </p:cNvSpPr>
            <p:nvPr/>
          </p:nvSpPr>
          <p:spPr bwMode="auto">
            <a:xfrm rot="16200000">
              <a:off x="11472914" y="1559599"/>
              <a:ext cx="356537" cy="1081639"/>
            </a:xfrm>
            <a:custGeom>
              <a:avLst/>
              <a:gdLst>
                <a:gd name="connsiteX0" fmla="*/ 356537 w 356537"/>
                <a:gd name="connsiteY0" fmla="*/ 811229 h 811229"/>
                <a:gd name="connsiteX1" fmla="*/ 8764 w 356537"/>
                <a:gd name="connsiteY1" fmla="*/ 811229 h 811229"/>
                <a:gd name="connsiteX2" fmla="*/ 0 w 356537"/>
                <a:gd name="connsiteY2" fmla="*/ 5329 h 811229"/>
                <a:gd name="connsiteX3" fmla="*/ 344774 w 356537"/>
                <a:gd name="connsiteY3" fmla="*/ 0 h 811229"/>
              </a:gdLst>
              <a:ahLst/>
              <a:cxnLst>
                <a:cxn ang="0">
                  <a:pos x="connsiteX0" y="connsiteY0"/>
                </a:cxn>
                <a:cxn ang="0">
                  <a:pos x="connsiteX1" y="connsiteY1"/>
                </a:cxn>
                <a:cxn ang="0">
                  <a:pos x="connsiteX2" y="connsiteY2"/>
                </a:cxn>
                <a:cxn ang="0">
                  <a:pos x="connsiteX3" y="connsiteY3"/>
                </a:cxn>
              </a:cxnLst>
              <a:rect l="l" t="t" r="r" b="b"/>
              <a:pathLst>
                <a:path w="356537" h="811229">
                  <a:moveTo>
                    <a:pt x="356537" y="811229"/>
                  </a:moveTo>
                  <a:lnTo>
                    <a:pt x="8764" y="811229"/>
                  </a:lnTo>
                  <a:lnTo>
                    <a:pt x="0" y="5329"/>
                  </a:lnTo>
                  <a:lnTo>
                    <a:pt x="344774" y="0"/>
                  </a:lnTo>
                  <a:close/>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7" name="Freeform 206"/>
            <p:cNvSpPr>
              <a:spLocks noChangeArrowheads="1"/>
            </p:cNvSpPr>
            <p:nvPr/>
          </p:nvSpPr>
          <p:spPr bwMode="auto">
            <a:xfrm rot="16200000">
              <a:off x="9510619" y="4975580"/>
              <a:ext cx="261916" cy="214301"/>
            </a:xfrm>
            <a:custGeom>
              <a:avLst/>
              <a:gdLst>
                <a:gd name="T0" fmla="*/ 897 w 898"/>
                <a:gd name="T1" fmla="*/ 38 h 574"/>
                <a:gd name="T2" fmla="*/ 897 w 898"/>
                <a:gd name="T3" fmla="*/ 38 h 574"/>
                <a:gd name="T4" fmla="*/ 305 w 898"/>
                <a:gd name="T5" fmla="*/ 0 h 574"/>
                <a:gd name="T6" fmla="*/ 210 w 898"/>
                <a:gd name="T7" fmla="*/ 77 h 574"/>
                <a:gd name="T8" fmla="*/ 0 w 898"/>
                <a:gd name="T9" fmla="*/ 573 h 574"/>
                <a:gd name="T10" fmla="*/ 897 w 898"/>
                <a:gd name="T11" fmla="*/ 38 h 574"/>
              </a:gdLst>
              <a:ahLst/>
              <a:cxnLst>
                <a:cxn ang="0">
                  <a:pos x="T0" y="T1"/>
                </a:cxn>
                <a:cxn ang="0">
                  <a:pos x="T2" y="T3"/>
                </a:cxn>
                <a:cxn ang="0">
                  <a:pos x="T4" y="T5"/>
                </a:cxn>
                <a:cxn ang="0">
                  <a:pos x="T6" y="T7"/>
                </a:cxn>
                <a:cxn ang="0">
                  <a:pos x="T8" y="T9"/>
                </a:cxn>
                <a:cxn ang="0">
                  <a:pos x="T10" y="T11"/>
                </a:cxn>
              </a:cxnLst>
              <a:rect l="0" t="0" r="r" b="b"/>
              <a:pathLst>
                <a:path w="898" h="574">
                  <a:moveTo>
                    <a:pt x="897" y="38"/>
                  </a:moveTo>
                  <a:lnTo>
                    <a:pt x="897" y="38"/>
                  </a:lnTo>
                  <a:cubicBezTo>
                    <a:pt x="305" y="0"/>
                    <a:pt x="305" y="0"/>
                    <a:pt x="305" y="0"/>
                  </a:cubicBezTo>
                  <a:cubicBezTo>
                    <a:pt x="305" y="0"/>
                    <a:pt x="229" y="0"/>
                    <a:pt x="210" y="77"/>
                  </a:cubicBezTo>
                  <a:cubicBezTo>
                    <a:pt x="0" y="573"/>
                    <a:pt x="0" y="573"/>
                    <a:pt x="0" y="573"/>
                  </a:cubicBezTo>
                  <a:lnTo>
                    <a:pt x="897" y="38"/>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8" name="Freeform 207"/>
            <p:cNvSpPr>
              <a:spLocks noChangeArrowheads="1"/>
            </p:cNvSpPr>
            <p:nvPr/>
          </p:nvSpPr>
          <p:spPr bwMode="auto">
            <a:xfrm rot="16200000">
              <a:off x="9352588" y="4719688"/>
              <a:ext cx="205424" cy="171441"/>
            </a:xfrm>
            <a:custGeom>
              <a:avLst/>
              <a:gdLst>
                <a:gd name="T0" fmla="*/ 420 w 707"/>
                <a:gd name="T1" fmla="*/ 0 h 459"/>
                <a:gd name="T2" fmla="*/ 420 w 707"/>
                <a:gd name="T3" fmla="*/ 0 h 459"/>
                <a:gd name="T4" fmla="*/ 668 w 707"/>
                <a:gd name="T5" fmla="*/ 153 h 459"/>
                <a:gd name="T6" fmla="*/ 439 w 707"/>
                <a:gd name="T7" fmla="*/ 439 h 459"/>
                <a:gd name="T8" fmla="*/ 0 w 707"/>
                <a:gd name="T9" fmla="*/ 458 h 459"/>
                <a:gd name="T10" fmla="*/ 420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420" y="0"/>
                  </a:moveTo>
                  <a:lnTo>
                    <a:pt x="420" y="0"/>
                  </a:lnTo>
                  <a:cubicBezTo>
                    <a:pt x="420" y="0"/>
                    <a:pt x="706" y="0"/>
                    <a:pt x="668" y="153"/>
                  </a:cubicBezTo>
                  <a:cubicBezTo>
                    <a:pt x="668" y="153"/>
                    <a:pt x="630" y="420"/>
                    <a:pt x="439" y="439"/>
                  </a:cubicBezTo>
                  <a:cubicBezTo>
                    <a:pt x="0" y="458"/>
                    <a:pt x="0" y="458"/>
                    <a:pt x="0" y="458"/>
                  </a:cubicBezTo>
                  <a:lnTo>
                    <a:pt x="420"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09" name="Freeform 208"/>
            <p:cNvSpPr>
              <a:spLocks noChangeArrowheads="1"/>
            </p:cNvSpPr>
            <p:nvPr/>
          </p:nvSpPr>
          <p:spPr bwMode="auto">
            <a:xfrm rot="16200000">
              <a:off x="10201653" y="5053367"/>
              <a:ext cx="322259" cy="242324"/>
            </a:xfrm>
            <a:custGeom>
              <a:avLst/>
              <a:gdLst>
                <a:gd name="T0" fmla="*/ 1107 w 1108"/>
                <a:gd name="T1" fmla="*/ 285 h 649"/>
                <a:gd name="T2" fmla="*/ 973 w 1108"/>
                <a:gd name="T3" fmla="*/ 648 h 649"/>
                <a:gd name="T4" fmla="*/ 0 w 1108"/>
                <a:gd name="T5" fmla="*/ 305 h 649"/>
                <a:gd name="T6" fmla="*/ 114 w 1108"/>
                <a:gd name="T7" fmla="*/ 0 h 649"/>
                <a:gd name="T8" fmla="*/ 1107 w 1108"/>
                <a:gd name="T9" fmla="*/ 285 h 649"/>
              </a:gdLst>
              <a:ahLst/>
              <a:cxnLst>
                <a:cxn ang="0">
                  <a:pos x="T0" y="T1"/>
                </a:cxn>
                <a:cxn ang="0">
                  <a:pos x="T2" y="T3"/>
                </a:cxn>
                <a:cxn ang="0">
                  <a:pos x="T4" y="T5"/>
                </a:cxn>
                <a:cxn ang="0">
                  <a:pos x="T6" y="T7"/>
                </a:cxn>
                <a:cxn ang="0">
                  <a:pos x="T8" y="T9"/>
                </a:cxn>
              </a:cxnLst>
              <a:rect l="0" t="0" r="r" b="b"/>
              <a:pathLst>
                <a:path w="1108" h="649">
                  <a:moveTo>
                    <a:pt x="1107" y="285"/>
                  </a:moveTo>
                  <a:lnTo>
                    <a:pt x="973" y="648"/>
                  </a:lnTo>
                  <a:lnTo>
                    <a:pt x="0" y="305"/>
                  </a:lnTo>
                  <a:lnTo>
                    <a:pt x="114" y="0"/>
                  </a:lnTo>
                  <a:lnTo>
                    <a:pt x="1107" y="285"/>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0" name="Freeform 209"/>
            <p:cNvSpPr>
              <a:spLocks noChangeArrowheads="1"/>
            </p:cNvSpPr>
            <p:nvPr/>
          </p:nvSpPr>
          <p:spPr bwMode="auto">
            <a:xfrm rot="16200000">
              <a:off x="9608505" y="4656181"/>
              <a:ext cx="550795" cy="1041832"/>
            </a:xfrm>
            <a:custGeom>
              <a:avLst/>
              <a:gdLst>
                <a:gd name="T0" fmla="*/ 114 w 1891"/>
                <a:gd name="T1" fmla="*/ 1031 h 2788"/>
                <a:gd name="T2" fmla="*/ 114 w 1891"/>
                <a:gd name="T3" fmla="*/ 1031 h 2788"/>
                <a:gd name="T4" fmla="*/ 744 w 1891"/>
                <a:gd name="T5" fmla="*/ 114 h 2788"/>
                <a:gd name="T6" fmla="*/ 974 w 1891"/>
                <a:gd name="T7" fmla="*/ 0 h 2788"/>
                <a:gd name="T8" fmla="*/ 1050 w 1891"/>
                <a:gd name="T9" fmla="*/ 0 h 2788"/>
                <a:gd name="T10" fmla="*/ 1050 w 1891"/>
                <a:gd name="T11" fmla="*/ 0 h 2788"/>
                <a:gd name="T12" fmla="*/ 1069 w 1891"/>
                <a:gd name="T13" fmla="*/ 0 h 2788"/>
                <a:gd name="T14" fmla="*/ 1069 w 1891"/>
                <a:gd name="T15" fmla="*/ 859 h 2788"/>
                <a:gd name="T16" fmla="*/ 1069 w 1891"/>
                <a:gd name="T17" fmla="*/ 859 h 2788"/>
                <a:gd name="T18" fmla="*/ 1031 w 1891"/>
                <a:gd name="T19" fmla="*/ 802 h 2788"/>
                <a:gd name="T20" fmla="*/ 1012 w 1891"/>
                <a:gd name="T21" fmla="*/ 821 h 2788"/>
                <a:gd name="T22" fmla="*/ 821 w 1891"/>
                <a:gd name="T23" fmla="*/ 1031 h 2788"/>
                <a:gd name="T24" fmla="*/ 1069 w 1891"/>
                <a:gd name="T25" fmla="*/ 1585 h 2788"/>
                <a:gd name="T26" fmla="*/ 1069 w 1891"/>
                <a:gd name="T27" fmla="*/ 1661 h 2788"/>
                <a:gd name="T28" fmla="*/ 1298 w 1891"/>
                <a:gd name="T29" fmla="*/ 1680 h 2788"/>
                <a:gd name="T30" fmla="*/ 1642 w 1891"/>
                <a:gd name="T31" fmla="*/ 1871 h 2788"/>
                <a:gd name="T32" fmla="*/ 1890 w 1891"/>
                <a:gd name="T33" fmla="*/ 1986 h 2788"/>
                <a:gd name="T34" fmla="*/ 1890 w 1891"/>
                <a:gd name="T35" fmla="*/ 2081 h 2788"/>
                <a:gd name="T36" fmla="*/ 1852 w 1891"/>
                <a:gd name="T37" fmla="*/ 2138 h 2788"/>
                <a:gd name="T38" fmla="*/ 1852 w 1891"/>
                <a:gd name="T39" fmla="*/ 2138 h 2788"/>
                <a:gd name="T40" fmla="*/ 1451 w 1891"/>
                <a:gd name="T41" fmla="*/ 2787 h 2788"/>
                <a:gd name="T42" fmla="*/ 458 w 1891"/>
                <a:gd name="T43" fmla="*/ 2463 h 2788"/>
                <a:gd name="T44" fmla="*/ 57 w 1891"/>
                <a:gd name="T45" fmla="*/ 1356 h 2788"/>
                <a:gd name="T46" fmla="*/ 114 w 1891"/>
                <a:gd name="T47" fmla="*/ 1031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1" h="2788">
                  <a:moveTo>
                    <a:pt x="114" y="1031"/>
                  </a:moveTo>
                  <a:lnTo>
                    <a:pt x="114" y="1031"/>
                  </a:lnTo>
                  <a:cubicBezTo>
                    <a:pt x="744" y="114"/>
                    <a:pt x="744" y="114"/>
                    <a:pt x="744" y="114"/>
                  </a:cubicBezTo>
                  <a:cubicBezTo>
                    <a:pt x="802" y="38"/>
                    <a:pt x="897" y="0"/>
                    <a:pt x="974" y="0"/>
                  </a:cubicBezTo>
                  <a:cubicBezTo>
                    <a:pt x="1050" y="0"/>
                    <a:pt x="1050" y="0"/>
                    <a:pt x="1050" y="0"/>
                  </a:cubicBezTo>
                  <a:lnTo>
                    <a:pt x="1050" y="0"/>
                  </a:lnTo>
                  <a:cubicBezTo>
                    <a:pt x="1069" y="0"/>
                    <a:pt x="1069" y="0"/>
                    <a:pt x="1069" y="0"/>
                  </a:cubicBezTo>
                  <a:cubicBezTo>
                    <a:pt x="1069" y="859"/>
                    <a:pt x="1069" y="859"/>
                    <a:pt x="1069" y="859"/>
                  </a:cubicBezTo>
                  <a:lnTo>
                    <a:pt x="1069" y="859"/>
                  </a:lnTo>
                  <a:cubicBezTo>
                    <a:pt x="1031" y="802"/>
                    <a:pt x="1031" y="802"/>
                    <a:pt x="1031" y="802"/>
                  </a:cubicBezTo>
                  <a:cubicBezTo>
                    <a:pt x="1012" y="821"/>
                    <a:pt x="1012" y="821"/>
                    <a:pt x="1012" y="821"/>
                  </a:cubicBezTo>
                  <a:cubicBezTo>
                    <a:pt x="1012" y="821"/>
                    <a:pt x="878" y="974"/>
                    <a:pt x="821" y="1031"/>
                  </a:cubicBezTo>
                  <a:cubicBezTo>
                    <a:pt x="783" y="1356"/>
                    <a:pt x="916" y="1527"/>
                    <a:pt x="1069" y="1585"/>
                  </a:cubicBezTo>
                  <a:cubicBezTo>
                    <a:pt x="1069" y="1661"/>
                    <a:pt x="1069" y="1661"/>
                    <a:pt x="1069" y="1661"/>
                  </a:cubicBezTo>
                  <a:cubicBezTo>
                    <a:pt x="1298" y="1680"/>
                    <a:pt x="1298" y="1680"/>
                    <a:pt x="1298" y="1680"/>
                  </a:cubicBezTo>
                  <a:cubicBezTo>
                    <a:pt x="1298" y="1680"/>
                    <a:pt x="1642" y="1852"/>
                    <a:pt x="1642" y="1871"/>
                  </a:cubicBezTo>
                  <a:cubicBezTo>
                    <a:pt x="1661" y="1871"/>
                    <a:pt x="1890" y="1986"/>
                    <a:pt x="1890" y="1986"/>
                  </a:cubicBezTo>
                  <a:cubicBezTo>
                    <a:pt x="1890" y="2081"/>
                    <a:pt x="1890" y="2081"/>
                    <a:pt x="1890" y="2081"/>
                  </a:cubicBezTo>
                  <a:cubicBezTo>
                    <a:pt x="1852" y="2138"/>
                    <a:pt x="1852" y="2138"/>
                    <a:pt x="1852" y="2138"/>
                  </a:cubicBezTo>
                  <a:lnTo>
                    <a:pt x="1852" y="2138"/>
                  </a:lnTo>
                  <a:cubicBezTo>
                    <a:pt x="1451" y="2787"/>
                    <a:pt x="1451" y="2787"/>
                    <a:pt x="1451" y="2787"/>
                  </a:cubicBezTo>
                  <a:cubicBezTo>
                    <a:pt x="458" y="2463"/>
                    <a:pt x="458" y="2463"/>
                    <a:pt x="458" y="2463"/>
                  </a:cubicBezTo>
                  <a:cubicBezTo>
                    <a:pt x="57" y="1356"/>
                    <a:pt x="57" y="1356"/>
                    <a:pt x="57" y="1356"/>
                  </a:cubicBezTo>
                  <a:cubicBezTo>
                    <a:pt x="0" y="1203"/>
                    <a:pt x="114" y="1031"/>
                    <a:pt x="114" y="1031"/>
                  </a:cubicBezTo>
                </a:path>
              </a:pathLst>
            </a:custGeom>
            <a:solidFill>
              <a:srgbClr val="9C72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1" name="Freeform 210"/>
            <p:cNvSpPr>
              <a:spLocks noChangeArrowheads="1"/>
            </p:cNvSpPr>
            <p:nvPr/>
          </p:nvSpPr>
          <p:spPr bwMode="auto">
            <a:xfrm rot="16200000">
              <a:off x="8574013" y="4565247"/>
              <a:ext cx="1200449" cy="964353"/>
            </a:xfrm>
            <a:custGeom>
              <a:avLst/>
              <a:gdLst>
                <a:gd name="T0" fmla="*/ 3780 w 4125"/>
                <a:gd name="T1" fmla="*/ 0 h 2579"/>
                <a:gd name="T2" fmla="*/ 3780 w 4125"/>
                <a:gd name="T3" fmla="*/ 0 h 2579"/>
                <a:gd name="T4" fmla="*/ 1164 w 4125"/>
                <a:gd name="T5" fmla="*/ 0 h 2579"/>
                <a:gd name="T6" fmla="*/ 820 w 4125"/>
                <a:gd name="T7" fmla="*/ 363 h 2579"/>
                <a:gd name="T8" fmla="*/ 820 w 4125"/>
                <a:gd name="T9" fmla="*/ 955 h 2579"/>
                <a:gd name="T10" fmla="*/ 0 w 4125"/>
                <a:gd name="T11" fmla="*/ 1242 h 2579"/>
                <a:gd name="T12" fmla="*/ 820 w 4125"/>
                <a:gd name="T13" fmla="*/ 1432 h 2579"/>
                <a:gd name="T14" fmla="*/ 820 w 4125"/>
                <a:gd name="T15" fmla="*/ 2234 h 2579"/>
                <a:gd name="T16" fmla="*/ 1164 w 4125"/>
                <a:gd name="T17" fmla="*/ 2578 h 2579"/>
                <a:gd name="T18" fmla="*/ 3780 w 4125"/>
                <a:gd name="T19" fmla="*/ 2578 h 2579"/>
                <a:gd name="T20" fmla="*/ 4124 w 4125"/>
                <a:gd name="T21" fmla="*/ 2234 h 2579"/>
                <a:gd name="T22" fmla="*/ 4124 w 4125"/>
                <a:gd name="T23" fmla="*/ 363 h 2579"/>
                <a:gd name="T24" fmla="*/ 3780 w 4125"/>
                <a:gd name="T25" fmla="*/ 0 h 2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5" h="2579">
                  <a:moveTo>
                    <a:pt x="3780" y="0"/>
                  </a:moveTo>
                  <a:lnTo>
                    <a:pt x="3780" y="0"/>
                  </a:lnTo>
                  <a:cubicBezTo>
                    <a:pt x="1164" y="0"/>
                    <a:pt x="1164" y="0"/>
                    <a:pt x="1164" y="0"/>
                  </a:cubicBezTo>
                  <a:cubicBezTo>
                    <a:pt x="973" y="0"/>
                    <a:pt x="820" y="172"/>
                    <a:pt x="820" y="363"/>
                  </a:cubicBezTo>
                  <a:cubicBezTo>
                    <a:pt x="820" y="955"/>
                    <a:pt x="820" y="955"/>
                    <a:pt x="820" y="955"/>
                  </a:cubicBezTo>
                  <a:cubicBezTo>
                    <a:pt x="496" y="1108"/>
                    <a:pt x="0" y="1242"/>
                    <a:pt x="0" y="1242"/>
                  </a:cubicBezTo>
                  <a:cubicBezTo>
                    <a:pt x="382" y="1394"/>
                    <a:pt x="649" y="1432"/>
                    <a:pt x="820" y="1432"/>
                  </a:cubicBezTo>
                  <a:cubicBezTo>
                    <a:pt x="820" y="2234"/>
                    <a:pt x="820" y="2234"/>
                    <a:pt x="820" y="2234"/>
                  </a:cubicBezTo>
                  <a:cubicBezTo>
                    <a:pt x="820" y="2425"/>
                    <a:pt x="973" y="2578"/>
                    <a:pt x="1164" y="2578"/>
                  </a:cubicBezTo>
                  <a:cubicBezTo>
                    <a:pt x="3780" y="2578"/>
                    <a:pt x="3780" y="2578"/>
                    <a:pt x="3780" y="2578"/>
                  </a:cubicBezTo>
                  <a:cubicBezTo>
                    <a:pt x="3971" y="2578"/>
                    <a:pt x="4124" y="2425"/>
                    <a:pt x="4124" y="2234"/>
                  </a:cubicBezTo>
                  <a:cubicBezTo>
                    <a:pt x="4124" y="363"/>
                    <a:pt x="4124" y="363"/>
                    <a:pt x="4124" y="363"/>
                  </a:cubicBezTo>
                  <a:cubicBezTo>
                    <a:pt x="4124" y="172"/>
                    <a:pt x="3971" y="0"/>
                    <a:pt x="3780" y="0"/>
                  </a:cubicBez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2" name="Freeform 211"/>
            <p:cNvSpPr>
              <a:spLocks noChangeArrowheads="1"/>
            </p:cNvSpPr>
            <p:nvPr/>
          </p:nvSpPr>
          <p:spPr bwMode="auto">
            <a:xfrm rot="16200000">
              <a:off x="9594494" y="4615398"/>
              <a:ext cx="417268" cy="679169"/>
            </a:xfrm>
            <a:custGeom>
              <a:avLst/>
              <a:gdLst>
                <a:gd name="T0" fmla="*/ 0 w 1434"/>
                <a:gd name="T1" fmla="*/ 1375 h 1815"/>
                <a:gd name="T2" fmla="*/ 0 w 1434"/>
                <a:gd name="T3" fmla="*/ 1375 h 1815"/>
                <a:gd name="T4" fmla="*/ 0 w 1434"/>
                <a:gd name="T5" fmla="*/ 1279 h 1815"/>
                <a:gd name="T6" fmla="*/ 555 w 1434"/>
                <a:gd name="T7" fmla="*/ 1127 h 1815"/>
                <a:gd name="T8" fmla="*/ 555 w 1434"/>
                <a:gd name="T9" fmla="*/ 1127 h 1815"/>
                <a:gd name="T10" fmla="*/ 879 w 1434"/>
                <a:gd name="T11" fmla="*/ 210 h 1815"/>
                <a:gd name="T12" fmla="*/ 1203 w 1434"/>
                <a:gd name="T13" fmla="*/ 39 h 1815"/>
                <a:gd name="T14" fmla="*/ 1375 w 1434"/>
                <a:gd name="T15" fmla="*/ 382 h 1815"/>
                <a:gd name="T16" fmla="*/ 898 w 1434"/>
                <a:gd name="T17" fmla="*/ 1814 h 1815"/>
                <a:gd name="T18" fmla="*/ 402 w 1434"/>
                <a:gd name="T19" fmla="*/ 1642 h 1815"/>
                <a:gd name="T20" fmla="*/ 402 w 1434"/>
                <a:gd name="T21" fmla="*/ 1604 h 1815"/>
                <a:gd name="T22" fmla="*/ 134 w 1434"/>
                <a:gd name="T23" fmla="*/ 1508 h 1815"/>
                <a:gd name="T24" fmla="*/ 0 w 1434"/>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4" h="1815">
                  <a:moveTo>
                    <a:pt x="0" y="1375"/>
                  </a:moveTo>
                  <a:lnTo>
                    <a:pt x="0" y="1375"/>
                  </a:lnTo>
                  <a:cubicBezTo>
                    <a:pt x="0" y="1279"/>
                    <a:pt x="0" y="1279"/>
                    <a:pt x="0" y="1279"/>
                  </a:cubicBezTo>
                  <a:cubicBezTo>
                    <a:pt x="344" y="1471"/>
                    <a:pt x="555" y="1127"/>
                    <a:pt x="555" y="1127"/>
                  </a:cubicBezTo>
                  <a:lnTo>
                    <a:pt x="555" y="1127"/>
                  </a:lnTo>
                  <a:cubicBezTo>
                    <a:pt x="879" y="210"/>
                    <a:pt x="879" y="210"/>
                    <a:pt x="879" y="210"/>
                  </a:cubicBezTo>
                  <a:cubicBezTo>
                    <a:pt x="917" y="76"/>
                    <a:pt x="1070" y="0"/>
                    <a:pt x="1203" y="39"/>
                  </a:cubicBezTo>
                  <a:cubicBezTo>
                    <a:pt x="1356" y="96"/>
                    <a:pt x="1433" y="249"/>
                    <a:pt x="1375" y="382"/>
                  </a:cubicBezTo>
                  <a:cubicBezTo>
                    <a:pt x="898" y="1814"/>
                    <a:pt x="898" y="1814"/>
                    <a:pt x="898" y="1814"/>
                  </a:cubicBezTo>
                  <a:cubicBezTo>
                    <a:pt x="402" y="1642"/>
                    <a:pt x="402" y="1642"/>
                    <a:pt x="402" y="1642"/>
                  </a:cubicBezTo>
                  <a:cubicBezTo>
                    <a:pt x="402" y="1604"/>
                    <a:pt x="402" y="1604"/>
                    <a:pt x="402" y="1604"/>
                  </a:cubicBezTo>
                  <a:cubicBezTo>
                    <a:pt x="287" y="1566"/>
                    <a:pt x="153" y="1527"/>
                    <a:pt x="134" y="1508"/>
                  </a:cubicBezTo>
                  <a:cubicBezTo>
                    <a:pt x="134" y="1490"/>
                    <a:pt x="0" y="1375"/>
                    <a:pt x="0" y="1375"/>
                  </a:cubicBezTo>
                </a:path>
              </a:pathLst>
            </a:custGeom>
            <a:solidFill>
              <a:srgbClr val="9C72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3" name="Freeform 212"/>
            <p:cNvSpPr>
              <a:spLocks noChangeArrowheads="1"/>
            </p:cNvSpPr>
            <p:nvPr/>
          </p:nvSpPr>
          <p:spPr bwMode="auto">
            <a:xfrm rot="16200000">
              <a:off x="10188758" y="4854006"/>
              <a:ext cx="161772" cy="257161"/>
            </a:xfrm>
            <a:custGeom>
              <a:avLst/>
              <a:gdLst>
                <a:gd name="T0" fmla="*/ 115 w 555"/>
                <a:gd name="T1" fmla="*/ 687 h 688"/>
                <a:gd name="T2" fmla="*/ 115 w 555"/>
                <a:gd name="T3" fmla="*/ 687 h 688"/>
                <a:gd name="T4" fmla="*/ 0 w 555"/>
                <a:gd name="T5" fmla="*/ 497 h 688"/>
                <a:gd name="T6" fmla="*/ 306 w 555"/>
                <a:gd name="T7" fmla="*/ 134 h 688"/>
                <a:gd name="T8" fmla="*/ 554 w 555"/>
                <a:gd name="T9" fmla="*/ 0 h 688"/>
                <a:gd name="T10" fmla="*/ 115 w 555"/>
                <a:gd name="T11" fmla="*/ 687 h 688"/>
              </a:gdLst>
              <a:ahLst/>
              <a:cxnLst>
                <a:cxn ang="0">
                  <a:pos x="T0" y="T1"/>
                </a:cxn>
                <a:cxn ang="0">
                  <a:pos x="T2" y="T3"/>
                </a:cxn>
                <a:cxn ang="0">
                  <a:pos x="T4" y="T5"/>
                </a:cxn>
                <a:cxn ang="0">
                  <a:pos x="T6" y="T7"/>
                </a:cxn>
                <a:cxn ang="0">
                  <a:pos x="T8" y="T9"/>
                </a:cxn>
                <a:cxn ang="0">
                  <a:pos x="T10" y="T11"/>
                </a:cxn>
              </a:cxnLst>
              <a:rect l="0" t="0" r="r" b="b"/>
              <a:pathLst>
                <a:path w="555" h="688">
                  <a:moveTo>
                    <a:pt x="115" y="687"/>
                  </a:moveTo>
                  <a:lnTo>
                    <a:pt x="115" y="687"/>
                  </a:lnTo>
                  <a:cubicBezTo>
                    <a:pt x="0" y="497"/>
                    <a:pt x="0" y="497"/>
                    <a:pt x="0" y="497"/>
                  </a:cubicBezTo>
                  <a:cubicBezTo>
                    <a:pt x="306" y="134"/>
                    <a:pt x="306" y="134"/>
                    <a:pt x="306" y="134"/>
                  </a:cubicBezTo>
                  <a:cubicBezTo>
                    <a:pt x="554" y="0"/>
                    <a:pt x="554" y="0"/>
                    <a:pt x="554" y="0"/>
                  </a:cubicBezTo>
                  <a:cubicBezTo>
                    <a:pt x="554" y="0"/>
                    <a:pt x="401" y="363"/>
                    <a:pt x="115" y="687"/>
                  </a:cubicBezTo>
                </a:path>
              </a:pathLst>
            </a:custGeom>
            <a:solidFill>
              <a:srgbClr val="9C72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4" name="Freeform 213"/>
            <p:cNvSpPr>
              <a:spLocks noChangeArrowheads="1"/>
            </p:cNvSpPr>
            <p:nvPr/>
          </p:nvSpPr>
          <p:spPr bwMode="auto">
            <a:xfrm rot="16200000">
              <a:off x="9515478" y="4757276"/>
              <a:ext cx="121970" cy="156605"/>
            </a:xfrm>
            <a:custGeom>
              <a:avLst/>
              <a:gdLst>
                <a:gd name="T0" fmla="*/ 172 w 421"/>
                <a:gd name="T1" fmla="*/ 382 h 421"/>
                <a:gd name="T2" fmla="*/ 172 w 421"/>
                <a:gd name="T3" fmla="*/ 382 h 421"/>
                <a:gd name="T4" fmla="*/ 401 w 421"/>
                <a:gd name="T5" fmla="*/ 248 h 421"/>
                <a:gd name="T6" fmla="*/ 249 w 421"/>
                <a:gd name="T7" fmla="*/ 38 h 421"/>
                <a:gd name="T8" fmla="*/ 19 w 421"/>
                <a:gd name="T9" fmla="*/ 172 h 421"/>
                <a:gd name="T10" fmla="*/ 172 w 421"/>
                <a:gd name="T11" fmla="*/ 382 h 421"/>
              </a:gdLst>
              <a:ahLst/>
              <a:cxnLst>
                <a:cxn ang="0">
                  <a:pos x="T0" y="T1"/>
                </a:cxn>
                <a:cxn ang="0">
                  <a:pos x="T2" y="T3"/>
                </a:cxn>
                <a:cxn ang="0">
                  <a:pos x="T4" y="T5"/>
                </a:cxn>
                <a:cxn ang="0">
                  <a:pos x="T6" y="T7"/>
                </a:cxn>
                <a:cxn ang="0">
                  <a:pos x="T8" y="T9"/>
                </a:cxn>
                <a:cxn ang="0">
                  <a:pos x="T10" y="T11"/>
                </a:cxn>
              </a:cxnLst>
              <a:rect l="0" t="0" r="r" b="b"/>
              <a:pathLst>
                <a:path w="421" h="421">
                  <a:moveTo>
                    <a:pt x="172" y="382"/>
                  </a:moveTo>
                  <a:lnTo>
                    <a:pt x="172" y="382"/>
                  </a:lnTo>
                  <a:cubicBezTo>
                    <a:pt x="268" y="420"/>
                    <a:pt x="382" y="343"/>
                    <a:pt x="401" y="248"/>
                  </a:cubicBezTo>
                  <a:cubicBezTo>
                    <a:pt x="420" y="153"/>
                    <a:pt x="363" y="57"/>
                    <a:pt x="249" y="38"/>
                  </a:cubicBezTo>
                  <a:cubicBezTo>
                    <a:pt x="153" y="0"/>
                    <a:pt x="38" y="57"/>
                    <a:pt x="19" y="172"/>
                  </a:cubicBezTo>
                  <a:cubicBezTo>
                    <a:pt x="0" y="267"/>
                    <a:pt x="57" y="362"/>
                    <a:pt x="172" y="38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5" name="Freeform 214"/>
            <p:cNvSpPr>
              <a:spLocks noChangeArrowheads="1"/>
            </p:cNvSpPr>
            <p:nvPr/>
          </p:nvSpPr>
          <p:spPr bwMode="auto">
            <a:xfrm rot="16200000">
              <a:off x="9541116" y="4786229"/>
              <a:ext cx="128390" cy="115393"/>
            </a:xfrm>
            <a:custGeom>
              <a:avLst/>
              <a:gdLst>
                <a:gd name="T0" fmla="*/ 439 w 440"/>
                <a:gd name="T1" fmla="*/ 134 h 307"/>
                <a:gd name="T2" fmla="*/ 382 w 440"/>
                <a:gd name="T3" fmla="*/ 306 h 307"/>
                <a:gd name="T4" fmla="*/ 0 w 440"/>
                <a:gd name="T5" fmla="*/ 191 h 307"/>
                <a:gd name="T6" fmla="*/ 57 w 440"/>
                <a:gd name="T7" fmla="*/ 0 h 307"/>
                <a:gd name="T8" fmla="*/ 439 w 440"/>
                <a:gd name="T9" fmla="*/ 134 h 307"/>
              </a:gdLst>
              <a:ahLst/>
              <a:cxnLst>
                <a:cxn ang="0">
                  <a:pos x="T0" y="T1"/>
                </a:cxn>
                <a:cxn ang="0">
                  <a:pos x="T2" y="T3"/>
                </a:cxn>
                <a:cxn ang="0">
                  <a:pos x="T4" y="T5"/>
                </a:cxn>
                <a:cxn ang="0">
                  <a:pos x="T6" y="T7"/>
                </a:cxn>
                <a:cxn ang="0">
                  <a:pos x="T8" y="T9"/>
                </a:cxn>
              </a:cxnLst>
              <a:rect l="0" t="0" r="r" b="b"/>
              <a:pathLst>
                <a:path w="440" h="307">
                  <a:moveTo>
                    <a:pt x="439" y="134"/>
                  </a:moveTo>
                  <a:lnTo>
                    <a:pt x="382" y="306"/>
                  </a:lnTo>
                  <a:lnTo>
                    <a:pt x="0" y="191"/>
                  </a:lnTo>
                  <a:lnTo>
                    <a:pt x="57" y="0"/>
                  </a:lnTo>
                  <a:lnTo>
                    <a:pt x="439"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6" name="Freeform 215"/>
            <p:cNvSpPr>
              <a:spLocks noChangeArrowheads="1"/>
            </p:cNvSpPr>
            <p:nvPr/>
          </p:nvSpPr>
          <p:spPr bwMode="auto">
            <a:xfrm rot="16200000">
              <a:off x="10775771" y="4505709"/>
              <a:ext cx="924941" cy="1907520"/>
            </a:xfrm>
            <a:custGeom>
              <a:avLst/>
              <a:gdLst>
                <a:gd name="connsiteX0" fmla="*/ 924941 w 924941"/>
                <a:gd name="connsiteY0" fmla="*/ 128361 h 1430640"/>
                <a:gd name="connsiteX1" fmla="*/ 422101 w 924941"/>
                <a:gd name="connsiteY1" fmla="*/ 1430640 h 1430640"/>
                <a:gd name="connsiteX2" fmla="*/ 0 w 924941"/>
                <a:gd name="connsiteY2" fmla="*/ 1430640 h 1430640"/>
                <a:gd name="connsiteX3" fmla="*/ 552117 w 924941"/>
                <a:gd name="connsiteY3" fmla="*/ 0 h 1430640"/>
              </a:gdLst>
              <a:ahLst/>
              <a:cxnLst>
                <a:cxn ang="0">
                  <a:pos x="connsiteX0" y="connsiteY0"/>
                </a:cxn>
                <a:cxn ang="0">
                  <a:pos x="connsiteX1" y="connsiteY1"/>
                </a:cxn>
                <a:cxn ang="0">
                  <a:pos x="connsiteX2" y="connsiteY2"/>
                </a:cxn>
                <a:cxn ang="0">
                  <a:pos x="connsiteX3" y="connsiteY3"/>
                </a:cxn>
              </a:cxnLst>
              <a:rect l="l" t="t" r="r" b="b"/>
              <a:pathLst>
                <a:path w="924941" h="1430640">
                  <a:moveTo>
                    <a:pt x="924941" y="128361"/>
                  </a:moveTo>
                  <a:lnTo>
                    <a:pt x="422101" y="1430640"/>
                  </a:lnTo>
                  <a:lnTo>
                    <a:pt x="0" y="1430640"/>
                  </a:lnTo>
                  <a:lnTo>
                    <a:pt x="552117" y="0"/>
                  </a:lnTo>
                  <a:close/>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7" name="Freeform 216"/>
            <p:cNvSpPr>
              <a:spLocks noChangeArrowheads="1"/>
            </p:cNvSpPr>
            <p:nvPr/>
          </p:nvSpPr>
          <p:spPr bwMode="auto">
            <a:xfrm rot="16200000">
              <a:off x="10252747" y="4243375"/>
              <a:ext cx="333815" cy="728623"/>
            </a:xfrm>
            <a:custGeom>
              <a:avLst/>
              <a:gdLst>
                <a:gd name="T0" fmla="*/ 1146 w 1147"/>
                <a:gd name="T1" fmla="*/ 1774 h 1948"/>
                <a:gd name="T2" fmla="*/ 707 w 1147"/>
                <a:gd name="T3" fmla="*/ 1947 h 1948"/>
                <a:gd name="T4" fmla="*/ 0 w 1147"/>
                <a:gd name="T5" fmla="*/ 172 h 1948"/>
                <a:gd name="T6" fmla="*/ 440 w 1147"/>
                <a:gd name="T7" fmla="*/ 0 h 1948"/>
                <a:gd name="T8" fmla="*/ 1146 w 1147"/>
                <a:gd name="T9" fmla="*/ 1774 h 1948"/>
              </a:gdLst>
              <a:ahLst/>
              <a:cxnLst>
                <a:cxn ang="0">
                  <a:pos x="T0" y="T1"/>
                </a:cxn>
                <a:cxn ang="0">
                  <a:pos x="T2" y="T3"/>
                </a:cxn>
                <a:cxn ang="0">
                  <a:pos x="T4" y="T5"/>
                </a:cxn>
                <a:cxn ang="0">
                  <a:pos x="T6" y="T7"/>
                </a:cxn>
                <a:cxn ang="0">
                  <a:pos x="T8" y="T9"/>
                </a:cxn>
              </a:cxnLst>
              <a:rect l="0" t="0" r="r" b="b"/>
              <a:pathLst>
                <a:path w="1147" h="1948">
                  <a:moveTo>
                    <a:pt x="1146" y="1774"/>
                  </a:moveTo>
                  <a:lnTo>
                    <a:pt x="707" y="1947"/>
                  </a:lnTo>
                  <a:lnTo>
                    <a:pt x="0" y="172"/>
                  </a:lnTo>
                  <a:lnTo>
                    <a:pt x="440" y="0"/>
                  </a:lnTo>
                  <a:lnTo>
                    <a:pt x="1146" y="1774"/>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8" name="Freeform 217"/>
            <p:cNvSpPr>
              <a:spLocks noChangeArrowheads="1"/>
            </p:cNvSpPr>
            <p:nvPr/>
          </p:nvSpPr>
          <p:spPr bwMode="auto">
            <a:xfrm rot="16200000">
              <a:off x="10013204" y="4607187"/>
              <a:ext cx="150216" cy="207707"/>
            </a:xfrm>
            <a:custGeom>
              <a:avLst/>
              <a:gdLst>
                <a:gd name="T0" fmla="*/ 478 w 516"/>
                <a:gd name="T1" fmla="*/ 191 h 555"/>
                <a:gd name="T2" fmla="*/ 478 w 516"/>
                <a:gd name="T3" fmla="*/ 191 h 555"/>
                <a:gd name="T4" fmla="*/ 344 w 516"/>
                <a:gd name="T5" fmla="*/ 496 h 555"/>
                <a:gd name="T6" fmla="*/ 57 w 516"/>
                <a:gd name="T7" fmla="*/ 363 h 555"/>
                <a:gd name="T8" fmla="*/ 172 w 516"/>
                <a:gd name="T9" fmla="*/ 57 h 555"/>
                <a:gd name="T10" fmla="*/ 478 w 516"/>
                <a:gd name="T11" fmla="*/ 191 h 555"/>
              </a:gdLst>
              <a:ahLst/>
              <a:cxnLst>
                <a:cxn ang="0">
                  <a:pos x="T0" y="T1"/>
                </a:cxn>
                <a:cxn ang="0">
                  <a:pos x="T2" y="T3"/>
                </a:cxn>
                <a:cxn ang="0">
                  <a:pos x="T4" y="T5"/>
                </a:cxn>
                <a:cxn ang="0">
                  <a:pos x="T6" y="T7"/>
                </a:cxn>
                <a:cxn ang="0">
                  <a:pos x="T8" y="T9"/>
                </a:cxn>
                <a:cxn ang="0">
                  <a:pos x="T10" y="T11"/>
                </a:cxn>
              </a:cxnLst>
              <a:rect l="0" t="0" r="r" b="b"/>
              <a:pathLst>
                <a:path w="516" h="555">
                  <a:moveTo>
                    <a:pt x="478" y="191"/>
                  </a:moveTo>
                  <a:lnTo>
                    <a:pt x="478" y="191"/>
                  </a:lnTo>
                  <a:cubicBezTo>
                    <a:pt x="515" y="325"/>
                    <a:pt x="458" y="458"/>
                    <a:pt x="344" y="496"/>
                  </a:cubicBezTo>
                  <a:cubicBezTo>
                    <a:pt x="229" y="554"/>
                    <a:pt x="96" y="477"/>
                    <a:pt x="57" y="363"/>
                  </a:cubicBezTo>
                  <a:cubicBezTo>
                    <a:pt x="0" y="229"/>
                    <a:pt x="57" y="96"/>
                    <a:pt x="172" y="57"/>
                  </a:cubicBezTo>
                  <a:cubicBezTo>
                    <a:pt x="286" y="0"/>
                    <a:pt x="420" y="77"/>
                    <a:pt x="478"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19" name="Freeform 218"/>
            <p:cNvSpPr>
              <a:spLocks noChangeArrowheads="1"/>
            </p:cNvSpPr>
            <p:nvPr/>
          </p:nvSpPr>
          <p:spPr bwMode="auto">
            <a:xfrm rot="16200000">
              <a:off x="10016612" y="4641900"/>
              <a:ext cx="121971" cy="143417"/>
            </a:xfrm>
            <a:custGeom>
              <a:avLst/>
              <a:gdLst>
                <a:gd name="T0" fmla="*/ 287 w 421"/>
                <a:gd name="T1" fmla="*/ 344 h 383"/>
                <a:gd name="T2" fmla="*/ 287 w 421"/>
                <a:gd name="T3" fmla="*/ 344 h 383"/>
                <a:gd name="T4" fmla="*/ 38 w 421"/>
                <a:gd name="T5" fmla="*/ 268 h 383"/>
                <a:gd name="T6" fmla="*/ 153 w 421"/>
                <a:gd name="T7" fmla="*/ 39 h 383"/>
                <a:gd name="T8" fmla="*/ 382 w 421"/>
                <a:gd name="T9" fmla="*/ 115 h 383"/>
                <a:gd name="T10" fmla="*/ 287 w 421"/>
                <a:gd name="T11" fmla="*/ 344 h 383"/>
              </a:gdLst>
              <a:ahLst/>
              <a:cxnLst>
                <a:cxn ang="0">
                  <a:pos x="T0" y="T1"/>
                </a:cxn>
                <a:cxn ang="0">
                  <a:pos x="T2" y="T3"/>
                </a:cxn>
                <a:cxn ang="0">
                  <a:pos x="T4" y="T5"/>
                </a:cxn>
                <a:cxn ang="0">
                  <a:pos x="T6" y="T7"/>
                </a:cxn>
                <a:cxn ang="0">
                  <a:pos x="T8" y="T9"/>
                </a:cxn>
                <a:cxn ang="0">
                  <a:pos x="T10" y="T11"/>
                </a:cxn>
              </a:cxnLst>
              <a:rect l="0" t="0" r="r" b="b"/>
              <a:pathLst>
                <a:path w="421" h="383">
                  <a:moveTo>
                    <a:pt x="287" y="344"/>
                  </a:moveTo>
                  <a:lnTo>
                    <a:pt x="287" y="344"/>
                  </a:lnTo>
                  <a:cubicBezTo>
                    <a:pt x="191" y="382"/>
                    <a:pt x="77" y="344"/>
                    <a:pt x="38" y="268"/>
                  </a:cubicBezTo>
                  <a:cubicBezTo>
                    <a:pt x="0" y="172"/>
                    <a:pt x="58" y="76"/>
                    <a:pt x="153" y="39"/>
                  </a:cubicBezTo>
                  <a:cubicBezTo>
                    <a:pt x="248" y="0"/>
                    <a:pt x="344" y="39"/>
                    <a:pt x="382" y="115"/>
                  </a:cubicBezTo>
                  <a:cubicBezTo>
                    <a:pt x="420" y="210"/>
                    <a:pt x="363" y="306"/>
                    <a:pt x="287" y="344"/>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0" name="Freeform 219"/>
            <p:cNvSpPr>
              <a:spLocks noChangeArrowheads="1"/>
            </p:cNvSpPr>
            <p:nvPr/>
          </p:nvSpPr>
          <p:spPr bwMode="auto">
            <a:xfrm rot="16200000">
              <a:off x="10483336" y="4228166"/>
              <a:ext cx="222115" cy="349475"/>
            </a:xfrm>
            <a:custGeom>
              <a:avLst/>
              <a:gdLst>
                <a:gd name="T0" fmla="*/ 764 w 765"/>
                <a:gd name="T1" fmla="*/ 743 h 935"/>
                <a:gd name="T2" fmla="*/ 286 w 765"/>
                <a:gd name="T3" fmla="*/ 934 h 935"/>
                <a:gd name="T4" fmla="*/ 0 w 765"/>
                <a:gd name="T5" fmla="*/ 190 h 935"/>
                <a:gd name="T6" fmla="*/ 477 w 765"/>
                <a:gd name="T7" fmla="*/ 0 h 935"/>
                <a:gd name="T8" fmla="*/ 764 w 765"/>
                <a:gd name="T9" fmla="*/ 743 h 935"/>
              </a:gdLst>
              <a:ahLst/>
              <a:cxnLst>
                <a:cxn ang="0">
                  <a:pos x="T0" y="T1"/>
                </a:cxn>
                <a:cxn ang="0">
                  <a:pos x="T2" y="T3"/>
                </a:cxn>
                <a:cxn ang="0">
                  <a:pos x="T4" y="T5"/>
                </a:cxn>
                <a:cxn ang="0">
                  <a:pos x="T6" y="T7"/>
                </a:cxn>
                <a:cxn ang="0">
                  <a:pos x="T8" y="T9"/>
                </a:cxn>
              </a:cxnLst>
              <a:rect l="0" t="0" r="r" b="b"/>
              <a:pathLst>
                <a:path w="765" h="935">
                  <a:moveTo>
                    <a:pt x="764" y="743"/>
                  </a:moveTo>
                  <a:lnTo>
                    <a:pt x="286" y="934"/>
                  </a:lnTo>
                  <a:lnTo>
                    <a:pt x="0" y="190"/>
                  </a:lnTo>
                  <a:lnTo>
                    <a:pt x="477" y="0"/>
                  </a:lnTo>
                  <a:lnTo>
                    <a:pt x="764" y="74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1" name="Freeform 220"/>
            <p:cNvSpPr>
              <a:spLocks noChangeArrowheads="1"/>
            </p:cNvSpPr>
            <p:nvPr/>
          </p:nvSpPr>
          <p:spPr bwMode="auto">
            <a:xfrm rot="16200000">
              <a:off x="10379061" y="4340048"/>
              <a:ext cx="166907" cy="214301"/>
            </a:xfrm>
            <a:custGeom>
              <a:avLst/>
              <a:gdLst>
                <a:gd name="T0" fmla="*/ 535 w 574"/>
                <a:gd name="T1" fmla="*/ 191 h 573"/>
                <a:gd name="T2" fmla="*/ 535 w 574"/>
                <a:gd name="T3" fmla="*/ 191 h 573"/>
                <a:gd name="T4" fmla="*/ 382 w 574"/>
                <a:gd name="T5" fmla="*/ 515 h 573"/>
                <a:gd name="T6" fmla="*/ 58 w 574"/>
                <a:gd name="T7" fmla="*/ 382 h 573"/>
                <a:gd name="T8" fmla="*/ 191 w 574"/>
                <a:gd name="T9" fmla="*/ 38 h 573"/>
                <a:gd name="T10" fmla="*/ 535 w 574"/>
                <a:gd name="T11" fmla="*/ 191 h 573"/>
              </a:gdLst>
              <a:ahLst/>
              <a:cxnLst>
                <a:cxn ang="0">
                  <a:pos x="T0" y="T1"/>
                </a:cxn>
                <a:cxn ang="0">
                  <a:pos x="T2" y="T3"/>
                </a:cxn>
                <a:cxn ang="0">
                  <a:pos x="T4" y="T5"/>
                </a:cxn>
                <a:cxn ang="0">
                  <a:pos x="T6" y="T7"/>
                </a:cxn>
                <a:cxn ang="0">
                  <a:pos x="T8" y="T9"/>
                </a:cxn>
                <a:cxn ang="0">
                  <a:pos x="T10" y="T11"/>
                </a:cxn>
              </a:cxnLst>
              <a:rect l="0" t="0" r="r" b="b"/>
              <a:pathLst>
                <a:path w="574" h="573">
                  <a:moveTo>
                    <a:pt x="535" y="191"/>
                  </a:moveTo>
                  <a:lnTo>
                    <a:pt x="535" y="191"/>
                  </a:lnTo>
                  <a:cubicBezTo>
                    <a:pt x="573" y="324"/>
                    <a:pt x="516" y="458"/>
                    <a:pt x="382" y="515"/>
                  </a:cubicBezTo>
                  <a:cubicBezTo>
                    <a:pt x="248" y="572"/>
                    <a:pt x="115" y="496"/>
                    <a:pt x="58" y="382"/>
                  </a:cubicBezTo>
                  <a:cubicBezTo>
                    <a:pt x="0" y="248"/>
                    <a:pt x="77" y="95"/>
                    <a:pt x="191" y="38"/>
                  </a:cubicBezTo>
                  <a:cubicBezTo>
                    <a:pt x="325" y="0"/>
                    <a:pt x="478" y="57"/>
                    <a:pt x="535"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2" name="Freeform 221"/>
            <p:cNvSpPr>
              <a:spLocks noChangeArrowheads="1"/>
            </p:cNvSpPr>
            <p:nvPr/>
          </p:nvSpPr>
          <p:spPr bwMode="auto">
            <a:xfrm rot="16200000">
              <a:off x="10439849" y="4112132"/>
              <a:ext cx="200289" cy="313209"/>
            </a:xfrm>
            <a:custGeom>
              <a:avLst/>
              <a:gdLst>
                <a:gd name="T0" fmla="*/ 687 w 688"/>
                <a:gd name="T1" fmla="*/ 668 h 840"/>
                <a:gd name="T2" fmla="*/ 268 w 688"/>
                <a:gd name="T3" fmla="*/ 839 h 840"/>
                <a:gd name="T4" fmla="*/ 0 w 688"/>
                <a:gd name="T5" fmla="*/ 172 h 840"/>
                <a:gd name="T6" fmla="*/ 420 w 688"/>
                <a:gd name="T7" fmla="*/ 0 h 840"/>
                <a:gd name="T8" fmla="*/ 687 w 688"/>
                <a:gd name="T9" fmla="*/ 668 h 840"/>
              </a:gdLst>
              <a:ahLst/>
              <a:cxnLst>
                <a:cxn ang="0">
                  <a:pos x="T0" y="T1"/>
                </a:cxn>
                <a:cxn ang="0">
                  <a:pos x="T2" y="T3"/>
                </a:cxn>
                <a:cxn ang="0">
                  <a:pos x="T4" y="T5"/>
                </a:cxn>
                <a:cxn ang="0">
                  <a:pos x="T6" y="T7"/>
                </a:cxn>
                <a:cxn ang="0">
                  <a:pos x="T8" y="T9"/>
                </a:cxn>
              </a:cxnLst>
              <a:rect l="0" t="0" r="r" b="b"/>
              <a:pathLst>
                <a:path w="688" h="840">
                  <a:moveTo>
                    <a:pt x="687" y="668"/>
                  </a:moveTo>
                  <a:lnTo>
                    <a:pt x="268" y="839"/>
                  </a:lnTo>
                  <a:lnTo>
                    <a:pt x="0" y="172"/>
                  </a:lnTo>
                  <a:lnTo>
                    <a:pt x="420" y="0"/>
                  </a:lnTo>
                  <a:lnTo>
                    <a:pt x="687" y="66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3" name="Freeform 222"/>
            <p:cNvSpPr>
              <a:spLocks noChangeArrowheads="1"/>
            </p:cNvSpPr>
            <p:nvPr/>
          </p:nvSpPr>
          <p:spPr bwMode="auto">
            <a:xfrm rot="16200000">
              <a:off x="10341979" y="4207339"/>
              <a:ext cx="155352" cy="201113"/>
            </a:xfrm>
            <a:custGeom>
              <a:avLst/>
              <a:gdLst>
                <a:gd name="T0" fmla="*/ 477 w 535"/>
                <a:gd name="T1" fmla="*/ 191 h 536"/>
                <a:gd name="T2" fmla="*/ 477 w 535"/>
                <a:gd name="T3" fmla="*/ 191 h 536"/>
                <a:gd name="T4" fmla="*/ 362 w 535"/>
                <a:gd name="T5" fmla="*/ 478 h 536"/>
                <a:gd name="T6" fmla="*/ 57 w 535"/>
                <a:gd name="T7" fmla="*/ 363 h 536"/>
                <a:gd name="T8" fmla="*/ 191 w 535"/>
                <a:gd name="T9" fmla="*/ 58 h 536"/>
                <a:gd name="T10" fmla="*/ 477 w 535"/>
                <a:gd name="T11" fmla="*/ 191 h 536"/>
              </a:gdLst>
              <a:ahLst/>
              <a:cxnLst>
                <a:cxn ang="0">
                  <a:pos x="T0" y="T1"/>
                </a:cxn>
                <a:cxn ang="0">
                  <a:pos x="T2" y="T3"/>
                </a:cxn>
                <a:cxn ang="0">
                  <a:pos x="T4" y="T5"/>
                </a:cxn>
                <a:cxn ang="0">
                  <a:pos x="T6" y="T7"/>
                </a:cxn>
                <a:cxn ang="0">
                  <a:pos x="T8" y="T9"/>
                </a:cxn>
                <a:cxn ang="0">
                  <a:pos x="T10" y="T11"/>
                </a:cxn>
              </a:cxnLst>
              <a:rect l="0" t="0" r="r" b="b"/>
              <a:pathLst>
                <a:path w="535" h="536">
                  <a:moveTo>
                    <a:pt x="477" y="191"/>
                  </a:moveTo>
                  <a:lnTo>
                    <a:pt x="477" y="191"/>
                  </a:lnTo>
                  <a:cubicBezTo>
                    <a:pt x="534" y="306"/>
                    <a:pt x="477" y="439"/>
                    <a:pt x="362" y="478"/>
                  </a:cubicBezTo>
                  <a:cubicBezTo>
                    <a:pt x="229" y="535"/>
                    <a:pt x="95" y="478"/>
                    <a:pt x="57" y="363"/>
                  </a:cubicBezTo>
                  <a:cubicBezTo>
                    <a:pt x="0" y="229"/>
                    <a:pt x="57" y="96"/>
                    <a:pt x="191" y="58"/>
                  </a:cubicBezTo>
                  <a:cubicBezTo>
                    <a:pt x="305" y="0"/>
                    <a:pt x="439" y="58"/>
                    <a:pt x="477" y="191"/>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4" name="Freeform 223"/>
            <p:cNvSpPr>
              <a:spLocks noChangeArrowheads="1"/>
            </p:cNvSpPr>
            <p:nvPr/>
          </p:nvSpPr>
          <p:spPr bwMode="auto">
            <a:xfrm rot="16200000">
              <a:off x="10402861" y="4010679"/>
              <a:ext cx="183598" cy="278592"/>
            </a:xfrm>
            <a:custGeom>
              <a:avLst/>
              <a:gdLst>
                <a:gd name="T0" fmla="*/ 630 w 631"/>
                <a:gd name="T1" fmla="*/ 591 h 745"/>
                <a:gd name="T2" fmla="*/ 248 w 631"/>
                <a:gd name="T3" fmla="*/ 744 h 745"/>
                <a:gd name="T4" fmla="*/ 0 w 631"/>
                <a:gd name="T5" fmla="*/ 153 h 745"/>
                <a:gd name="T6" fmla="*/ 382 w 631"/>
                <a:gd name="T7" fmla="*/ 0 h 745"/>
                <a:gd name="T8" fmla="*/ 630 w 631"/>
                <a:gd name="T9" fmla="*/ 591 h 745"/>
              </a:gdLst>
              <a:ahLst/>
              <a:cxnLst>
                <a:cxn ang="0">
                  <a:pos x="T0" y="T1"/>
                </a:cxn>
                <a:cxn ang="0">
                  <a:pos x="T2" y="T3"/>
                </a:cxn>
                <a:cxn ang="0">
                  <a:pos x="T4" y="T5"/>
                </a:cxn>
                <a:cxn ang="0">
                  <a:pos x="T6" y="T7"/>
                </a:cxn>
                <a:cxn ang="0">
                  <a:pos x="T8" y="T9"/>
                </a:cxn>
              </a:cxnLst>
              <a:rect l="0" t="0" r="r" b="b"/>
              <a:pathLst>
                <a:path w="631" h="745">
                  <a:moveTo>
                    <a:pt x="630" y="591"/>
                  </a:moveTo>
                  <a:lnTo>
                    <a:pt x="248" y="744"/>
                  </a:lnTo>
                  <a:lnTo>
                    <a:pt x="0" y="153"/>
                  </a:lnTo>
                  <a:lnTo>
                    <a:pt x="382" y="0"/>
                  </a:lnTo>
                  <a:lnTo>
                    <a:pt x="630" y="591"/>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5" name="Freeform 224"/>
            <p:cNvSpPr>
              <a:spLocks noChangeArrowheads="1"/>
            </p:cNvSpPr>
            <p:nvPr/>
          </p:nvSpPr>
          <p:spPr bwMode="auto">
            <a:xfrm rot="16200000">
              <a:off x="10316713" y="4093055"/>
              <a:ext cx="139945" cy="178035"/>
            </a:xfrm>
            <a:custGeom>
              <a:avLst/>
              <a:gdLst>
                <a:gd name="T0" fmla="*/ 420 w 479"/>
                <a:gd name="T1" fmla="*/ 153 h 478"/>
                <a:gd name="T2" fmla="*/ 420 w 479"/>
                <a:gd name="T3" fmla="*/ 153 h 478"/>
                <a:gd name="T4" fmla="*/ 305 w 479"/>
                <a:gd name="T5" fmla="*/ 420 h 478"/>
                <a:gd name="T6" fmla="*/ 38 w 479"/>
                <a:gd name="T7" fmla="*/ 306 h 478"/>
                <a:gd name="T8" fmla="*/ 153 w 479"/>
                <a:gd name="T9" fmla="*/ 38 h 478"/>
                <a:gd name="T10" fmla="*/ 420 w 479"/>
                <a:gd name="T11" fmla="*/ 153 h 478"/>
              </a:gdLst>
              <a:ahLst/>
              <a:cxnLst>
                <a:cxn ang="0">
                  <a:pos x="T0" y="T1"/>
                </a:cxn>
                <a:cxn ang="0">
                  <a:pos x="T2" y="T3"/>
                </a:cxn>
                <a:cxn ang="0">
                  <a:pos x="T4" y="T5"/>
                </a:cxn>
                <a:cxn ang="0">
                  <a:pos x="T6" y="T7"/>
                </a:cxn>
                <a:cxn ang="0">
                  <a:pos x="T8" y="T9"/>
                </a:cxn>
                <a:cxn ang="0">
                  <a:pos x="T10" y="T11"/>
                </a:cxn>
              </a:cxnLst>
              <a:rect l="0" t="0" r="r" b="b"/>
              <a:pathLst>
                <a:path w="479" h="478">
                  <a:moveTo>
                    <a:pt x="420" y="153"/>
                  </a:moveTo>
                  <a:lnTo>
                    <a:pt x="420" y="153"/>
                  </a:lnTo>
                  <a:cubicBezTo>
                    <a:pt x="478" y="267"/>
                    <a:pt x="420" y="382"/>
                    <a:pt x="305" y="420"/>
                  </a:cubicBezTo>
                  <a:cubicBezTo>
                    <a:pt x="210" y="477"/>
                    <a:pt x="96" y="420"/>
                    <a:pt x="38" y="306"/>
                  </a:cubicBezTo>
                  <a:cubicBezTo>
                    <a:pt x="0" y="210"/>
                    <a:pt x="57" y="77"/>
                    <a:pt x="153" y="38"/>
                  </a:cubicBezTo>
                  <a:cubicBezTo>
                    <a:pt x="267" y="0"/>
                    <a:pt x="382" y="57"/>
                    <a:pt x="420" y="153"/>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6" name="Freeform 225"/>
            <p:cNvSpPr>
              <a:spLocks noChangeArrowheads="1"/>
            </p:cNvSpPr>
            <p:nvPr/>
          </p:nvSpPr>
          <p:spPr bwMode="auto">
            <a:xfrm rot="16200000">
              <a:off x="10733466" y="4538863"/>
              <a:ext cx="56492" cy="70884"/>
            </a:xfrm>
            <a:custGeom>
              <a:avLst/>
              <a:gdLst>
                <a:gd name="T0" fmla="*/ 19 w 192"/>
                <a:gd name="T1" fmla="*/ 0 h 191"/>
                <a:gd name="T2" fmla="*/ 191 w 192"/>
                <a:gd name="T3" fmla="*/ 114 h 191"/>
                <a:gd name="T4" fmla="*/ 134 w 192"/>
                <a:gd name="T5" fmla="*/ 171 h 191"/>
                <a:gd name="T6" fmla="*/ 38 w 192"/>
                <a:gd name="T7" fmla="*/ 190 h 191"/>
                <a:gd name="T8" fmla="*/ 0 w 192"/>
                <a:gd name="T9" fmla="*/ 133 h 191"/>
                <a:gd name="T10" fmla="*/ 19 w 192"/>
                <a:gd name="T11" fmla="*/ 0 h 191"/>
              </a:gdLst>
              <a:ahLst/>
              <a:cxnLst>
                <a:cxn ang="0">
                  <a:pos x="T0" y="T1"/>
                </a:cxn>
                <a:cxn ang="0">
                  <a:pos x="T2" y="T3"/>
                </a:cxn>
                <a:cxn ang="0">
                  <a:pos x="T4" y="T5"/>
                </a:cxn>
                <a:cxn ang="0">
                  <a:pos x="T6" y="T7"/>
                </a:cxn>
                <a:cxn ang="0">
                  <a:pos x="T8" y="T9"/>
                </a:cxn>
                <a:cxn ang="0">
                  <a:pos x="T10" y="T11"/>
                </a:cxn>
              </a:cxnLst>
              <a:rect l="0" t="0" r="r" b="b"/>
              <a:pathLst>
                <a:path w="192" h="191">
                  <a:moveTo>
                    <a:pt x="19" y="0"/>
                  </a:moveTo>
                  <a:lnTo>
                    <a:pt x="191" y="114"/>
                  </a:lnTo>
                  <a:lnTo>
                    <a:pt x="134" y="171"/>
                  </a:lnTo>
                  <a:lnTo>
                    <a:pt x="38" y="190"/>
                  </a:lnTo>
                  <a:lnTo>
                    <a:pt x="0" y="133"/>
                  </a:lnTo>
                  <a:lnTo>
                    <a:pt x="19"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7" name="Freeform 226"/>
            <p:cNvSpPr>
              <a:spLocks noChangeArrowheads="1"/>
            </p:cNvSpPr>
            <p:nvPr/>
          </p:nvSpPr>
          <p:spPr bwMode="auto">
            <a:xfrm rot="16200000">
              <a:off x="10659824" y="4418445"/>
              <a:ext cx="338950" cy="463219"/>
            </a:xfrm>
            <a:custGeom>
              <a:avLst/>
              <a:gdLst>
                <a:gd name="T0" fmla="*/ 286 w 1165"/>
                <a:gd name="T1" fmla="*/ 533 h 1241"/>
                <a:gd name="T2" fmla="*/ 286 w 1165"/>
                <a:gd name="T3" fmla="*/ 533 h 1241"/>
                <a:gd name="T4" fmla="*/ 76 w 1165"/>
                <a:gd name="T5" fmla="*/ 343 h 1241"/>
                <a:gd name="T6" fmla="*/ 114 w 1165"/>
                <a:gd name="T7" fmla="*/ 95 h 1241"/>
                <a:gd name="T8" fmla="*/ 439 w 1165"/>
                <a:gd name="T9" fmla="*/ 95 h 1241"/>
                <a:gd name="T10" fmla="*/ 782 w 1165"/>
                <a:gd name="T11" fmla="*/ 362 h 1241"/>
                <a:gd name="T12" fmla="*/ 1164 w 1165"/>
                <a:gd name="T13" fmla="*/ 1240 h 1241"/>
                <a:gd name="T14" fmla="*/ 286 w 1165"/>
                <a:gd name="T15" fmla="*/ 533 h 1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1241">
                  <a:moveTo>
                    <a:pt x="286" y="533"/>
                  </a:moveTo>
                  <a:lnTo>
                    <a:pt x="286" y="533"/>
                  </a:lnTo>
                  <a:cubicBezTo>
                    <a:pt x="76" y="343"/>
                    <a:pt x="76" y="343"/>
                    <a:pt x="76" y="343"/>
                  </a:cubicBezTo>
                  <a:cubicBezTo>
                    <a:pt x="76" y="343"/>
                    <a:pt x="0" y="229"/>
                    <a:pt x="114" y="95"/>
                  </a:cubicBezTo>
                  <a:cubicBezTo>
                    <a:pt x="114" y="95"/>
                    <a:pt x="248" y="0"/>
                    <a:pt x="439" y="95"/>
                  </a:cubicBezTo>
                  <a:cubicBezTo>
                    <a:pt x="782" y="362"/>
                    <a:pt x="782" y="362"/>
                    <a:pt x="782" y="362"/>
                  </a:cubicBezTo>
                  <a:cubicBezTo>
                    <a:pt x="1164" y="1240"/>
                    <a:pt x="1164" y="1240"/>
                    <a:pt x="1164" y="1240"/>
                  </a:cubicBezTo>
                  <a:lnTo>
                    <a:pt x="286" y="53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8" name="Freeform 227"/>
            <p:cNvSpPr>
              <a:spLocks noChangeArrowheads="1"/>
            </p:cNvSpPr>
            <p:nvPr/>
          </p:nvSpPr>
          <p:spPr bwMode="auto">
            <a:xfrm rot="16200000">
              <a:off x="10671149" y="4681970"/>
              <a:ext cx="116836" cy="135175"/>
            </a:xfrm>
            <a:custGeom>
              <a:avLst/>
              <a:gdLst>
                <a:gd name="T0" fmla="*/ 58 w 403"/>
                <a:gd name="T1" fmla="*/ 151 h 362"/>
                <a:gd name="T2" fmla="*/ 58 w 403"/>
                <a:gd name="T3" fmla="*/ 151 h 362"/>
                <a:gd name="T4" fmla="*/ 96 w 403"/>
                <a:gd name="T5" fmla="*/ 0 h 362"/>
                <a:gd name="T6" fmla="*/ 344 w 403"/>
                <a:gd name="T7" fmla="*/ 151 h 362"/>
                <a:gd name="T8" fmla="*/ 325 w 403"/>
                <a:gd name="T9" fmla="*/ 342 h 362"/>
                <a:gd name="T10" fmla="*/ 287 w 403"/>
                <a:gd name="T11" fmla="*/ 361 h 362"/>
                <a:gd name="T12" fmla="*/ 58 w 403"/>
                <a:gd name="T13" fmla="*/ 151 h 362"/>
              </a:gdLst>
              <a:ahLst/>
              <a:cxnLst>
                <a:cxn ang="0">
                  <a:pos x="T0" y="T1"/>
                </a:cxn>
                <a:cxn ang="0">
                  <a:pos x="T2" y="T3"/>
                </a:cxn>
                <a:cxn ang="0">
                  <a:pos x="T4" y="T5"/>
                </a:cxn>
                <a:cxn ang="0">
                  <a:pos x="T6" y="T7"/>
                </a:cxn>
                <a:cxn ang="0">
                  <a:pos x="T8" y="T9"/>
                </a:cxn>
                <a:cxn ang="0">
                  <a:pos x="T10" y="T11"/>
                </a:cxn>
                <a:cxn ang="0">
                  <a:pos x="T12" y="T13"/>
                </a:cxn>
              </a:cxnLst>
              <a:rect l="0" t="0" r="r" b="b"/>
              <a:pathLst>
                <a:path w="403" h="362">
                  <a:moveTo>
                    <a:pt x="58" y="151"/>
                  </a:moveTo>
                  <a:lnTo>
                    <a:pt x="58" y="151"/>
                  </a:lnTo>
                  <a:cubicBezTo>
                    <a:pt x="58" y="151"/>
                    <a:pt x="0" y="38"/>
                    <a:pt x="96" y="0"/>
                  </a:cubicBezTo>
                  <a:cubicBezTo>
                    <a:pt x="96" y="0"/>
                    <a:pt x="173" y="0"/>
                    <a:pt x="344" y="151"/>
                  </a:cubicBezTo>
                  <a:cubicBezTo>
                    <a:pt x="344" y="151"/>
                    <a:pt x="402" y="266"/>
                    <a:pt x="325" y="342"/>
                  </a:cubicBezTo>
                  <a:cubicBezTo>
                    <a:pt x="287" y="361"/>
                    <a:pt x="287" y="361"/>
                    <a:pt x="287" y="361"/>
                  </a:cubicBezTo>
                  <a:lnTo>
                    <a:pt x="58" y="151"/>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29" name="Freeform 228"/>
            <p:cNvSpPr>
              <a:spLocks noChangeArrowheads="1"/>
            </p:cNvSpPr>
            <p:nvPr/>
          </p:nvSpPr>
          <p:spPr bwMode="auto">
            <a:xfrm rot="16200000">
              <a:off x="10518151" y="3978812"/>
              <a:ext cx="600866" cy="613231"/>
            </a:xfrm>
            <a:custGeom>
              <a:avLst/>
              <a:gdLst>
                <a:gd name="T0" fmla="*/ 0 w 2063"/>
                <a:gd name="T1" fmla="*/ 705 h 1642"/>
                <a:gd name="T2" fmla="*/ 0 w 2063"/>
                <a:gd name="T3" fmla="*/ 705 h 1642"/>
                <a:gd name="T4" fmla="*/ 229 w 2063"/>
                <a:gd name="T5" fmla="*/ 1259 h 1642"/>
                <a:gd name="T6" fmla="*/ 153 w 2063"/>
                <a:gd name="T7" fmla="*/ 1278 h 1642"/>
                <a:gd name="T8" fmla="*/ 306 w 2063"/>
                <a:gd name="T9" fmla="*/ 1373 h 1642"/>
                <a:gd name="T10" fmla="*/ 344 w 2063"/>
                <a:gd name="T11" fmla="*/ 1450 h 1642"/>
                <a:gd name="T12" fmla="*/ 917 w 2063"/>
                <a:gd name="T13" fmla="*/ 1507 h 1642"/>
                <a:gd name="T14" fmla="*/ 917 w 2063"/>
                <a:gd name="T15" fmla="*/ 1507 h 1642"/>
                <a:gd name="T16" fmla="*/ 1050 w 2063"/>
                <a:gd name="T17" fmla="*/ 1469 h 1642"/>
                <a:gd name="T18" fmla="*/ 1624 w 2063"/>
                <a:gd name="T19" fmla="*/ 1240 h 1642"/>
                <a:gd name="T20" fmla="*/ 1986 w 2063"/>
                <a:gd name="T21" fmla="*/ 629 h 1642"/>
                <a:gd name="T22" fmla="*/ 1967 w 2063"/>
                <a:gd name="T23" fmla="*/ 591 h 1642"/>
                <a:gd name="T24" fmla="*/ 1738 w 2063"/>
                <a:gd name="T25" fmla="*/ 0 h 1642"/>
                <a:gd name="T26" fmla="*/ 0 w 2063"/>
                <a:gd name="T27" fmla="*/ 70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3" h="1642">
                  <a:moveTo>
                    <a:pt x="0" y="705"/>
                  </a:moveTo>
                  <a:lnTo>
                    <a:pt x="0" y="705"/>
                  </a:lnTo>
                  <a:cubicBezTo>
                    <a:pt x="229" y="1259"/>
                    <a:pt x="229" y="1259"/>
                    <a:pt x="229" y="1259"/>
                  </a:cubicBezTo>
                  <a:cubicBezTo>
                    <a:pt x="153" y="1278"/>
                    <a:pt x="153" y="1278"/>
                    <a:pt x="153" y="1278"/>
                  </a:cubicBezTo>
                  <a:cubicBezTo>
                    <a:pt x="153" y="1278"/>
                    <a:pt x="210" y="1316"/>
                    <a:pt x="306" y="1373"/>
                  </a:cubicBezTo>
                  <a:cubicBezTo>
                    <a:pt x="344" y="1450"/>
                    <a:pt x="344" y="1450"/>
                    <a:pt x="344" y="1450"/>
                  </a:cubicBezTo>
                  <a:cubicBezTo>
                    <a:pt x="344" y="1450"/>
                    <a:pt x="535" y="1641"/>
                    <a:pt x="917" y="1507"/>
                  </a:cubicBezTo>
                  <a:lnTo>
                    <a:pt x="917" y="1507"/>
                  </a:lnTo>
                  <a:cubicBezTo>
                    <a:pt x="974" y="1507"/>
                    <a:pt x="1013" y="1488"/>
                    <a:pt x="1050" y="1469"/>
                  </a:cubicBezTo>
                  <a:cubicBezTo>
                    <a:pt x="1624" y="1240"/>
                    <a:pt x="1624" y="1240"/>
                    <a:pt x="1624" y="1240"/>
                  </a:cubicBezTo>
                  <a:cubicBezTo>
                    <a:pt x="1624" y="1240"/>
                    <a:pt x="2062" y="1068"/>
                    <a:pt x="1986" y="629"/>
                  </a:cubicBezTo>
                  <a:cubicBezTo>
                    <a:pt x="1967" y="591"/>
                    <a:pt x="1967" y="591"/>
                    <a:pt x="1967" y="591"/>
                  </a:cubicBezTo>
                  <a:cubicBezTo>
                    <a:pt x="1738" y="0"/>
                    <a:pt x="1738" y="0"/>
                    <a:pt x="1738" y="0"/>
                  </a:cubicBezTo>
                  <a:lnTo>
                    <a:pt x="0" y="705"/>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0" name="Freeform 229"/>
            <p:cNvSpPr>
              <a:spLocks noChangeArrowheads="1"/>
            </p:cNvSpPr>
            <p:nvPr/>
          </p:nvSpPr>
          <p:spPr bwMode="auto">
            <a:xfrm rot="16200000">
              <a:off x="10922327" y="3895865"/>
              <a:ext cx="428823" cy="550588"/>
            </a:xfrm>
            <a:custGeom>
              <a:avLst/>
              <a:gdLst>
                <a:gd name="T0" fmla="*/ 1470 w 1471"/>
                <a:gd name="T1" fmla="*/ 1050 h 1472"/>
                <a:gd name="T2" fmla="*/ 420 w 1471"/>
                <a:gd name="T3" fmla="*/ 1471 h 1472"/>
                <a:gd name="T4" fmla="*/ 0 w 1471"/>
                <a:gd name="T5" fmla="*/ 420 h 1472"/>
                <a:gd name="T6" fmla="*/ 1050 w 1471"/>
                <a:gd name="T7" fmla="*/ 0 h 1472"/>
                <a:gd name="T8" fmla="*/ 1470 w 1471"/>
                <a:gd name="T9" fmla="*/ 1050 h 1472"/>
              </a:gdLst>
              <a:ahLst/>
              <a:cxnLst>
                <a:cxn ang="0">
                  <a:pos x="T0" y="T1"/>
                </a:cxn>
                <a:cxn ang="0">
                  <a:pos x="T2" y="T3"/>
                </a:cxn>
                <a:cxn ang="0">
                  <a:pos x="T4" y="T5"/>
                </a:cxn>
                <a:cxn ang="0">
                  <a:pos x="T6" y="T7"/>
                </a:cxn>
                <a:cxn ang="0">
                  <a:pos x="T8" y="T9"/>
                </a:cxn>
              </a:cxnLst>
              <a:rect l="0" t="0" r="r" b="b"/>
              <a:pathLst>
                <a:path w="1471" h="1472">
                  <a:moveTo>
                    <a:pt x="1470" y="1050"/>
                  </a:moveTo>
                  <a:lnTo>
                    <a:pt x="420" y="1471"/>
                  </a:lnTo>
                  <a:lnTo>
                    <a:pt x="0" y="420"/>
                  </a:lnTo>
                  <a:lnTo>
                    <a:pt x="1050" y="0"/>
                  </a:lnTo>
                  <a:lnTo>
                    <a:pt x="1470" y="105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1" name="Freeform 230"/>
            <p:cNvSpPr>
              <a:spLocks noChangeArrowheads="1"/>
            </p:cNvSpPr>
            <p:nvPr/>
          </p:nvSpPr>
          <p:spPr bwMode="auto">
            <a:xfrm rot="16200000">
              <a:off x="10521645" y="4428218"/>
              <a:ext cx="44936" cy="136823"/>
            </a:xfrm>
            <a:custGeom>
              <a:avLst/>
              <a:gdLst>
                <a:gd name="T0" fmla="*/ 0 w 154"/>
                <a:gd name="T1" fmla="*/ 0 h 364"/>
                <a:gd name="T2" fmla="*/ 153 w 154"/>
                <a:gd name="T3" fmla="*/ 363 h 364"/>
                <a:gd name="T4" fmla="*/ 0 w 154"/>
                <a:gd name="T5" fmla="*/ 0 h 364"/>
              </a:gdLst>
              <a:ahLst/>
              <a:cxnLst>
                <a:cxn ang="0">
                  <a:pos x="T0" y="T1"/>
                </a:cxn>
                <a:cxn ang="0">
                  <a:pos x="T2" y="T3"/>
                </a:cxn>
                <a:cxn ang="0">
                  <a:pos x="T4" y="T5"/>
                </a:cxn>
              </a:cxnLst>
              <a:rect l="0" t="0" r="r" b="b"/>
              <a:pathLst>
                <a:path w="154" h="364">
                  <a:moveTo>
                    <a:pt x="0" y="0"/>
                  </a:moveTo>
                  <a:lnTo>
                    <a:pt x="153" y="363"/>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cxnSp>
          <p:nvCxnSpPr>
            <p:cNvPr id="232" name="Line 128"/>
            <p:cNvCxnSpPr/>
            <p:nvPr/>
          </p:nvCxnSpPr>
          <p:spPr bwMode="auto">
            <a:xfrm rot="16200000">
              <a:off x="10520821" y="4429042"/>
              <a:ext cx="44936" cy="13517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33" name="Freeform 232"/>
            <p:cNvSpPr>
              <a:spLocks noChangeArrowheads="1"/>
            </p:cNvSpPr>
            <p:nvPr/>
          </p:nvSpPr>
          <p:spPr bwMode="auto">
            <a:xfrm rot="16200000">
              <a:off x="10521645" y="4428218"/>
              <a:ext cx="44936" cy="136823"/>
            </a:xfrm>
            <a:custGeom>
              <a:avLst/>
              <a:gdLst>
                <a:gd name="T0" fmla="*/ 0 w 154"/>
                <a:gd name="T1" fmla="*/ 0 h 364"/>
                <a:gd name="T2" fmla="*/ 0 w 154"/>
                <a:gd name="T3" fmla="*/ 0 h 364"/>
                <a:gd name="T4" fmla="*/ 39 w 154"/>
                <a:gd name="T5" fmla="*/ 58 h 364"/>
                <a:gd name="T6" fmla="*/ 58 w 154"/>
                <a:gd name="T7" fmla="*/ 115 h 364"/>
                <a:gd name="T8" fmla="*/ 96 w 154"/>
                <a:gd name="T9" fmla="*/ 191 h 364"/>
                <a:gd name="T10" fmla="*/ 115 w 154"/>
                <a:gd name="T11" fmla="*/ 248 h 364"/>
                <a:gd name="T12" fmla="*/ 134 w 154"/>
                <a:gd name="T13" fmla="*/ 306 h 364"/>
                <a:gd name="T14" fmla="*/ 153 w 154"/>
                <a:gd name="T15" fmla="*/ 325 h 364"/>
                <a:gd name="T16" fmla="*/ 153 w 154"/>
                <a:gd name="T17" fmla="*/ 344 h 364"/>
                <a:gd name="T18" fmla="*/ 153 w 154"/>
                <a:gd name="T19" fmla="*/ 363 h 364"/>
                <a:gd name="T20" fmla="*/ 153 w 154"/>
                <a:gd name="T21" fmla="*/ 363 h 364"/>
                <a:gd name="T22" fmla="*/ 153 w 154"/>
                <a:gd name="T23" fmla="*/ 363 h 364"/>
                <a:gd name="T24" fmla="*/ 134 w 154"/>
                <a:gd name="T25" fmla="*/ 344 h 364"/>
                <a:gd name="T26" fmla="*/ 134 w 154"/>
                <a:gd name="T27" fmla="*/ 344 h 364"/>
                <a:gd name="T28" fmla="*/ 115 w 154"/>
                <a:gd name="T29" fmla="*/ 306 h 364"/>
                <a:gd name="T30" fmla="*/ 96 w 154"/>
                <a:gd name="T31" fmla="*/ 267 h 364"/>
                <a:gd name="T32" fmla="*/ 58 w 154"/>
                <a:gd name="T33" fmla="*/ 191 h 364"/>
                <a:gd name="T34" fmla="*/ 39 w 154"/>
                <a:gd name="T35" fmla="*/ 115 h 364"/>
                <a:gd name="T36" fmla="*/ 20 w 154"/>
                <a:gd name="T37" fmla="*/ 58 h 364"/>
                <a:gd name="T38" fmla="*/ 0 w 154"/>
                <a:gd name="T3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364">
                  <a:moveTo>
                    <a:pt x="0" y="0"/>
                  </a:moveTo>
                  <a:lnTo>
                    <a:pt x="0" y="0"/>
                  </a:lnTo>
                  <a:cubicBezTo>
                    <a:pt x="0" y="0"/>
                    <a:pt x="20" y="19"/>
                    <a:pt x="39" y="58"/>
                  </a:cubicBezTo>
                  <a:cubicBezTo>
                    <a:pt x="39" y="77"/>
                    <a:pt x="58" y="96"/>
                    <a:pt x="58" y="115"/>
                  </a:cubicBezTo>
                  <a:cubicBezTo>
                    <a:pt x="77" y="134"/>
                    <a:pt x="77" y="153"/>
                    <a:pt x="96" y="191"/>
                  </a:cubicBezTo>
                  <a:cubicBezTo>
                    <a:pt x="96" y="211"/>
                    <a:pt x="115" y="230"/>
                    <a:pt x="115" y="248"/>
                  </a:cubicBezTo>
                  <a:cubicBezTo>
                    <a:pt x="134" y="267"/>
                    <a:pt x="134" y="287"/>
                    <a:pt x="134" y="306"/>
                  </a:cubicBezTo>
                  <a:cubicBezTo>
                    <a:pt x="134" y="306"/>
                    <a:pt x="134" y="325"/>
                    <a:pt x="153" y="325"/>
                  </a:cubicBezTo>
                  <a:cubicBezTo>
                    <a:pt x="153" y="344"/>
                    <a:pt x="153" y="344"/>
                    <a:pt x="153" y="344"/>
                  </a:cubicBezTo>
                  <a:cubicBezTo>
                    <a:pt x="153" y="363"/>
                    <a:pt x="153" y="363"/>
                    <a:pt x="153" y="363"/>
                  </a:cubicBezTo>
                  <a:lnTo>
                    <a:pt x="153" y="363"/>
                  </a:lnTo>
                  <a:lnTo>
                    <a:pt x="153" y="363"/>
                  </a:lnTo>
                  <a:cubicBezTo>
                    <a:pt x="153" y="363"/>
                    <a:pt x="153" y="363"/>
                    <a:pt x="134" y="344"/>
                  </a:cubicBezTo>
                  <a:lnTo>
                    <a:pt x="134" y="344"/>
                  </a:lnTo>
                  <a:cubicBezTo>
                    <a:pt x="115" y="325"/>
                    <a:pt x="115" y="325"/>
                    <a:pt x="115" y="306"/>
                  </a:cubicBezTo>
                  <a:cubicBezTo>
                    <a:pt x="115" y="306"/>
                    <a:pt x="96" y="287"/>
                    <a:pt x="96" y="267"/>
                  </a:cubicBezTo>
                  <a:cubicBezTo>
                    <a:pt x="77" y="230"/>
                    <a:pt x="77" y="211"/>
                    <a:pt x="58" y="191"/>
                  </a:cubicBezTo>
                  <a:cubicBezTo>
                    <a:pt x="58" y="172"/>
                    <a:pt x="58" y="153"/>
                    <a:pt x="39" y="115"/>
                  </a:cubicBezTo>
                  <a:cubicBezTo>
                    <a:pt x="39" y="96"/>
                    <a:pt x="20" y="77"/>
                    <a:pt x="20" y="58"/>
                  </a:cubicBezTo>
                  <a:cubicBezTo>
                    <a:pt x="0" y="38"/>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4" name="Freeform 233"/>
            <p:cNvSpPr>
              <a:spLocks noChangeArrowheads="1"/>
            </p:cNvSpPr>
            <p:nvPr/>
          </p:nvSpPr>
          <p:spPr bwMode="auto">
            <a:xfrm rot="16200000">
              <a:off x="10467342" y="4293122"/>
              <a:ext cx="39801" cy="121987"/>
            </a:xfrm>
            <a:custGeom>
              <a:avLst/>
              <a:gdLst>
                <a:gd name="T0" fmla="*/ 0 w 135"/>
                <a:gd name="T1" fmla="*/ 0 h 325"/>
                <a:gd name="T2" fmla="*/ 134 w 135"/>
                <a:gd name="T3" fmla="*/ 324 h 325"/>
                <a:gd name="T4" fmla="*/ 0 w 135"/>
                <a:gd name="T5" fmla="*/ 0 h 325"/>
              </a:gdLst>
              <a:ahLst/>
              <a:cxnLst>
                <a:cxn ang="0">
                  <a:pos x="T0" y="T1"/>
                </a:cxn>
                <a:cxn ang="0">
                  <a:pos x="T2" y="T3"/>
                </a:cxn>
                <a:cxn ang="0">
                  <a:pos x="T4" y="T5"/>
                </a:cxn>
              </a:cxnLst>
              <a:rect l="0" t="0" r="r" b="b"/>
              <a:pathLst>
                <a:path w="135" h="325">
                  <a:moveTo>
                    <a:pt x="0" y="0"/>
                  </a:moveTo>
                  <a:lnTo>
                    <a:pt x="134" y="324"/>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cxnSp>
          <p:nvCxnSpPr>
            <p:cNvPr id="235" name="Line 131"/>
            <p:cNvCxnSpPr/>
            <p:nvPr/>
          </p:nvCxnSpPr>
          <p:spPr bwMode="auto">
            <a:xfrm rot="16200000">
              <a:off x="10467159" y="4294589"/>
              <a:ext cx="38517" cy="12033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36" name="Freeform 235"/>
            <p:cNvSpPr>
              <a:spLocks noChangeArrowheads="1"/>
            </p:cNvSpPr>
            <p:nvPr/>
          </p:nvSpPr>
          <p:spPr bwMode="auto">
            <a:xfrm rot="16200000">
              <a:off x="10467342" y="4293122"/>
              <a:ext cx="39801" cy="121987"/>
            </a:xfrm>
            <a:custGeom>
              <a:avLst/>
              <a:gdLst>
                <a:gd name="T0" fmla="*/ 0 w 135"/>
                <a:gd name="T1" fmla="*/ 0 h 325"/>
                <a:gd name="T2" fmla="*/ 0 w 135"/>
                <a:gd name="T3" fmla="*/ 0 h 325"/>
                <a:gd name="T4" fmla="*/ 19 w 135"/>
                <a:gd name="T5" fmla="*/ 57 h 325"/>
                <a:gd name="T6" fmla="*/ 38 w 135"/>
                <a:gd name="T7" fmla="*/ 95 h 325"/>
                <a:gd name="T8" fmla="*/ 76 w 135"/>
                <a:gd name="T9" fmla="*/ 152 h 325"/>
                <a:gd name="T10" fmla="*/ 95 w 135"/>
                <a:gd name="T11" fmla="*/ 210 h 325"/>
                <a:gd name="T12" fmla="*/ 114 w 135"/>
                <a:gd name="T13" fmla="*/ 267 h 325"/>
                <a:gd name="T14" fmla="*/ 114 w 135"/>
                <a:gd name="T15" fmla="*/ 286 h 325"/>
                <a:gd name="T16" fmla="*/ 134 w 135"/>
                <a:gd name="T17" fmla="*/ 305 h 325"/>
                <a:gd name="T18" fmla="*/ 134 w 135"/>
                <a:gd name="T19" fmla="*/ 324 h 325"/>
                <a:gd name="T20" fmla="*/ 134 w 135"/>
                <a:gd name="T21" fmla="*/ 324 h 325"/>
                <a:gd name="T22" fmla="*/ 134 w 135"/>
                <a:gd name="T23" fmla="*/ 324 h 325"/>
                <a:gd name="T24" fmla="*/ 114 w 135"/>
                <a:gd name="T25" fmla="*/ 305 h 325"/>
                <a:gd name="T26" fmla="*/ 114 w 135"/>
                <a:gd name="T27" fmla="*/ 305 h 325"/>
                <a:gd name="T28" fmla="*/ 95 w 135"/>
                <a:gd name="T29" fmla="*/ 286 h 325"/>
                <a:gd name="T30" fmla="*/ 76 w 135"/>
                <a:gd name="T31" fmla="*/ 229 h 325"/>
                <a:gd name="T32" fmla="*/ 57 w 135"/>
                <a:gd name="T33" fmla="*/ 171 h 325"/>
                <a:gd name="T34" fmla="*/ 38 w 135"/>
                <a:gd name="T35" fmla="*/ 114 h 325"/>
                <a:gd name="T36" fmla="*/ 19 w 135"/>
                <a:gd name="T37" fmla="*/ 57 h 325"/>
                <a:gd name="T38" fmla="*/ 0 w 135"/>
                <a:gd name="T39"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325">
                  <a:moveTo>
                    <a:pt x="0" y="0"/>
                  </a:moveTo>
                  <a:lnTo>
                    <a:pt x="0" y="0"/>
                  </a:lnTo>
                  <a:cubicBezTo>
                    <a:pt x="0" y="0"/>
                    <a:pt x="0" y="19"/>
                    <a:pt x="19" y="57"/>
                  </a:cubicBezTo>
                  <a:cubicBezTo>
                    <a:pt x="38" y="76"/>
                    <a:pt x="38" y="76"/>
                    <a:pt x="38" y="95"/>
                  </a:cubicBezTo>
                  <a:cubicBezTo>
                    <a:pt x="57" y="114"/>
                    <a:pt x="57" y="133"/>
                    <a:pt x="76" y="152"/>
                  </a:cubicBezTo>
                  <a:cubicBezTo>
                    <a:pt x="76" y="171"/>
                    <a:pt x="95" y="191"/>
                    <a:pt x="95" y="210"/>
                  </a:cubicBezTo>
                  <a:cubicBezTo>
                    <a:pt x="114" y="229"/>
                    <a:pt x="114" y="248"/>
                    <a:pt x="114" y="267"/>
                  </a:cubicBezTo>
                  <a:cubicBezTo>
                    <a:pt x="114" y="286"/>
                    <a:pt x="114" y="286"/>
                    <a:pt x="114" y="286"/>
                  </a:cubicBezTo>
                  <a:cubicBezTo>
                    <a:pt x="134" y="305"/>
                    <a:pt x="134" y="305"/>
                    <a:pt x="134" y="305"/>
                  </a:cubicBezTo>
                  <a:cubicBezTo>
                    <a:pt x="134" y="324"/>
                    <a:pt x="134" y="324"/>
                    <a:pt x="134" y="324"/>
                  </a:cubicBezTo>
                  <a:lnTo>
                    <a:pt x="134" y="324"/>
                  </a:lnTo>
                  <a:lnTo>
                    <a:pt x="134" y="324"/>
                  </a:lnTo>
                  <a:cubicBezTo>
                    <a:pt x="134" y="324"/>
                    <a:pt x="114" y="324"/>
                    <a:pt x="114" y="305"/>
                  </a:cubicBezTo>
                  <a:lnTo>
                    <a:pt x="114" y="305"/>
                  </a:lnTo>
                  <a:cubicBezTo>
                    <a:pt x="95" y="286"/>
                    <a:pt x="95" y="286"/>
                    <a:pt x="95" y="286"/>
                  </a:cubicBezTo>
                  <a:cubicBezTo>
                    <a:pt x="95" y="267"/>
                    <a:pt x="76" y="248"/>
                    <a:pt x="76" y="229"/>
                  </a:cubicBezTo>
                  <a:cubicBezTo>
                    <a:pt x="57" y="210"/>
                    <a:pt x="57" y="191"/>
                    <a:pt x="57" y="171"/>
                  </a:cubicBezTo>
                  <a:cubicBezTo>
                    <a:pt x="38" y="152"/>
                    <a:pt x="38" y="133"/>
                    <a:pt x="38" y="114"/>
                  </a:cubicBezTo>
                  <a:cubicBezTo>
                    <a:pt x="19" y="95"/>
                    <a:pt x="19" y="76"/>
                    <a:pt x="19" y="57"/>
                  </a:cubicBezTo>
                  <a:cubicBezTo>
                    <a:pt x="0" y="19"/>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37" name="Freeform 236"/>
            <p:cNvSpPr>
              <a:spLocks noChangeArrowheads="1"/>
            </p:cNvSpPr>
            <p:nvPr/>
          </p:nvSpPr>
          <p:spPr bwMode="auto">
            <a:xfrm rot="16200000">
              <a:off x="10419450" y="4184061"/>
              <a:ext cx="33381" cy="92315"/>
            </a:xfrm>
            <a:custGeom>
              <a:avLst/>
              <a:gdLst>
                <a:gd name="T0" fmla="*/ 0 w 116"/>
                <a:gd name="T1" fmla="*/ 0 h 249"/>
                <a:gd name="T2" fmla="*/ 115 w 116"/>
                <a:gd name="T3" fmla="*/ 248 h 249"/>
                <a:gd name="T4" fmla="*/ 0 w 116"/>
                <a:gd name="T5" fmla="*/ 0 h 249"/>
              </a:gdLst>
              <a:ahLst/>
              <a:cxnLst>
                <a:cxn ang="0">
                  <a:pos x="T0" y="T1"/>
                </a:cxn>
                <a:cxn ang="0">
                  <a:pos x="T2" y="T3"/>
                </a:cxn>
                <a:cxn ang="0">
                  <a:pos x="T4" y="T5"/>
                </a:cxn>
              </a:cxnLst>
              <a:rect l="0" t="0" r="r" b="b"/>
              <a:pathLst>
                <a:path w="116" h="249">
                  <a:moveTo>
                    <a:pt x="0" y="0"/>
                  </a:moveTo>
                  <a:lnTo>
                    <a:pt x="115" y="248"/>
                  </a:lnTo>
                  <a:lnTo>
                    <a:pt x="0" y="0"/>
                  </a:lnTo>
                </a:path>
              </a:pathLst>
            </a:custGeom>
            <a:solidFill>
              <a:srgbClr val="9B1F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cxnSp>
          <p:nvCxnSpPr>
            <p:cNvPr id="238" name="Line 134"/>
            <p:cNvCxnSpPr/>
            <p:nvPr/>
          </p:nvCxnSpPr>
          <p:spPr bwMode="auto">
            <a:xfrm rot="16200000">
              <a:off x="10419450" y="4184061"/>
              <a:ext cx="33381" cy="9231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39" name="Freeform 238"/>
            <p:cNvSpPr>
              <a:spLocks noChangeArrowheads="1"/>
            </p:cNvSpPr>
            <p:nvPr/>
          </p:nvSpPr>
          <p:spPr bwMode="auto">
            <a:xfrm rot="16200000">
              <a:off x="10419450" y="4184061"/>
              <a:ext cx="33381" cy="92315"/>
            </a:xfrm>
            <a:custGeom>
              <a:avLst/>
              <a:gdLst>
                <a:gd name="T0" fmla="*/ 0 w 116"/>
                <a:gd name="T1" fmla="*/ 0 h 249"/>
                <a:gd name="T2" fmla="*/ 0 w 116"/>
                <a:gd name="T3" fmla="*/ 0 h 249"/>
                <a:gd name="T4" fmla="*/ 19 w 116"/>
                <a:gd name="T5" fmla="*/ 38 h 249"/>
                <a:gd name="T6" fmla="*/ 38 w 116"/>
                <a:gd name="T7" fmla="*/ 77 h 249"/>
                <a:gd name="T8" fmla="*/ 77 w 116"/>
                <a:gd name="T9" fmla="*/ 115 h 249"/>
                <a:gd name="T10" fmla="*/ 96 w 116"/>
                <a:gd name="T11" fmla="*/ 153 h 249"/>
                <a:gd name="T12" fmla="*/ 96 w 116"/>
                <a:gd name="T13" fmla="*/ 191 h 249"/>
                <a:gd name="T14" fmla="*/ 96 w 116"/>
                <a:gd name="T15" fmla="*/ 210 h 249"/>
                <a:gd name="T16" fmla="*/ 115 w 116"/>
                <a:gd name="T17" fmla="*/ 229 h 249"/>
                <a:gd name="T18" fmla="*/ 115 w 116"/>
                <a:gd name="T19" fmla="*/ 248 h 249"/>
                <a:gd name="T20" fmla="*/ 115 w 116"/>
                <a:gd name="T21" fmla="*/ 248 h 249"/>
                <a:gd name="T22" fmla="*/ 96 w 116"/>
                <a:gd name="T23" fmla="*/ 248 h 249"/>
                <a:gd name="T24" fmla="*/ 96 w 116"/>
                <a:gd name="T25" fmla="*/ 229 h 249"/>
                <a:gd name="T26" fmla="*/ 96 w 116"/>
                <a:gd name="T27" fmla="*/ 229 h 249"/>
                <a:gd name="T28" fmla="*/ 77 w 116"/>
                <a:gd name="T29" fmla="*/ 210 h 249"/>
                <a:gd name="T30" fmla="*/ 57 w 116"/>
                <a:gd name="T31" fmla="*/ 172 h 249"/>
                <a:gd name="T32" fmla="*/ 38 w 116"/>
                <a:gd name="T33" fmla="*/ 134 h 249"/>
                <a:gd name="T34" fmla="*/ 38 w 116"/>
                <a:gd name="T35" fmla="*/ 77 h 249"/>
                <a:gd name="T36" fmla="*/ 19 w 116"/>
                <a:gd name="T37" fmla="*/ 38 h 249"/>
                <a:gd name="T38" fmla="*/ 0 w 116"/>
                <a:gd name="T3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249">
                  <a:moveTo>
                    <a:pt x="0" y="0"/>
                  </a:moveTo>
                  <a:lnTo>
                    <a:pt x="0" y="0"/>
                  </a:lnTo>
                  <a:cubicBezTo>
                    <a:pt x="0" y="0"/>
                    <a:pt x="19" y="19"/>
                    <a:pt x="19" y="38"/>
                  </a:cubicBezTo>
                  <a:cubicBezTo>
                    <a:pt x="38" y="58"/>
                    <a:pt x="38" y="58"/>
                    <a:pt x="38" y="77"/>
                  </a:cubicBezTo>
                  <a:cubicBezTo>
                    <a:pt x="57" y="96"/>
                    <a:pt x="57" y="96"/>
                    <a:pt x="77" y="115"/>
                  </a:cubicBezTo>
                  <a:cubicBezTo>
                    <a:pt x="77" y="134"/>
                    <a:pt x="77" y="153"/>
                    <a:pt x="96" y="153"/>
                  </a:cubicBezTo>
                  <a:cubicBezTo>
                    <a:pt x="96" y="172"/>
                    <a:pt x="96" y="191"/>
                    <a:pt x="96" y="191"/>
                  </a:cubicBezTo>
                  <a:cubicBezTo>
                    <a:pt x="96" y="210"/>
                    <a:pt x="96" y="210"/>
                    <a:pt x="96" y="210"/>
                  </a:cubicBezTo>
                  <a:cubicBezTo>
                    <a:pt x="115" y="210"/>
                    <a:pt x="115" y="229"/>
                    <a:pt x="115" y="229"/>
                  </a:cubicBezTo>
                  <a:lnTo>
                    <a:pt x="115" y="248"/>
                  </a:lnTo>
                  <a:lnTo>
                    <a:pt x="115" y="248"/>
                  </a:lnTo>
                  <a:cubicBezTo>
                    <a:pt x="96" y="248"/>
                    <a:pt x="96" y="248"/>
                    <a:pt x="96" y="248"/>
                  </a:cubicBezTo>
                  <a:lnTo>
                    <a:pt x="96" y="229"/>
                  </a:lnTo>
                  <a:lnTo>
                    <a:pt x="96" y="229"/>
                  </a:lnTo>
                  <a:cubicBezTo>
                    <a:pt x="77" y="210"/>
                    <a:pt x="77" y="210"/>
                    <a:pt x="77" y="210"/>
                  </a:cubicBezTo>
                  <a:cubicBezTo>
                    <a:pt x="77" y="191"/>
                    <a:pt x="57" y="191"/>
                    <a:pt x="57" y="172"/>
                  </a:cubicBezTo>
                  <a:cubicBezTo>
                    <a:pt x="57" y="153"/>
                    <a:pt x="57" y="134"/>
                    <a:pt x="38" y="134"/>
                  </a:cubicBezTo>
                  <a:cubicBezTo>
                    <a:pt x="38" y="115"/>
                    <a:pt x="38" y="96"/>
                    <a:pt x="38" y="77"/>
                  </a:cubicBezTo>
                  <a:cubicBezTo>
                    <a:pt x="19" y="58"/>
                    <a:pt x="19" y="58"/>
                    <a:pt x="19" y="38"/>
                  </a:cubicBezTo>
                  <a:cubicBezTo>
                    <a:pt x="19" y="19"/>
                    <a:pt x="0" y="0"/>
                    <a:pt x="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0" name="Freeform 239"/>
            <p:cNvSpPr>
              <a:spLocks noChangeArrowheads="1"/>
            </p:cNvSpPr>
            <p:nvPr/>
          </p:nvSpPr>
          <p:spPr bwMode="auto">
            <a:xfrm rot="16200000">
              <a:off x="11226497" y="3403374"/>
              <a:ext cx="701011" cy="1230001"/>
            </a:xfrm>
            <a:custGeom>
              <a:avLst/>
              <a:gdLst>
                <a:gd name="T0" fmla="*/ 2406 w 2407"/>
                <a:gd name="T1" fmla="*/ 3016 h 3514"/>
                <a:gd name="T2" fmla="*/ 1203 w 2407"/>
                <a:gd name="T3" fmla="*/ 3513 h 3514"/>
                <a:gd name="T4" fmla="*/ 0 w 2407"/>
                <a:gd name="T5" fmla="*/ 477 h 3514"/>
                <a:gd name="T6" fmla="*/ 1203 w 2407"/>
                <a:gd name="T7" fmla="*/ 0 h 3514"/>
                <a:gd name="T8" fmla="*/ 2406 w 2407"/>
                <a:gd name="T9" fmla="*/ 3016 h 3514"/>
              </a:gdLst>
              <a:ahLst/>
              <a:cxnLst>
                <a:cxn ang="0">
                  <a:pos x="T0" y="T1"/>
                </a:cxn>
                <a:cxn ang="0">
                  <a:pos x="T2" y="T3"/>
                </a:cxn>
                <a:cxn ang="0">
                  <a:pos x="T4" y="T5"/>
                </a:cxn>
                <a:cxn ang="0">
                  <a:pos x="T6" y="T7"/>
                </a:cxn>
                <a:cxn ang="0">
                  <a:pos x="T8" y="T9"/>
                </a:cxn>
              </a:cxnLst>
              <a:rect l="0" t="0" r="r" b="b"/>
              <a:pathLst>
                <a:path w="2407" h="3514">
                  <a:moveTo>
                    <a:pt x="2406" y="3016"/>
                  </a:moveTo>
                  <a:lnTo>
                    <a:pt x="1203" y="3513"/>
                  </a:lnTo>
                  <a:lnTo>
                    <a:pt x="0" y="477"/>
                  </a:lnTo>
                  <a:lnTo>
                    <a:pt x="1203" y="0"/>
                  </a:lnTo>
                  <a:lnTo>
                    <a:pt x="2406" y="3016"/>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1" name="Freeform 240"/>
            <p:cNvSpPr>
              <a:spLocks noChangeArrowheads="1"/>
            </p:cNvSpPr>
            <p:nvPr/>
          </p:nvSpPr>
          <p:spPr bwMode="auto">
            <a:xfrm rot="16200000">
              <a:off x="10350119" y="3285139"/>
              <a:ext cx="172043" cy="349475"/>
            </a:xfrm>
            <a:custGeom>
              <a:avLst/>
              <a:gdLst>
                <a:gd name="T0" fmla="*/ 0 w 593"/>
                <a:gd name="T1" fmla="*/ 0 h 937"/>
                <a:gd name="T2" fmla="*/ 0 w 593"/>
                <a:gd name="T3" fmla="*/ 0 h 937"/>
                <a:gd name="T4" fmla="*/ 534 w 593"/>
                <a:gd name="T5" fmla="*/ 287 h 937"/>
                <a:gd name="T6" fmla="*/ 573 w 593"/>
                <a:gd name="T7" fmla="*/ 402 h 937"/>
                <a:gd name="T8" fmla="*/ 477 w 593"/>
                <a:gd name="T9" fmla="*/ 936 h 937"/>
                <a:gd name="T10" fmla="*/ 0 w 593"/>
                <a:gd name="T11" fmla="*/ 0 h 937"/>
              </a:gdLst>
              <a:ahLst/>
              <a:cxnLst>
                <a:cxn ang="0">
                  <a:pos x="T0" y="T1"/>
                </a:cxn>
                <a:cxn ang="0">
                  <a:pos x="T2" y="T3"/>
                </a:cxn>
                <a:cxn ang="0">
                  <a:pos x="T4" y="T5"/>
                </a:cxn>
                <a:cxn ang="0">
                  <a:pos x="T6" y="T7"/>
                </a:cxn>
                <a:cxn ang="0">
                  <a:pos x="T8" y="T9"/>
                </a:cxn>
                <a:cxn ang="0">
                  <a:pos x="T10" y="T11"/>
                </a:cxn>
              </a:cxnLst>
              <a:rect l="0" t="0" r="r" b="b"/>
              <a:pathLst>
                <a:path w="593" h="937">
                  <a:moveTo>
                    <a:pt x="0" y="0"/>
                  </a:moveTo>
                  <a:lnTo>
                    <a:pt x="0" y="0"/>
                  </a:lnTo>
                  <a:cubicBezTo>
                    <a:pt x="534" y="287"/>
                    <a:pt x="534" y="287"/>
                    <a:pt x="534" y="287"/>
                  </a:cubicBezTo>
                  <a:cubicBezTo>
                    <a:pt x="534" y="287"/>
                    <a:pt x="592" y="325"/>
                    <a:pt x="573" y="402"/>
                  </a:cubicBezTo>
                  <a:cubicBezTo>
                    <a:pt x="477" y="936"/>
                    <a:pt x="477" y="936"/>
                    <a:pt x="477" y="936"/>
                  </a:cubicBezTo>
                  <a:lnTo>
                    <a:pt x="0" y="0"/>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2" name="Freeform 241"/>
            <p:cNvSpPr>
              <a:spLocks noChangeArrowheads="1"/>
            </p:cNvSpPr>
            <p:nvPr/>
          </p:nvSpPr>
          <p:spPr bwMode="auto">
            <a:xfrm rot="16200000">
              <a:off x="10009084" y="3511796"/>
              <a:ext cx="150217" cy="285184"/>
            </a:xfrm>
            <a:custGeom>
              <a:avLst/>
              <a:gdLst>
                <a:gd name="T0" fmla="*/ 419 w 516"/>
                <a:gd name="T1" fmla="*/ 153 h 765"/>
                <a:gd name="T2" fmla="*/ 419 w 516"/>
                <a:gd name="T3" fmla="*/ 153 h 765"/>
                <a:gd name="T4" fmla="*/ 114 w 516"/>
                <a:gd name="T5" fmla="*/ 153 h 765"/>
                <a:gd name="T6" fmla="*/ 153 w 516"/>
                <a:gd name="T7" fmla="*/ 497 h 765"/>
                <a:gd name="T8" fmla="*/ 515 w 516"/>
                <a:gd name="T9" fmla="*/ 764 h 765"/>
                <a:gd name="T10" fmla="*/ 419 w 516"/>
                <a:gd name="T11" fmla="*/ 153 h 765"/>
              </a:gdLst>
              <a:ahLst/>
              <a:cxnLst>
                <a:cxn ang="0">
                  <a:pos x="T0" y="T1"/>
                </a:cxn>
                <a:cxn ang="0">
                  <a:pos x="T2" y="T3"/>
                </a:cxn>
                <a:cxn ang="0">
                  <a:pos x="T4" y="T5"/>
                </a:cxn>
                <a:cxn ang="0">
                  <a:pos x="T6" y="T7"/>
                </a:cxn>
                <a:cxn ang="0">
                  <a:pos x="T8" y="T9"/>
                </a:cxn>
                <a:cxn ang="0">
                  <a:pos x="T10" y="T11"/>
                </a:cxn>
              </a:cxnLst>
              <a:rect l="0" t="0" r="r" b="b"/>
              <a:pathLst>
                <a:path w="516" h="765">
                  <a:moveTo>
                    <a:pt x="419" y="153"/>
                  </a:moveTo>
                  <a:lnTo>
                    <a:pt x="419" y="153"/>
                  </a:lnTo>
                  <a:cubicBezTo>
                    <a:pt x="419" y="153"/>
                    <a:pt x="172" y="0"/>
                    <a:pt x="114" y="153"/>
                  </a:cubicBezTo>
                  <a:cubicBezTo>
                    <a:pt x="114" y="153"/>
                    <a:pt x="0" y="401"/>
                    <a:pt x="153" y="497"/>
                  </a:cubicBezTo>
                  <a:cubicBezTo>
                    <a:pt x="515" y="764"/>
                    <a:pt x="515" y="764"/>
                    <a:pt x="515" y="764"/>
                  </a:cubicBezTo>
                  <a:lnTo>
                    <a:pt x="419" y="15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3" name="Freeform 242"/>
            <p:cNvSpPr>
              <a:spLocks noChangeArrowheads="1"/>
            </p:cNvSpPr>
            <p:nvPr/>
          </p:nvSpPr>
          <p:spPr bwMode="auto">
            <a:xfrm rot="16200000">
              <a:off x="10942647" y="3576411"/>
              <a:ext cx="310704" cy="229136"/>
            </a:xfrm>
            <a:custGeom>
              <a:avLst/>
              <a:gdLst>
                <a:gd name="T0" fmla="*/ 76 w 1069"/>
                <a:gd name="T1" fmla="*/ 0 h 612"/>
                <a:gd name="T2" fmla="*/ 0 w 1069"/>
                <a:gd name="T3" fmla="*/ 362 h 612"/>
                <a:gd name="T4" fmla="*/ 1011 w 1069"/>
                <a:gd name="T5" fmla="*/ 611 h 612"/>
                <a:gd name="T6" fmla="*/ 1068 w 1069"/>
                <a:gd name="T7" fmla="*/ 286 h 612"/>
                <a:gd name="T8" fmla="*/ 76 w 1069"/>
                <a:gd name="T9" fmla="*/ 0 h 612"/>
              </a:gdLst>
              <a:ahLst/>
              <a:cxnLst>
                <a:cxn ang="0">
                  <a:pos x="T0" y="T1"/>
                </a:cxn>
                <a:cxn ang="0">
                  <a:pos x="T2" y="T3"/>
                </a:cxn>
                <a:cxn ang="0">
                  <a:pos x="T4" y="T5"/>
                </a:cxn>
                <a:cxn ang="0">
                  <a:pos x="T6" y="T7"/>
                </a:cxn>
                <a:cxn ang="0">
                  <a:pos x="T8" y="T9"/>
                </a:cxn>
              </a:cxnLst>
              <a:rect l="0" t="0" r="r" b="b"/>
              <a:pathLst>
                <a:path w="1069" h="612">
                  <a:moveTo>
                    <a:pt x="76" y="0"/>
                  </a:moveTo>
                  <a:lnTo>
                    <a:pt x="0" y="362"/>
                  </a:lnTo>
                  <a:lnTo>
                    <a:pt x="1011" y="611"/>
                  </a:lnTo>
                  <a:lnTo>
                    <a:pt x="1068" y="286"/>
                  </a:lnTo>
                  <a:lnTo>
                    <a:pt x="76"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4" name="Freeform 243"/>
            <p:cNvSpPr>
              <a:spLocks noChangeArrowheads="1"/>
            </p:cNvSpPr>
            <p:nvPr/>
          </p:nvSpPr>
          <p:spPr bwMode="auto">
            <a:xfrm rot="16200000">
              <a:off x="10387098" y="3088434"/>
              <a:ext cx="600866" cy="891820"/>
            </a:xfrm>
            <a:custGeom>
              <a:avLst/>
              <a:gdLst>
                <a:gd name="T0" fmla="*/ 2061 w 2062"/>
                <a:gd name="T1" fmla="*/ 1373 h 2386"/>
                <a:gd name="T2" fmla="*/ 2061 w 2062"/>
                <a:gd name="T3" fmla="*/ 1373 h 2386"/>
                <a:gd name="T4" fmla="*/ 2023 w 2062"/>
                <a:gd name="T5" fmla="*/ 267 h 2386"/>
                <a:gd name="T6" fmla="*/ 1889 w 2062"/>
                <a:gd name="T7" fmla="*/ 37 h 2386"/>
                <a:gd name="T8" fmla="*/ 1832 w 2062"/>
                <a:gd name="T9" fmla="*/ 0 h 2386"/>
                <a:gd name="T10" fmla="*/ 1832 w 2062"/>
                <a:gd name="T11" fmla="*/ 0 h 2386"/>
                <a:gd name="T12" fmla="*/ 1813 w 2062"/>
                <a:gd name="T13" fmla="*/ 0 h 2386"/>
                <a:gd name="T14" fmla="*/ 1355 w 2062"/>
                <a:gd name="T15" fmla="*/ 725 h 2386"/>
                <a:gd name="T16" fmla="*/ 1355 w 2062"/>
                <a:gd name="T17" fmla="*/ 725 h 2386"/>
                <a:gd name="T18" fmla="*/ 1412 w 2062"/>
                <a:gd name="T19" fmla="*/ 706 h 2386"/>
                <a:gd name="T20" fmla="*/ 1412 w 2062"/>
                <a:gd name="T21" fmla="*/ 706 h 2386"/>
                <a:gd name="T22" fmla="*/ 1469 w 2062"/>
                <a:gd name="T23" fmla="*/ 992 h 2386"/>
                <a:gd name="T24" fmla="*/ 954 w 2062"/>
                <a:gd name="T25" fmla="*/ 1335 h 2386"/>
                <a:gd name="T26" fmla="*/ 915 w 2062"/>
                <a:gd name="T27" fmla="*/ 1392 h 2386"/>
                <a:gd name="T28" fmla="*/ 726 w 2062"/>
                <a:gd name="T29" fmla="*/ 1297 h 2386"/>
                <a:gd name="T30" fmla="*/ 324 w 2062"/>
                <a:gd name="T31" fmla="*/ 1258 h 2386"/>
                <a:gd name="T32" fmla="*/ 57 w 2062"/>
                <a:gd name="T33" fmla="*/ 1220 h 2386"/>
                <a:gd name="T34" fmla="*/ 0 w 2062"/>
                <a:gd name="T35" fmla="*/ 1297 h 2386"/>
                <a:gd name="T36" fmla="*/ 0 w 2062"/>
                <a:gd name="T37" fmla="*/ 1373 h 2386"/>
                <a:gd name="T38" fmla="*/ 0 w 2062"/>
                <a:gd name="T39" fmla="*/ 1373 h 2386"/>
                <a:gd name="T40" fmla="*/ 0 w 2062"/>
                <a:gd name="T41" fmla="*/ 2136 h 2386"/>
                <a:gd name="T42" fmla="*/ 1011 w 2062"/>
                <a:gd name="T43" fmla="*/ 2385 h 2386"/>
                <a:gd name="T44" fmla="*/ 1927 w 2062"/>
                <a:gd name="T45" fmla="*/ 1679 h 2386"/>
                <a:gd name="T46" fmla="*/ 2061 w 2062"/>
                <a:gd name="T47" fmla="*/ 137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2" h="2386">
                  <a:moveTo>
                    <a:pt x="2061" y="1373"/>
                  </a:moveTo>
                  <a:lnTo>
                    <a:pt x="2061" y="1373"/>
                  </a:lnTo>
                  <a:cubicBezTo>
                    <a:pt x="2023" y="267"/>
                    <a:pt x="2023" y="267"/>
                    <a:pt x="2023" y="267"/>
                  </a:cubicBezTo>
                  <a:cubicBezTo>
                    <a:pt x="2023" y="152"/>
                    <a:pt x="1947" y="95"/>
                    <a:pt x="1889" y="37"/>
                  </a:cubicBezTo>
                  <a:cubicBezTo>
                    <a:pt x="1832" y="0"/>
                    <a:pt x="1832" y="0"/>
                    <a:pt x="1832" y="0"/>
                  </a:cubicBezTo>
                  <a:lnTo>
                    <a:pt x="1832" y="0"/>
                  </a:lnTo>
                  <a:cubicBezTo>
                    <a:pt x="1813" y="0"/>
                    <a:pt x="1813" y="0"/>
                    <a:pt x="1813" y="0"/>
                  </a:cubicBezTo>
                  <a:cubicBezTo>
                    <a:pt x="1355" y="725"/>
                    <a:pt x="1355" y="725"/>
                    <a:pt x="1355" y="725"/>
                  </a:cubicBezTo>
                  <a:lnTo>
                    <a:pt x="1355" y="725"/>
                  </a:lnTo>
                  <a:cubicBezTo>
                    <a:pt x="1412" y="706"/>
                    <a:pt x="1412" y="706"/>
                    <a:pt x="1412" y="706"/>
                  </a:cubicBezTo>
                  <a:lnTo>
                    <a:pt x="1412" y="706"/>
                  </a:lnTo>
                  <a:cubicBezTo>
                    <a:pt x="1412" y="706"/>
                    <a:pt x="1450" y="896"/>
                    <a:pt x="1469" y="992"/>
                  </a:cubicBezTo>
                  <a:cubicBezTo>
                    <a:pt x="1336" y="1297"/>
                    <a:pt x="1126" y="1354"/>
                    <a:pt x="954" y="1335"/>
                  </a:cubicBezTo>
                  <a:cubicBezTo>
                    <a:pt x="915" y="1392"/>
                    <a:pt x="915" y="1392"/>
                    <a:pt x="915" y="1392"/>
                  </a:cubicBezTo>
                  <a:cubicBezTo>
                    <a:pt x="726" y="1297"/>
                    <a:pt x="726" y="1297"/>
                    <a:pt x="726" y="1297"/>
                  </a:cubicBezTo>
                  <a:cubicBezTo>
                    <a:pt x="726" y="1297"/>
                    <a:pt x="344" y="1258"/>
                    <a:pt x="324" y="1258"/>
                  </a:cubicBezTo>
                  <a:lnTo>
                    <a:pt x="57" y="1220"/>
                  </a:lnTo>
                  <a:cubicBezTo>
                    <a:pt x="0" y="1297"/>
                    <a:pt x="0" y="1297"/>
                    <a:pt x="0" y="1297"/>
                  </a:cubicBezTo>
                  <a:cubicBezTo>
                    <a:pt x="0" y="1373"/>
                    <a:pt x="0" y="1373"/>
                    <a:pt x="0" y="1373"/>
                  </a:cubicBezTo>
                  <a:lnTo>
                    <a:pt x="0" y="1373"/>
                  </a:lnTo>
                  <a:cubicBezTo>
                    <a:pt x="0" y="2136"/>
                    <a:pt x="0" y="2136"/>
                    <a:pt x="0" y="2136"/>
                  </a:cubicBezTo>
                  <a:cubicBezTo>
                    <a:pt x="1011" y="2385"/>
                    <a:pt x="1011" y="2385"/>
                    <a:pt x="1011" y="2385"/>
                  </a:cubicBezTo>
                  <a:cubicBezTo>
                    <a:pt x="1927" y="1679"/>
                    <a:pt x="1927" y="1679"/>
                    <a:pt x="1927" y="1679"/>
                  </a:cubicBezTo>
                  <a:cubicBezTo>
                    <a:pt x="2061" y="1564"/>
                    <a:pt x="2061" y="1373"/>
                    <a:pt x="2061" y="1373"/>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5" name="Freeform 244"/>
            <p:cNvSpPr>
              <a:spLocks noChangeArrowheads="1"/>
            </p:cNvSpPr>
            <p:nvPr/>
          </p:nvSpPr>
          <p:spPr bwMode="auto">
            <a:xfrm rot="16200000">
              <a:off x="9073491" y="2639241"/>
              <a:ext cx="1479056" cy="1813315"/>
            </a:xfrm>
            <a:custGeom>
              <a:avLst/>
              <a:gdLst>
                <a:gd name="T0" fmla="*/ 2538 w 5078"/>
                <a:gd name="T1" fmla="*/ 0 h 4849"/>
                <a:gd name="T2" fmla="*/ 3320 w 5078"/>
                <a:gd name="T3" fmla="*/ 1604 h 4849"/>
                <a:gd name="T4" fmla="*/ 5077 w 5078"/>
                <a:gd name="T5" fmla="*/ 1852 h 4849"/>
                <a:gd name="T6" fmla="*/ 3817 w 5078"/>
                <a:gd name="T7" fmla="*/ 3093 h 4849"/>
                <a:gd name="T8" fmla="*/ 4104 w 5078"/>
                <a:gd name="T9" fmla="*/ 4848 h 4849"/>
                <a:gd name="T10" fmla="*/ 2538 w 5078"/>
                <a:gd name="T11" fmla="*/ 4009 h 4849"/>
                <a:gd name="T12" fmla="*/ 973 w 5078"/>
                <a:gd name="T13" fmla="*/ 4848 h 4849"/>
                <a:gd name="T14" fmla="*/ 1279 w 5078"/>
                <a:gd name="T15" fmla="*/ 3093 h 4849"/>
                <a:gd name="T16" fmla="*/ 0 w 5078"/>
                <a:gd name="T17" fmla="*/ 1852 h 4849"/>
                <a:gd name="T18" fmla="*/ 1756 w 5078"/>
                <a:gd name="T19" fmla="*/ 1604 h 4849"/>
                <a:gd name="T20" fmla="*/ 2538 w 5078"/>
                <a:gd name="T21" fmla="*/ 0 h 4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8" h="4849">
                  <a:moveTo>
                    <a:pt x="2538" y="0"/>
                  </a:moveTo>
                  <a:lnTo>
                    <a:pt x="3320" y="1604"/>
                  </a:lnTo>
                  <a:lnTo>
                    <a:pt x="5077" y="1852"/>
                  </a:lnTo>
                  <a:lnTo>
                    <a:pt x="3817" y="3093"/>
                  </a:lnTo>
                  <a:lnTo>
                    <a:pt x="4104" y="4848"/>
                  </a:lnTo>
                  <a:lnTo>
                    <a:pt x="2538" y="4009"/>
                  </a:lnTo>
                  <a:lnTo>
                    <a:pt x="973" y="4848"/>
                  </a:lnTo>
                  <a:lnTo>
                    <a:pt x="1279" y="3093"/>
                  </a:lnTo>
                  <a:lnTo>
                    <a:pt x="0" y="1852"/>
                  </a:lnTo>
                  <a:lnTo>
                    <a:pt x="1756" y="1604"/>
                  </a:lnTo>
                  <a:lnTo>
                    <a:pt x="2538"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6" name="Freeform 245"/>
            <p:cNvSpPr>
              <a:spLocks noChangeArrowheads="1"/>
            </p:cNvSpPr>
            <p:nvPr/>
          </p:nvSpPr>
          <p:spPr bwMode="auto">
            <a:xfrm rot="16200000">
              <a:off x="10288301" y="3339111"/>
              <a:ext cx="305569" cy="685763"/>
            </a:xfrm>
            <a:custGeom>
              <a:avLst/>
              <a:gdLst>
                <a:gd name="T0" fmla="*/ 992 w 1050"/>
                <a:gd name="T1" fmla="*/ 1812 h 1833"/>
                <a:gd name="T2" fmla="*/ 992 w 1050"/>
                <a:gd name="T3" fmla="*/ 1812 h 1833"/>
                <a:gd name="T4" fmla="*/ 1049 w 1050"/>
                <a:gd name="T5" fmla="*/ 1717 h 1833"/>
                <a:gd name="T6" fmla="*/ 649 w 1050"/>
                <a:gd name="T7" fmla="*/ 1298 h 1833"/>
                <a:gd name="T8" fmla="*/ 649 w 1050"/>
                <a:gd name="T9" fmla="*/ 1298 h 1833"/>
                <a:gd name="T10" fmla="*/ 878 w 1050"/>
                <a:gd name="T11" fmla="*/ 343 h 1833"/>
                <a:gd name="T12" fmla="*/ 687 w 1050"/>
                <a:gd name="T13" fmla="*/ 38 h 1833"/>
                <a:gd name="T14" fmla="*/ 363 w 1050"/>
                <a:gd name="T15" fmla="*/ 229 h 1833"/>
                <a:gd name="T16" fmla="*/ 0 w 1050"/>
                <a:gd name="T17" fmla="*/ 1679 h 1833"/>
                <a:gd name="T18" fmla="*/ 516 w 1050"/>
                <a:gd name="T19" fmla="*/ 1812 h 1833"/>
                <a:gd name="T20" fmla="*/ 535 w 1050"/>
                <a:gd name="T21" fmla="*/ 1774 h 1833"/>
                <a:gd name="T22" fmla="*/ 801 w 1050"/>
                <a:gd name="T23" fmla="*/ 1832 h 1833"/>
                <a:gd name="T24" fmla="*/ 992 w 1050"/>
                <a:gd name="T25" fmla="*/ 181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0" h="1833">
                  <a:moveTo>
                    <a:pt x="992" y="1812"/>
                  </a:moveTo>
                  <a:lnTo>
                    <a:pt x="992" y="1812"/>
                  </a:lnTo>
                  <a:cubicBezTo>
                    <a:pt x="1049" y="1717"/>
                    <a:pt x="1049" y="1717"/>
                    <a:pt x="1049" y="1717"/>
                  </a:cubicBezTo>
                  <a:cubicBezTo>
                    <a:pt x="649" y="1698"/>
                    <a:pt x="649" y="1298"/>
                    <a:pt x="649" y="1298"/>
                  </a:cubicBezTo>
                  <a:lnTo>
                    <a:pt x="649" y="1298"/>
                  </a:lnTo>
                  <a:cubicBezTo>
                    <a:pt x="878" y="343"/>
                    <a:pt x="878" y="343"/>
                    <a:pt x="878" y="343"/>
                  </a:cubicBezTo>
                  <a:cubicBezTo>
                    <a:pt x="915" y="209"/>
                    <a:pt x="839" y="57"/>
                    <a:pt x="687" y="38"/>
                  </a:cubicBezTo>
                  <a:cubicBezTo>
                    <a:pt x="553" y="0"/>
                    <a:pt x="401" y="76"/>
                    <a:pt x="363" y="229"/>
                  </a:cubicBezTo>
                  <a:cubicBezTo>
                    <a:pt x="0" y="1679"/>
                    <a:pt x="0" y="1679"/>
                    <a:pt x="0" y="1679"/>
                  </a:cubicBezTo>
                  <a:cubicBezTo>
                    <a:pt x="516" y="1812"/>
                    <a:pt x="516" y="1812"/>
                    <a:pt x="516" y="1812"/>
                  </a:cubicBezTo>
                  <a:cubicBezTo>
                    <a:pt x="535" y="1774"/>
                    <a:pt x="535" y="1774"/>
                    <a:pt x="535" y="1774"/>
                  </a:cubicBezTo>
                  <a:cubicBezTo>
                    <a:pt x="649" y="1793"/>
                    <a:pt x="801" y="1832"/>
                    <a:pt x="801" y="1832"/>
                  </a:cubicBezTo>
                  <a:cubicBezTo>
                    <a:pt x="820" y="1832"/>
                    <a:pt x="992" y="1812"/>
                    <a:pt x="992" y="1812"/>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7" name="Freeform 246"/>
            <p:cNvSpPr>
              <a:spLocks noChangeArrowheads="1"/>
            </p:cNvSpPr>
            <p:nvPr/>
          </p:nvSpPr>
          <p:spPr bwMode="auto">
            <a:xfrm rot="16200000">
              <a:off x="10840418" y="3660285"/>
              <a:ext cx="78318" cy="306615"/>
            </a:xfrm>
            <a:custGeom>
              <a:avLst/>
              <a:gdLst>
                <a:gd name="T0" fmla="*/ 58 w 269"/>
                <a:gd name="T1" fmla="*/ 820 h 821"/>
                <a:gd name="T2" fmla="*/ 58 w 269"/>
                <a:gd name="T3" fmla="*/ 820 h 821"/>
                <a:gd name="T4" fmla="*/ 268 w 269"/>
                <a:gd name="T5" fmla="*/ 725 h 821"/>
                <a:gd name="T6" fmla="*/ 211 w 269"/>
                <a:gd name="T7" fmla="*/ 248 h 821"/>
                <a:gd name="T8" fmla="*/ 58 w 269"/>
                <a:gd name="T9" fmla="*/ 0 h 821"/>
                <a:gd name="T10" fmla="*/ 58 w 269"/>
                <a:gd name="T11" fmla="*/ 820 h 821"/>
              </a:gdLst>
              <a:ahLst/>
              <a:cxnLst>
                <a:cxn ang="0">
                  <a:pos x="T0" y="T1"/>
                </a:cxn>
                <a:cxn ang="0">
                  <a:pos x="T2" y="T3"/>
                </a:cxn>
                <a:cxn ang="0">
                  <a:pos x="T4" y="T5"/>
                </a:cxn>
                <a:cxn ang="0">
                  <a:pos x="T6" y="T7"/>
                </a:cxn>
                <a:cxn ang="0">
                  <a:pos x="T8" y="T9"/>
                </a:cxn>
                <a:cxn ang="0">
                  <a:pos x="T10" y="T11"/>
                </a:cxn>
              </a:cxnLst>
              <a:rect l="0" t="0" r="r" b="b"/>
              <a:pathLst>
                <a:path w="269" h="821">
                  <a:moveTo>
                    <a:pt x="58" y="820"/>
                  </a:moveTo>
                  <a:lnTo>
                    <a:pt x="58" y="820"/>
                  </a:lnTo>
                  <a:cubicBezTo>
                    <a:pt x="268" y="725"/>
                    <a:pt x="268" y="725"/>
                    <a:pt x="268" y="725"/>
                  </a:cubicBezTo>
                  <a:cubicBezTo>
                    <a:pt x="211" y="248"/>
                    <a:pt x="211" y="248"/>
                    <a:pt x="211" y="248"/>
                  </a:cubicBezTo>
                  <a:cubicBezTo>
                    <a:pt x="58" y="0"/>
                    <a:pt x="58" y="0"/>
                    <a:pt x="58" y="0"/>
                  </a:cubicBezTo>
                  <a:cubicBezTo>
                    <a:pt x="58" y="0"/>
                    <a:pt x="0" y="401"/>
                    <a:pt x="58" y="820"/>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8" name="Freeform 247"/>
            <p:cNvSpPr>
              <a:spLocks noChangeArrowheads="1"/>
            </p:cNvSpPr>
            <p:nvPr/>
          </p:nvSpPr>
          <p:spPr bwMode="auto">
            <a:xfrm rot="16200000">
              <a:off x="10140334" y="3575444"/>
              <a:ext cx="128390" cy="156604"/>
            </a:xfrm>
            <a:custGeom>
              <a:avLst/>
              <a:gdLst>
                <a:gd name="T0" fmla="*/ 172 w 439"/>
                <a:gd name="T1" fmla="*/ 382 h 421"/>
                <a:gd name="T2" fmla="*/ 172 w 439"/>
                <a:gd name="T3" fmla="*/ 382 h 421"/>
                <a:gd name="T4" fmla="*/ 38 w 439"/>
                <a:gd name="T5" fmla="*/ 153 h 421"/>
                <a:gd name="T6" fmla="*/ 286 w 439"/>
                <a:gd name="T7" fmla="*/ 38 h 421"/>
                <a:gd name="T8" fmla="*/ 400 w 439"/>
                <a:gd name="T9" fmla="*/ 286 h 421"/>
                <a:gd name="T10" fmla="*/ 172 w 439"/>
                <a:gd name="T11" fmla="*/ 382 h 421"/>
              </a:gdLst>
              <a:ahLst/>
              <a:cxnLst>
                <a:cxn ang="0">
                  <a:pos x="T0" y="T1"/>
                </a:cxn>
                <a:cxn ang="0">
                  <a:pos x="T2" y="T3"/>
                </a:cxn>
                <a:cxn ang="0">
                  <a:pos x="T4" y="T5"/>
                </a:cxn>
                <a:cxn ang="0">
                  <a:pos x="T6" y="T7"/>
                </a:cxn>
                <a:cxn ang="0">
                  <a:pos x="T8" y="T9"/>
                </a:cxn>
                <a:cxn ang="0">
                  <a:pos x="T10" y="T11"/>
                </a:cxn>
              </a:cxnLst>
              <a:rect l="0" t="0" r="r" b="b"/>
              <a:pathLst>
                <a:path w="439" h="421">
                  <a:moveTo>
                    <a:pt x="172" y="382"/>
                  </a:moveTo>
                  <a:lnTo>
                    <a:pt x="172" y="382"/>
                  </a:lnTo>
                  <a:cubicBezTo>
                    <a:pt x="57" y="362"/>
                    <a:pt x="0" y="248"/>
                    <a:pt x="38" y="153"/>
                  </a:cubicBezTo>
                  <a:cubicBezTo>
                    <a:pt x="76" y="57"/>
                    <a:pt x="172" y="0"/>
                    <a:pt x="286" y="38"/>
                  </a:cubicBezTo>
                  <a:cubicBezTo>
                    <a:pt x="381" y="76"/>
                    <a:pt x="438" y="191"/>
                    <a:pt x="400" y="286"/>
                  </a:cubicBezTo>
                  <a:cubicBezTo>
                    <a:pt x="381" y="382"/>
                    <a:pt x="267" y="420"/>
                    <a:pt x="172" y="38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49" name="Freeform 248"/>
            <p:cNvSpPr>
              <a:spLocks noChangeArrowheads="1"/>
            </p:cNvSpPr>
            <p:nvPr/>
          </p:nvSpPr>
          <p:spPr bwMode="auto">
            <a:xfrm rot="16200000">
              <a:off x="10179897" y="3606591"/>
              <a:ext cx="128390" cy="107151"/>
            </a:xfrm>
            <a:custGeom>
              <a:avLst/>
              <a:gdLst>
                <a:gd name="T0" fmla="*/ 57 w 439"/>
                <a:gd name="T1" fmla="*/ 0 h 287"/>
                <a:gd name="T2" fmla="*/ 0 w 439"/>
                <a:gd name="T3" fmla="*/ 171 h 287"/>
                <a:gd name="T4" fmla="*/ 381 w 439"/>
                <a:gd name="T5" fmla="*/ 286 h 287"/>
                <a:gd name="T6" fmla="*/ 438 w 439"/>
                <a:gd name="T7" fmla="*/ 76 h 287"/>
                <a:gd name="T8" fmla="*/ 57 w 439"/>
                <a:gd name="T9" fmla="*/ 0 h 287"/>
              </a:gdLst>
              <a:ahLst/>
              <a:cxnLst>
                <a:cxn ang="0">
                  <a:pos x="T0" y="T1"/>
                </a:cxn>
                <a:cxn ang="0">
                  <a:pos x="T2" y="T3"/>
                </a:cxn>
                <a:cxn ang="0">
                  <a:pos x="T4" y="T5"/>
                </a:cxn>
                <a:cxn ang="0">
                  <a:pos x="T6" y="T7"/>
                </a:cxn>
                <a:cxn ang="0">
                  <a:pos x="T8" y="T9"/>
                </a:cxn>
              </a:cxnLst>
              <a:rect l="0" t="0" r="r" b="b"/>
              <a:pathLst>
                <a:path w="439" h="287">
                  <a:moveTo>
                    <a:pt x="57" y="0"/>
                  </a:moveTo>
                  <a:lnTo>
                    <a:pt x="0" y="171"/>
                  </a:lnTo>
                  <a:lnTo>
                    <a:pt x="381" y="286"/>
                  </a:lnTo>
                  <a:lnTo>
                    <a:pt x="438" y="76"/>
                  </a:lnTo>
                  <a:lnTo>
                    <a:pt x="57" y="0"/>
                  </a:lnTo>
                </a:path>
              </a:pathLst>
            </a:custGeom>
            <a:solidFill>
              <a:srgbClr val="EDD1C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0" name="Freeform 249"/>
            <p:cNvSpPr>
              <a:spLocks noChangeArrowheads="1"/>
            </p:cNvSpPr>
            <p:nvPr/>
          </p:nvSpPr>
          <p:spPr bwMode="auto">
            <a:xfrm rot="16200000">
              <a:off x="11340118" y="3222044"/>
              <a:ext cx="572673" cy="1131092"/>
            </a:xfrm>
            <a:custGeom>
              <a:avLst/>
              <a:gdLst>
                <a:gd name="connsiteX0" fmla="*/ 572673 w 572673"/>
                <a:gd name="connsiteY0" fmla="*/ 80208 h 848319"/>
                <a:gd name="connsiteX1" fmla="*/ 401433 w 572673"/>
                <a:gd name="connsiteY1" fmla="*/ 848319 h 848319"/>
                <a:gd name="connsiteX2" fmla="*/ 0 w 572673"/>
                <a:gd name="connsiteY2" fmla="*/ 848319 h 848319"/>
                <a:gd name="connsiteX3" fmla="*/ 189121 w 572673"/>
                <a:gd name="connsiteY3" fmla="*/ 0 h 848319"/>
              </a:gdLst>
              <a:ahLst/>
              <a:cxnLst>
                <a:cxn ang="0">
                  <a:pos x="connsiteX0" y="connsiteY0"/>
                </a:cxn>
                <a:cxn ang="0">
                  <a:pos x="connsiteX1" y="connsiteY1"/>
                </a:cxn>
                <a:cxn ang="0">
                  <a:pos x="connsiteX2" y="connsiteY2"/>
                </a:cxn>
                <a:cxn ang="0">
                  <a:pos x="connsiteX3" y="connsiteY3"/>
                </a:cxn>
              </a:cxnLst>
              <a:rect l="l" t="t" r="r" b="b"/>
              <a:pathLst>
                <a:path w="572673" h="848319">
                  <a:moveTo>
                    <a:pt x="572673" y="80208"/>
                  </a:moveTo>
                  <a:lnTo>
                    <a:pt x="401433" y="848319"/>
                  </a:lnTo>
                  <a:lnTo>
                    <a:pt x="0" y="848319"/>
                  </a:lnTo>
                  <a:lnTo>
                    <a:pt x="189121" y="0"/>
                  </a:ln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1" name="Freeform 250"/>
            <p:cNvSpPr>
              <a:spLocks noChangeArrowheads="1"/>
            </p:cNvSpPr>
            <p:nvPr/>
          </p:nvSpPr>
          <p:spPr bwMode="auto">
            <a:xfrm rot="16200000">
              <a:off x="9567713" y="5826807"/>
              <a:ext cx="205424" cy="614879"/>
            </a:xfrm>
            <a:custGeom>
              <a:avLst/>
              <a:gdLst>
                <a:gd name="T0" fmla="*/ 439 w 707"/>
                <a:gd name="T1" fmla="*/ 1642 h 1643"/>
                <a:gd name="T2" fmla="*/ 0 w 707"/>
                <a:gd name="T3" fmla="*/ 1585 h 1643"/>
                <a:gd name="T4" fmla="*/ 286 w 707"/>
                <a:gd name="T5" fmla="*/ 0 h 1643"/>
                <a:gd name="T6" fmla="*/ 706 w 707"/>
                <a:gd name="T7" fmla="*/ 76 h 1643"/>
                <a:gd name="T8" fmla="*/ 439 w 707"/>
                <a:gd name="T9" fmla="*/ 1642 h 1643"/>
              </a:gdLst>
              <a:ahLst/>
              <a:cxnLst>
                <a:cxn ang="0">
                  <a:pos x="T0" y="T1"/>
                </a:cxn>
                <a:cxn ang="0">
                  <a:pos x="T2" y="T3"/>
                </a:cxn>
                <a:cxn ang="0">
                  <a:pos x="T4" y="T5"/>
                </a:cxn>
                <a:cxn ang="0">
                  <a:pos x="T6" y="T7"/>
                </a:cxn>
                <a:cxn ang="0">
                  <a:pos x="T8" y="T9"/>
                </a:cxn>
              </a:cxnLst>
              <a:rect l="0" t="0" r="r" b="b"/>
              <a:pathLst>
                <a:path w="707" h="1643">
                  <a:moveTo>
                    <a:pt x="439" y="1642"/>
                  </a:moveTo>
                  <a:lnTo>
                    <a:pt x="0" y="1585"/>
                  </a:lnTo>
                  <a:lnTo>
                    <a:pt x="286" y="0"/>
                  </a:lnTo>
                  <a:lnTo>
                    <a:pt x="706" y="76"/>
                  </a:lnTo>
                  <a:lnTo>
                    <a:pt x="439" y="1642"/>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2" name="Freeform 251"/>
            <p:cNvSpPr>
              <a:spLocks noChangeArrowheads="1"/>
            </p:cNvSpPr>
            <p:nvPr/>
          </p:nvSpPr>
          <p:spPr bwMode="auto">
            <a:xfrm rot="16200000">
              <a:off x="9307668" y="5996171"/>
              <a:ext cx="138661" cy="186277"/>
            </a:xfrm>
            <a:custGeom>
              <a:avLst/>
              <a:gdLst>
                <a:gd name="T0" fmla="*/ 439 w 478"/>
                <a:gd name="T1" fmla="*/ 286 h 498"/>
                <a:gd name="T2" fmla="*/ 439 w 478"/>
                <a:gd name="T3" fmla="*/ 286 h 498"/>
                <a:gd name="T4" fmla="*/ 191 w 478"/>
                <a:gd name="T5" fmla="*/ 477 h 498"/>
                <a:gd name="T6" fmla="*/ 19 w 478"/>
                <a:gd name="T7" fmla="*/ 210 h 498"/>
                <a:gd name="T8" fmla="*/ 267 w 478"/>
                <a:gd name="T9" fmla="*/ 19 h 498"/>
                <a:gd name="T10" fmla="*/ 439 w 478"/>
                <a:gd name="T11" fmla="*/ 286 h 498"/>
              </a:gdLst>
              <a:ahLst/>
              <a:cxnLst>
                <a:cxn ang="0">
                  <a:pos x="T0" y="T1"/>
                </a:cxn>
                <a:cxn ang="0">
                  <a:pos x="T2" y="T3"/>
                </a:cxn>
                <a:cxn ang="0">
                  <a:pos x="T4" y="T5"/>
                </a:cxn>
                <a:cxn ang="0">
                  <a:pos x="T6" y="T7"/>
                </a:cxn>
                <a:cxn ang="0">
                  <a:pos x="T8" y="T9"/>
                </a:cxn>
                <a:cxn ang="0">
                  <a:pos x="T10" y="T11"/>
                </a:cxn>
              </a:cxnLst>
              <a:rect l="0" t="0" r="r" b="b"/>
              <a:pathLst>
                <a:path w="478" h="498">
                  <a:moveTo>
                    <a:pt x="439" y="286"/>
                  </a:moveTo>
                  <a:lnTo>
                    <a:pt x="439" y="286"/>
                  </a:lnTo>
                  <a:cubicBezTo>
                    <a:pt x="420" y="420"/>
                    <a:pt x="306" y="497"/>
                    <a:pt x="191" y="477"/>
                  </a:cubicBezTo>
                  <a:cubicBezTo>
                    <a:pt x="77" y="458"/>
                    <a:pt x="0" y="343"/>
                    <a:pt x="19" y="210"/>
                  </a:cubicBezTo>
                  <a:cubicBezTo>
                    <a:pt x="38" y="95"/>
                    <a:pt x="153" y="0"/>
                    <a:pt x="267" y="19"/>
                  </a:cubicBezTo>
                  <a:cubicBezTo>
                    <a:pt x="382" y="38"/>
                    <a:pt x="477" y="153"/>
                    <a:pt x="439" y="28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3" name="Freeform 252"/>
            <p:cNvSpPr>
              <a:spLocks noChangeArrowheads="1"/>
            </p:cNvSpPr>
            <p:nvPr/>
          </p:nvSpPr>
          <p:spPr bwMode="auto">
            <a:xfrm rot="16200000">
              <a:off x="9302286" y="6031795"/>
              <a:ext cx="106564" cy="113744"/>
            </a:xfrm>
            <a:custGeom>
              <a:avLst/>
              <a:gdLst>
                <a:gd name="T0" fmla="*/ 153 w 364"/>
                <a:gd name="T1" fmla="*/ 286 h 306"/>
                <a:gd name="T2" fmla="*/ 153 w 364"/>
                <a:gd name="T3" fmla="*/ 286 h 306"/>
                <a:gd name="T4" fmla="*/ 0 w 364"/>
                <a:gd name="T5" fmla="*/ 134 h 306"/>
                <a:gd name="T6" fmla="*/ 210 w 364"/>
                <a:gd name="T7" fmla="*/ 19 h 306"/>
                <a:gd name="T8" fmla="*/ 363 w 364"/>
                <a:gd name="T9" fmla="*/ 191 h 306"/>
                <a:gd name="T10" fmla="*/ 153 w 364"/>
                <a:gd name="T11" fmla="*/ 286 h 306"/>
              </a:gdLst>
              <a:ahLst/>
              <a:cxnLst>
                <a:cxn ang="0">
                  <a:pos x="T0" y="T1"/>
                </a:cxn>
                <a:cxn ang="0">
                  <a:pos x="T2" y="T3"/>
                </a:cxn>
                <a:cxn ang="0">
                  <a:pos x="T4" y="T5"/>
                </a:cxn>
                <a:cxn ang="0">
                  <a:pos x="T6" y="T7"/>
                </a:cxn>
                <a:cxn ang="0">
                  <a:pos x="T8" y="T9"/>
                </a:cxn>
                <a:cxn ang="0">
                  <a:pos x="T10" y="T11"/>
                </a:cxn>
              </a:cxnLst>
              <a:rect l="0" t="0" r="r" b="b"/>
              <a:pathLst>
                <a:path w="364" h="306">
                  <a:moveTo>
                    <a:pt x="153" y="286"/>
                  </a:moveTo>
                  <a:lnTo>
                    <a:pt x="153" y="286"/>
                  </a:lnTo>
                  <a:cubicBezTo>
                    <a:pt x="57" y="267"/>
                    <a:pt x="0" y="210"/>
                    <a:pt x="0" y="134"/>
                  </a:cubicBezTo>
                  <a:cubicBezTo>
                    <a:pt x="20" y="57"/>
                    <a:pt x="115" y="0"/>
                    <a:pt x="210" y="19"/>
                  </a:cubicBezTo>
                  <a:cubicBezTo>
                    <a:pt x="306" y="38"/>
                    <a:pt x="363" y="115"/>
                    <a:pt x="363" y="191"/>
                  </a:cubicBezTo>
                  <a:cubicBezTo>
                    <a:pt x="344" y="248"/>
                    <a:pt x="249" y="305"/>
                    <a:pt x="153" y="286"/>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4" name="Freeform 253"/>
            <p:cNvSpPr>
              <a:spLocks noChangeArrowheads="1"/>
            </p:cNvSpPr>
            <p:nvPr/>
          </p:nvSpPr>
          <p:spPr bwMode="auto">
            <a:xfrm rot="16200000">
              <a:off x="9575021" y="5626423"/>
              <a:ext cx="233670" cy="743460"/>
            </a:xfrm>
            <a:custGeom>
              <a:avLst/>
              <a:gdLst>
                <a:gd name="T0" fmla="*/ 477 w 803"/>
                <a:gd name="T1" fmla="*/ 1986 h 1987"/>
                <a:gd name="T2" fmla="*/ 0 w 803"/>
                <a:gd name="T3" fmla="*/ 1909 h 1987"/>
                <a:gd name="T4" fmla="*/ 324 w 803"/>
                <a:gd name="T5" fmla="*/ 0 h 1987"/>
                <a:gd name="T6" fmla="*/ 802 w 803"/>
                <a:gd name="T7" fmla="*/ 77 h 1987"/>
                <a:gd name="T8" fmla="*/ 477 w 803"/>
                <a:gd name="T9" fmla="*/ 1986 h 1987"/>
              </a:gdLst>
              <a:ahLst/>
              <a:cxnLst>
                <a:cxn ang="0">
                  <a:pos x="T0" y="T1"/>
                </a:cxn>
                <a:cxn ang="0">
                  <a:pos x="T2" y="T3"/>
                </a:cxn>
                <a:cxn ang="0">
                  <a:pos x="T4" y="T5"/>
                </a:cxn>
                <a:cxn ang="0">
                  <a:pos x="T6" y="T7"/>
                </a:cxn>
                <a:cxn ang="0">
                  <a:pos x="T8" y="T9"/>
                </a:cxn>
              </a:cxnLst>
              <a:rect l="0" t="0" r="r" b="b"/>
              <a:pathLst>
                <a:path w="803" h="1987">
                  <a:moveTo>
                    <a:pt x="477" y="1986"/>
                  </a:moveTo>
                  <a:lnTo>
                    <a:pt x="0" y="1909"/>
                  </a:lnTo>
                  <a:lnTo>
                    <a:pt x="324" y="0"/>
                  </a:lnTo>
                  <a:lnTo>
                    <a:pt x="802" y="77"/>
                  </a:lnTo>
                  <a:lnTo>
                    <a:pt x="477" y="1986"/>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5" name="Freeform 254"/>
            <p:cNvSpPr>
              <a:spLocks noChangeArrowheads="1"/>
            </p:cNvSpPr>
            <p:nvPr/>
          </p:nvSpPr>
          <p:spPr bwMode="auto">
            <a:xfrm rot="16200000">
              <a:off x="9259854" y="5849450"/>
              <a:ext cx="150217" cy="201113"/>
            </a:xfrm>
            <a:custGeom>
              <a:avLst/>
              <a:gdLst>
                <a:gd name="T0" fmla="*/ 497 w 517"/>
                <a:gd name="T1" fmla="*/ 306 h 536"/>
                <a:gd name="T2" fmla="*/ 497 w 517"/>
                <a:gd name="T3" fmla="*/ 306 h 536"/>
                <a:gd name="T4" fmla="*/ 210 w 517"/>
                <a:gd name="T5" fmla="*/ 516 h 536"/>
                <a:gd name="T6" fmla="*/ 19 w 517"/>
                <a:gd name="T7" fmla="*/ 229 h 536"/>
                <a:gd name="T8" fmla="*/ 306 w 517"/>
                <a:gd name="T9" fmla="*/ 20 h 536"/>
                <a:gd name="T10" fmla="*/ 497 w 517"/>
                <a:gd name="T11" fmla="*/ 306 h 536"/>
              </a:gdLst>
              <a:ahLst/>
              <a:cxnLst>
                <a:cxn ang="0">
                  <a:pos x="T0" y="T1"/>
                </a:cxn>
                <a:cxn ang="0">
                  <a:pos x="T2" y="T3"/>
                </a:cxn>
                <a:cxn ang="0">
                  <a:pos x="T4" y="T5"/>
                </a:cxn>
                <a:cxn ang="0">
                  <a:pos x="T6" y="T7"/>
                </a:cxn>
                <a:cxn ang="0">
                  <a:pos x="T8" y="T9"/>
                </a:cxn>
                <a:cxn ang="0">
                  <a:pos x="T10" y="T11"/>
                </a:cxn>
              </a:cxnLst>
              <a:rect l="0" t="0" r="r" b="b"/>
              <a:pathLst>
                <a:path w="517" h="536">
                  <a:moveTo>
                    <a:pt x="497" y="306"/>
                  </a:moveTo>
                  <a:lnTo>
                    <a:pt x="497" y="306"/>
                  </a:lnTo>
                  <a:cubicBezTo>
                    <a:pt x="478" y="439"/>
                    <a:pt x="344" y="535"/>
                    <a:pt x="210" y="516"/>
                  </a:cubicBezTo>
                  <a:cubicBezTo>
                    <a:pt x="77" y="477"/>
                    <a:pt x="0" y="363"/>
                    <a:pt x="19" y="229"/>
                  </a:cubicBezTo>
                  <a:cubicBezTo>
                    <a:pt x="38" y="96"/>
                    <a:pt x="172" y="0"/>
                    <a:pt x="306" y="20"/>
                  </a:cubicBezTo>
                  <a:cubicBezTo>
                    <a:pt x="439" y="58"/>
                    <a:pt x="516" y="172"/>
                    <a:pt x="497" y="30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6" name="Freeform 255"/>
            <p:cNvSpPr>
              <a:spLocks noChangeArrowheads="1"/>
            </p:cNvSpPr>
            <p:nvPr/>
          </p:nvSpPr>
          <p:spPr bwMode="auto">
            <a:xfrm rot="16200000">
              <a:off x="9642806" y="5526239"/>
              <a:ext cx="211844" cy="685763"/>
            </a:xfrm>
            <a:custGeom>
              <a:avLst/>
              <a:gdLst>
                <a:gd name="T0" fmla="*/ 439 w 726"/>
                <a:gd name="T1" fmla="*/ 1833 h 1834"/>
                <a:gd name="T2" fmla="*/ 0 w 726"/>
                <a:gd name="T3" fmla="*/ 1757 h 1834"/>
                <a:gd name="T4" fmla="*/ 306 w 726"/>
                <a:gd name="T5" fmla="*/ 0 h 1834"/>
                <a:gd name="T6" fmla="*/ 725 w 726"/>
                <a:gd name="T7" fmla="*/ 77 h 1834"/>
                <a:gd name="T8" fmla="*/ 439 w 726"/>
                <a:gd name="T9" fmla="*/ 1833 h 1834"/>
              </a:gdLst>
              <a:ahLst/>
              <a:cxnLst>
                <a:cxn ang="0">
                  <a:pos x="T0" y="T1"/>
                </a:cxn>
                <a:cxn ang="0">
                  <a:pos x="T2" y="T3"/>
                </a:cxn>
                <a:cxn ang="0">
                  <a:pos x="T4" y="T5"/>
                </a:cxn>
                <a:cxn ang="0">
                  <a:pos x="T6" y="T7"/>
                </a:cxn>
                <a:cxn ang="0">
                  <a:pos x="T8" y="T9"/>
                </a:cxn>
              </a:cxnLst>
              <a:rect l="0" t="0" r="r" b="b"/>
              <a:pathLst>
                <a:path w="726" h="1834">
                  <a:moveTo>
                    <a:pt x="439" y="1833"/>
                  </a:moveTo>
                  <a:lnTo>
                    <a:pt x="0" y="1757"/>
                  </a:lnTo>
                  <a:lnTo>
                    <a:pt x="306" y="0"/>
                  </a:lnTo>
                  <a:lnTo>
                    <a:pt x="725" y="77"/>
                  </a:lnTo>
                  <a:lnTo>
                    <a:pt x="439" y="183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7" name="Freeform 256"/>
            <p:cNvSpPr>
              <a:spLocks noChangeArrowheads="1"/>
            </p:cNvSpPr>
            <p:nvPr/>
          </p:nvSpPr>
          <p:spPr bwMode="auto">
            <a:xfrm rot="16200000">
              <a:off x="9343198" y="5736450"/>
              <a:ext cx="145081" cy="178035"/>
            </a:xfrm>
            <a:custGeom>
              <a:avLst/>
              <a:gdLst>
                <a:gd name="T0" fmla="*/ 458 w 498"/>
                <a:gd name="T1" fmla="*/ 286 h 478"/>
                <a:gd name="T2" fmla="*/ 458 w 498"/>
                <a:gd name="T3" fmla="*/ 286 h 478"/>
                <a:gd name="T4" fmla="*/ 210 w 498"/>
                <a:gd name="T5" fmla="*/ 458 h 478"/>
                <a:gd name="T6" fmla="*/ 39 w 498"/>
                <a:gd name="T7" fmla="*/ 209 h 478"/>
                <a:gd name="T8" fmla="*/ 287 w 498"/>
                <a:gd name="T9" fmla="*/ 19 h 478"/>
                <a:gd name="T10" fmla="*/ 458 w 498"/>
                <a:gd name="T11" fmla="*/ 286 h 478"/>
              </a:gdLst>
              <a:ahLst/>
              <a:cxnLst>
                <a:cxn ang="0">
                  <a:pos x="T0" y="T1"/>
                </a:cxn>
                <a:cxn ang="0">
                  <a:pos x="T2" y="T3"/>
                </a:cxn>
                <a:cxn ang="0">
                  <a:pos x="T4" y="T5"/>
                </a:cxn>
                <a:cxn ang="0">
                  <a:pos x="T6" y="T7"/>
                </a:cxn>
                <a:cxn ang="0">
                  <a:pos x="T8" y="T9"/>
                </a:cxn>
                <a:cxn ang="0">
                  <a:pos x="T10" y="T11"/>
                </a:cxn>
              </a:cxnLst>
              <a:rect l="0" t="0" r="r" b="b"/>
              <a:pathLst>
                <a:path w="498" h="478">
                  <a:moveTo>
                    <a:pt x="458" y="286"/>
                  </a:moveTo>
                  <a:lnTo>
                    <a:pt x="458" y="286"/>
                  </a:lnTo>
                  <a:cubicBezTo>
                    <a:pt x="439" y="401"/>
                    <a:pt x="325" y="477"/>
                    <a:pt x="210" y="458"/>
                  </a:cubicBezTo>
                  <a:cubicBezTo>
                    <a:pt x="96" y="438"/>
                    <a:pt x="0" y="324"/>
                    <a:pt x="39" y="209"/>
                  </a:cubicBezTo>
                  <a:cubicBezTo>
                    <a:pt x="58" y="76"/>
                    <a:pt x="172" y="0"/>
                    <a:pt x="287" y="19"/>
                  </a:cubicBezTo>
                  <a:cubicBezTo>
                    <a:pt x="402" y="38"/>
                    <a:pt x="497" y="152"/>
                    <a:pt x="458" y="286"/>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8" name="Freeform 257"/>
            <p:cNvSpPr>
              <a:spLocks noChangeArrowheads="1"/>
            </p:cNvSpPr>
            <p:nvPr/>
          </p:nvSpPr>
          <p:spPr bwMode="auto">
            <a:xfrm rot="16200000">
              <a:off x="9756661" y="5496694"/>
              <a:ext cx="183598" cy="529159"/>
            </a:xfrm>
            <a:custGeom>
              <a:avLst/>
              <a:gdLst>
                <a:gd name="T0" fmla="*/ 401 w 631"/>
                <a:gd name="T1" fmla="*/ 1413 h 1414"/>
                <a:gd name="T2" fmla="*/ 0 w 631"/>
                <a:gd name="T3" fmla="*/ 1355 h 1414"/>
                <a:gd name="T4" fmla="*/ 229 w 631"/>
                <a:gd name="T5" fmla="*/ 0 h 1414"/>
                <a:gd name="T6" fmla="*/ 630 w 631"/>
                <a:gd name="T7" fmla="*/ 76 h 1414"/>
                <a:gd name="T8" fmla="*/ 401 w 631"/>
                <a:gd name="T9" fmla="*/ 1413 h 1414"/>
              </a:gdLst>
              <a:ahLst/>
              <a:cxnLst>
                <a:cxn ang="0">
                  <a:pos x="T0" y="T1"/>
                </a:cxn>
                <a:cxn ang="0">
                  <a:pos x="T2" y="T3"/>
                </a:cxn>
                <a:cxn ang="0">
                  <a:pos x="T4" y="T5"/>
                </a:cxn>
                <a:cxn ang="0">
                  <a:pos x="T6" y="T7"/>
                </a:cxn>
                <a:cxn ang="0">
                  <a:pos x="T8" y="T9"/>
                </a:cxn>
              </a:cxnLst>
              <a:rect l="0" t="0" r="r" b="b"/>
              <a:pathLst>
                <a:path w="631" h="1414">
                  <a:moveTo>
                    <a:pt x="401" y="1413"/>
                  </a:moveTo>
                  <a:lnTo>
                    <a:pt x="0" y="1355"/>
                  </a:lnTo>
                  <a:lnTo>
                    <a:pt x="229" y="0"/>
                  </a:lnTo>
                  <a:lnTo>
                    <a:pt x="630" y="76"/>
                  </a:lnTo>
                  <a:lnTo>
                    <a:pt x="401" y="1413"/>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59" name="Freeform 258"/>
            <p:cNvSpPr>
              <a:spLocks noChangeArrowheads="1"/>
            </p:cNvSpPr>
            <p:nvPr/>
          </p:nvSpPr>
          <p:spPr bwMode="auto">
            <a:xfrm rot="16200000">
              <a:off x="9533698" y="5650231"/>
              <a:ext cx="128390" cy="156604"/>
            </a:xfrm>
            <a:custGeom>
              <a:avLst/>
              <a:gdLst>
                <a:gd name="T0" fmla="*/ 420 w 440"/>
                <a:gd name="T1" fmla="*/ 248 h 421"/>
                <a:gd name="T2" fmla="*/ 420 w 440"/>
                <a:gd name="T3" fmla="*/ 248 h 421"/>
                <a:gd name="T4" fmla="*/ 191 w 440"/>
                <a:gd name="T5" fmla="*/ 401 h 421"/>
                <a:gd name="T6" fmla="*/ 19 w 440"/>
                <a:gd name="T7" fmla="*/ 172 h 421"/>
                <a:gd name="T8" fmla="*/ 248 w 440"/>
                <a:gd name="T9" fmla="*/ 19 h 421"/>
                <a:gd name="T10" fmla="*/ 420 w 440"/>
                <a:gd name="T11" fmla="*/ 248 h 421"/>
              </a:gdLst>
              <a:ahLst/>
              <a:cxnLst>
                <a:cxn ang="0">
                  <a:pos x="T0" y="T1"/>
                </a:cxn>
                <a:cxn ang="0">
                  <a:pos x="T2" y="T3"/>
                </a:cxn>
                <a:cxn ang="0">
                  <a:pos x="T4" y="T5"/>
                </a:cxn>
                <a:cxn ang="0">
                  <a:pos x="T6" y="T7"/>
                </a:cxn>
                <a:cxn ang="0">
                  <a:pos x="T8" y="T9"/>
                </a:cxn>
                <a:cxn ang="0">
                  <a:pos x="T10" y="T11"/>
                </a:cxn>
              </a:cxnLst>
              <a:rect l="0" t="0" r="r" b="b"/>
              <a:pathLst>
                <a:path w="440" h="421">
                  <a:moveTo>
                    <a:pt x="420" y="248"/>
                  </a:moveTo>
                  <a:lnTo>
                    <a:pt x="420" y="248"/>
                  </a:lnTo>
                  <a:cubicBezTo>
                    <a:pt x="401" y="344"/>
                    <a:pt x="306" y="420"/>
                    <a:pt x="191" y="401"/>
                  </a:cubicBezTo>
                  <a:cubicBezTo>
                    <a:pt x="76" y="382"/>
                    <a:pt x="0" y="286"/>
                    <a:pt x="19" y="172"/>
                  </a:cubicBezTo>
                  <a:cubicBezTo>
                    <a:pt x="39" y="57"/>
                    <a:pt x="153" y="0"/>
                    <a:pt x="248" y="19"/>
                  </a:cubicBezTo>
                  <a:cubicBezTo>
                    <a:pt x="363" y="38"/>
                    <a:pt x="439" y="134"/>
                    <a:pt x="420" y="248"/>
                  </a:cubicBez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0" name="Freeform 259"/>
            <p:cNvSpPr>
              <a:spLocks noChangeArrowheads="1"/>
            </p:cNvSpPr>
            <p:nvPr/>
          </p:nvSpPr>
          <p:spPr bwMode="auto">
            <a:xfrm rot="16200000">
              <a:off x="9904294" y="6200050"/>
              <a:ext cx="44937" cy="72532"/>
            </a:xfrm>
            <a:custGeom>
              <a:avLst/>
              <a:gdLst>
                <a:gd name="T0" fmla="*/ 77 w 154"/>
                <a:gd name="T1" fmla="*/ 0 h 192"/>
                <a:gd name="T2" fmla="*/ 153 w 154"/>
                <a:gd name="T3" fmla="*/ 172 h 192"/>
                <a:gd name="T4" fmla="*/ 77 w 154"/>
                <a:gd name="T5" fmla="*/ 191 h 192"/>
                <a:gd name="T6" fmla="*/ 0 w 154"/>
                <a:gd name="T7" fmla="*/ 172 h 192"/>
                <a:gd name="T8" fmla="*/ 0 w 154"/>
                <a:gd name="T9" fmla="*/ 95 h 192"/>
                <a:gd name="T10" fmla="*/ 77 w 154"/>
                <a:gd name="T11" fmla="*/ 0 h 192"/>
              </a:gdLst>
              <a:ahLst/>
              <a:cxnLst>
                <a:cxn ang="0">
                  <a:pos x="T0" y="T1"/>
                </a:cxn>
                <a:cxn ang="0">
                  <a:pos x="T2" y="T3"/>
                </a:cxn>
                <a:cxn ang="0">
                  <a:pos x="T4" y="T5"/>
                </a:cxn>
                <a:cxn ang="0">
                  <a:pos x="T6" y="T7"/>
                </a:cxn>
                <a:cxn ang="0">
                  <a:pos x="T8" y="T9"/>
                </a:cxn>
                <a:cxn ang="0">
                  <a:pos x="T10" y="T11"/>
                </a:cxn>
              </a:cxnLst>
              <a:rect l="0" t="0" r="r" b="b"/>
              <a:pathLst>
                <a:path w="154" h="192">
                  <a:moveTo>
                    <a:pt x="77" y="0"/>
                  </a:moveTo>
                  <a:lnTo>
                    <a:pt x="153" y="172"/>
                  </a:lnTo>
                  <a:lnTo>
                    <a:pt x="77" y="191"/>
                  </a:lnTo>
                  <a:lnTo>
                    <a:pt x="0" y="172"/>
                  </a:lnTo>
                  <a:lnTo>
                    <a:pt x="0" y="95"/>
                  </a:lnTo>
                  <a:lnTo>
                    <a:pt x="77"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1" name="Freeform 260"/>
            <p:cNvSpPr>
              <a:spLocks noChangeArrowheads="1"/>
            </p:cNvSpPr>
            <p:nvPr/>
          </p:nvSpPr>
          <p:spPr bwMode="auto">
            <a:xfrm rot="16200000">
              <a:off x="9879576" y="6041821"/>
              <a:ext cx="166907" cy="557183"/>
            </a:xfrm>
            <a:custGeom>
              <a:avLst/>
              <a:gdLst>
                <a:gd name="T0" fmla="*/ 95 w 574"/>
                <a:gd name="T1" fmla="*/ 458 h 1491"/>
                <a:gd name="T2" fmla="*/ 95 w 574"/>
                <a:gd name="T3" fmla="*/ 458 h 1491"/>
                <a:gd name="T4" fmla="*/ 0 w 574"/>
                <a:gd name="T5" fmla="*/ 210 h 1491"/>
                <a:gd name="T6" fmla="*/ 172 w 574"/>
                <a:gd name="T7" fmla="*/ 19 h 1491"/>
                <a:gd name="T8" fmla="*/ 420 w 574"/>
                <a:gd name="T9" fmla="*/ 172 h 1491"/>
                <a:gd name="T10" fmla="*/ 573 w 574"/>
                <a:gd name="T11" fmla="*/ 573 h 1491"/>
                <a:gd name="T12" fmla="*/ 458 w 574"/>
                <a:gd name="T13" fmla="*/ 1490 h 1491"/>
                <a:gd name="T14" fmla="*/ 95 w 574"/>
                <a:gd name="T15" fmla="*/ 458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1491">
                  <a:moveTo>
                    <a:pt x="95" y="458"/>
                  </a:moveTo>
                  <a:lnTo>
                    <a:pt x="95" y="458"/>
                  </a:lnTo>
                  <a:cubicBezTo>
                    <a:pt x="0" y="210"/>
                    <a:pt x="0" y="210"/>
                    <a:pt x="0" y="210"/>
                  </a:cubicBezTo>
                  <a:cubicBezTo>
                    <a:pt x="0" y="210"/>
                    <a:pt x="0" y="76"/>
                    <a:pt x="172" y="19"/>
                  </a:cubicBezTo>
                  <a:cubicBezTo>
                    <a:pt x="172" y="19"/>
                    <a:pt x="325" y="0"/>
                    <a:pt x="420" y="172"/>
                  </a:cubicBezTo>
                  <a:cubicBezTo>
                    <a:pt x="573" y="573"/>
                    <a:pt x="573" y="573"/>
                    <a:pt x="573" y="573"/>
                  </a:cubicBezTo>
                  <a:cubicBezTo>
                    <a:pt x="458" y="1490"/>
                    <a:pt x="458" y="1490"/>
                    <a:pt x="458" y="1490"/>
                  </a:cubicBezTo>
                  <a:lnTo>
                    <a:pt x="95" y="458"/>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2" name="Freeform 261"/>
            <p:cNvSpPr>
              <a:spLocks noChangeArrowheads="1"/>
            </p:cNvSpPr>
            <p:nvPr/>
          </p:nvSpPr>
          <p:spPr bwMode="auto">
            <a:xfrm rot="16200000">
              <a:off x="9754087" y="6283924"/>
              <a:ext cx="66763" cy="150011"/>
            </a:xfrm>
            <a:custGeom>
              <a:avLst/>
              <a:gdLst>
                <a:gd name="T0" fmla="*/ 0 w 230"/>
                <a:gd name="T1" fmla="*/ 134 h 402"/>
                <a:gd name="T2" fmla="*/ 0 w 230"/>
                <a:gd name="T3" fmla="*/ 134 h 402"/>
                <a:gd name="T4" fmla="*/ 95 w 230"/>
                <a:gd name="T5" fmla="*/ 19 h 402"/>
                <a:gd name="T6" fmla="*/ 229 w 230"/>
                <a:gd name="T7" fmla="*/ 268 h 402"/>
                <a:gd name="T8" fmla="*/ 115 w 230"/>
                <a:gd name="T9" fmla="*/ 401 h 402"/>
                <a:gd name="T10" fmla="*/ 76 w 230"/>
                <a:gd name="T11" fmla="*/ 401 h 402"/>
                <a:gd name="T12" fmla="*/ 0 w 230"/>
                <a:gd name="T13" fmla="*/ 134 h 402"/>
              </a:gdLst>
              <a:ahLst/>
              <a:cxnLst>
                <a:cxn ang="0">
                  <a:pos x="T0" y="T1"/>
                </a:cxn>
                <a:cxn ang="0">
                  <a:pos x="T2" y="T3"/>
                </a:cxn>
                <a:cxn ang="0">
                  <a:pos x="T4" y="T5"/>
                </a:cxn>
                <a:cxn ang="0">
                  <a:pos x="T6" y="T7"/>
                </a:cxn>
                <a:cxn ang="0">
                  <a:pos x="T8" y="T9"/>
                </a:cxn>
                <a:cxn ang="0">
                  <a:pos x="T10" y="T11"/>
                </a:cxn>
                <a:cxn ang="0">
                  <a:pos x="T12" y="T13"/>
                </a:cxn>
              </a:cxnLst>
              <a:rect l="0" t="0" r="r" b="b"/>
              <a:pathLst>
                <a:path w="230" h="402">
                  <a:moveTo>
                    <a:pt x="0" y="134"/>
                  </a:moveTo>
                  <a:lnTo>
                    <a:pt x="0" y="134"/>
                  </a:lnTo>
                  <a:cubicBezTo>
                    <a:pt x="0" y="134"/>
                    <a:pt x="0" y="0"/>
                    <a:pt x="95" y="19"/>
                  </a:cubicBezTo>
                  <a:cubicBezTo>
                    <a:pt x="95" y="19"/>
                    <a:pt x="153" y="39"/>
                    <a:pt x="229" y="268"/>
                  </a:cubicBezTo>
                  <a:cubicBezTo>
                    <a:pt x="229" y="268"/>
                    <a:pt x="229" y="382"/>
                    <a:pt x="115" y="401"/>
                  </a:cubicBezTo>
                  <a:cubicBezTo>
                    <a:pt x="76" y="401"/>
                    <a:pt x="76" y="401"/>
                    <a:pt x="76" y="401"/>
                  </a:cubicBezTo>
                  <a:lnTo>
                    <a:pt x="0" y="134"/>
                  </a:ln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3" name="Freeform 262"/>
            <p:cNvSpPr>
              <a:spLocks noChangeArrowheads="1"/>
            </p:cNvSpPr>
            <p:nvPr/>
          </p:nvSpPr>
          <p:spPr bwMode="auto">
            <a:xfrm rot="16200000">
              <a:off x="9899358" y="5765100"/>
              <a:ext cx="567485" cy="499487"/>
            </a:xfrm>
            <a:custGeom>
              <a:avLst/>
              <a:gdLst>
                <a:gd name="T0" fmla="*/ 173 w 1949"/>
                <a:gd name="T1" fmla="*/ 0 h 1338"/>
                <a:gd name="T2" fmla="*/ 173 w 1949"/>
                <a:gd name="T3" fmla="*/ 0 h 1338"/>
                <a:gd name="T4" fmla="*/ 77 w 1949"/>
                <a:gd name="T5" fmla="*/ 573 h 1338"/>
                <a:gd name="T6" fmla="*/ 0 w 1949"/>
                <a:gd name="T7" fmla="*/ 554 h 1338"/>
                <a:gd name="T8" fmla="*/ 77 w 1949"/>
                <a:gd name="T9" fmla="*/ 707 h 1338"/>
                <a:gd name="T10" fmla="*/ 77 w 1949"/>
                <a:gd name="T11" fmla="*/ 783 h 1338"/>
                <a:gd name="T12" fmla="*/ 535 w 1949"/>
                <a:gd name="T13" fmla="*/ 1127 h 1338"/>
                <a:gd name="T14" fmla="*/ 535 w 1949"/>
                <a:gd name="T15" fmla="*/ 1127 h 1338"/>
                <a:gd name="T16" fmla="*/ 650 w 1949"/>
                <a:gd name="T17" fmla="*/ 1165 h 1338"/>
                <a:gd name="T18" fmla="*/ 1242 w 1949"/>
                <a:gd name="T19" fmla="*/ 1260 h 1338"/>
                <a:gd name="T20" fmla="*/ 1853 w 1949"/>
                <a:gd name="T21" fmla="*/ 955 h 1338"/>
                <a:gd name="T22" fmla="*/ 1853 w 1949"/>
                <a:gd name="T23" fmla="*/ 898 h 1338"/>
                <a:gd name="T24" fmla="*/ 1948 w 1949"/>
                <a:gd name="T25" fmla="*/ 306 h 1338"/>
                <a:gd name="T26" fmla="*/ 173 w 1949"/>
                <a:gd name="T27"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9" h="1338">
                  <a:moveTo>
                    <a:pt x="173" y="0"/>
                  </a:moveTo>
                  <a:lnTo>
                    <a:pt x="173" y="0"/>
                  </a:lnTo>
                  <a:cubicBezTo>
                    <a:pt x="77" y="573"/>
                    <a:pt x="77" y="573"/>
                    <a:pt x="77" y="573"/>
                  </a:cubicBezTo>
                  <a:cubicBezTo>
                    <a:pt x="0" y="554"/>
                    <a:pt x="0" y="554"/>
                    <a:pt x="0" y="554"/>
                  </a:cubicBezTo>
                  <a:cubicBezTo>
                    <a:pt x="0" y="554"/>
                    <a:pt x="39" y="611"/>
                    <a:pt x="77" y="707"/>
                  </a:cubicBezTo>
                  <a:cubicBezTo>
                    <a:pt x="77" y="783"/>
                    <a:pt x="77" y="783"/>
                    <a:pt x="77" y="783"/>
                  </a:cubicBezTo>
                  <a:cubicBezTo>
                    <a:pt x="77" y="783"/>
                    <a:pt x="134" y="1051"/>
                    <a:pt x="535" y="1127"/>
                  </a:cubicBezTo>
                  <a:lnTo>
                    <a:pt x="535" y="1127"/>
                  </a:lnTo>
                  <a:cubicBezTo>
                    <a:pt x="574" y="1146"/>
                    <a:pt x="611" y="1165"/>
                    <a:pt x="650" y="1165"/>
                  </a:cubicBezTo>
                  <a:cubicBezTo>
                    <a:pt x="1242" y="1260"/>
                    <a:pt x="1242" y="1260"/>
                    <a:pt x="1242" y="1260"/>
                  </a:cubicBezTo>
                  <a:cubicBezTo>
                    <a:pt x="1242" y="1260"/>
                    <a:pt x="1681" y="1337"/>
                    <a:pt x="1853" y="955"/>
                  </a:cubicBezTo>
                  <a:cubicBezTo>
                    <a:pt x="1853" y="898"/>
                    <a:pt x="1853" y="898"/>
                    <a:pt x="1853" y="898"/>
                  </a:cubicBezTo>
                  <a:cubicBezTo>
                    <a:pt x="1948" y="306"/>
                    <a:pt x="1948" y="306"/>
                    <a:pt x="1948" y="306"/>
                  </a:cubicBezTo>
                  <a:lnTo>
                    <a:pt x="173"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4" name="Freeform 263"/>
            <p:cNvSpPr>
              <a:spLocks noChangeArrowheads="1"/>
            </p:cNvSpPr>
            <p:nvPr/>
          </p:nvSpPr>
          <p:spPr bwMode="auto">
            <a:xfrm rot="16200000">
              <a:off x="10407291" y="5718737"/>
              <a:ext cx="400578" cy="692356"/>
            </a:xfrm>
            <a:custGeom>
              <a:avLst/>
              <a:gdLst>
                <a:gd name="T0" fmla="*/ 1088 w 1376"/>
                <a:gd name="T1" fmla="*/ 1852 h 1853"/>
                <a:gd name="T2" fmla="*/ 0 w 1376"/>
                <a:gd name="T3" fmla="*/ 1679 h 1853"/>
                <a:gd name="T4" fmla="*/ 287 w 1376"/>
                <a:gd name="T5" fmla="*/ 0 h 1853"/>
                <a:gd name="T6" fmla="*/ 1375 w 1376"/>
                <a:gd name="T7" fmla="*/ 192 h 1853"/>
                <a:gd name="T8" fmla="*/ 1088 w 1376"/>
                <a:gd name="T9" fmla="*/ 1852 h 1853"/>
              </a:gdLst>
              <a:ahLst/>
              <a:cxnLst>
                <a:cxn ang="0">
                  <a:pos x="T0" y="T1"/>
                </a:cxn>
                <a:cxn ang="0">
                  <a:pos x="T2" y="T3"/>
                </a:cxn>
                <a:cxn ang="0">
                  <a:pos x="T4" y="T5"/>
                </a:cxn>
                <a:cxn ang="0">
                  <a:pos x="T6" y="T7"/>
                </a:cxn>
                <a:cxn ang="0">
                  <a:pos x="T8" y="T9"/>
                </a:cxn>
              </a:cxnLst>
              <a:rect l="0" t="0" r="r" b="b"/>
              <a:pathLst>
                <a:path w="1376" h="1853">
                  <a:moveTo>
                    <a:pt x="1088" y="1852"/>
                  </a:moveTo>
                  <a:lnTo>
                    <a:pt x="0" y="1679"/>
                  </a:lnTo>
                  <a:lnTo>
                    <a:pt x="287" y="0"/>
                  </a:lnTo>
                  <a:lnTo>
                    <a:pt x="1375" y="192"/>
                  </a:lnTo>
                  <a:lnTo>
                    <a:pt x="1088" y="1852"/>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5" name="Freeform 264"/>
            <p:cNvSpPr>
              <a:spLocks noChangeArrowheads="1"/>
            </p:cNvSpPr>
            <p:nvPr/>
          </p:nvSpPr>
          <p:spPr bwMode="auto">
            <a:xfrm rot="16200000">
              <a:off x="9256859" y="5890566"/>
              <a:ext cx="111699" cy="113744"/>
            </a:xfrm>
            <a:custGeom>
              <a:avLst/>
              <a:gdLst>
                <a:gd name="T0" fmla="*/ 172 w 383"/>
                <a:gd name="T1" fmla="*/ 286 h 306"/>
                <a:gd name="T2" fmla="*/ 172 w 383"/>
                <a:gd name="T3" fmla="*/ 286 h 306"/>
                <a:gd name="T4" fmla="*/ 19 w 383"/>
                <a:gd name="T5" fmla="*/ 114 h 306"/>
                <a:gd name="T6" fmla="*/ 209 w 383"/>
                <a:gd name="T7" fmla="*/ 18 h 306"/>
                <a:gd name="T8" fmla="*/ 362 w 383"/>
                <a:gd name="T9" fmla="*/ 171 h 306"/>
                <a:gd name="T10" fmla="*/ 172 w 383"/>
                <a:gd name="T11" fmla="*/ 286 h 306"/>
              </a:gdLst>
              <a:ahLst/>
              <a:cxnLst>
                <a:cxn ang="0">
                  <a:pos x="T0" y="T1"/>
                </a:cxn>
                <a:cxn ang="0">
                  <a:pos x="T2" y="T3"/>
                </a:cxn>
                <a:cxn ang="0">
                  <a:pos x="T4" y="T5"/>
                </a:cxn>
                <a:cxn ang="0">
                  <a:pos x="T6" y="T7"/>
                </a:cxn>
                <a:cxn ang="0">
                  <a:pos x="T8" y="T9"/>
                </a:cxn>
                <a:cxn ang="0">
                  <a:pos x="T10" y="T11"/>
                </a:cxn>
              </a:cxnLst>
              <a:rect l="0" t="0" r="r" b="b"/>
              <a:pathLst>
                <a:path w="383" h="306">
                  <a:moveTo>
                    <a:pt x="172" y="286"/>
                  </a:moveTo>
                  <a:lnTo>
                    <a:pt x="172" y="286"/>
                  </a:lnTo>
                  <a:cubicBezTo>
                    <a:pt x="76" y="267"/>
                    <a:pt x="0" y="191"/>
                    <a:pt x="19" y="114"/>
                  </a:cubicBezTo>
                  <a:cubicBezTo>
                    <a:pt x="19" y="38"/>
                    <a:pt x="114" y="0"/>
                    <a:pt x="209" y="18"/>
                  </a:cubicBezTo>
                  <a:cubicBezTo>
                    <a:pt x="305" y="18"/>
                    <a:pt x="382" y="95"/>
                    <a:pt x="362" y="171"/>
                  </a:cubicBezTo>
                  <a:cubicBezTo>
                    <a:pt x="343" y="248"/>
                    <a:pt x="267" y="305"/>
                    <a:pt x="172" y="286"/>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6" name="Freeform 265"/>
            <p:cNvSpPr>
              <a:spLocks noChangeArrowheads="1"/>
            </p:cNvSpPr>
            <p:nvPr/>
          </p:nvSpPr>
          <p:spPr bwMode="auto">
            <a:xfrm rot="16200000">
              <a:off x="9353294" y="5764474"/>
              <a:ext cx="111700" cy="121987"/>
            </a:xfrm>
            <a:custGeom>
              <a:avLst/>
              <a:gdLst>
                <a:gd name="T0" fmla="*/ 171 w 382"/>
                <a:gd name="T1" fmla="*/ 305 h 326"/>
                <a:gd name="T2" fmla="*/ 171 w 382"/>
                <a:gd name="T3" fmla="*/ 305 h 326"/>
                <a:gd name="T4" fmla="*/ 19 w 382"/>
                <a:gd name="T5" fmla="*/ 133 h 326"/>
                <a:gd name="T6" fmla="*/ 210 w 382"/>
                <a:gd name="T7" fmla="*/ 19 h 326"/>
                <a:gd name="T8" fmla="*/ 363 w 382"/>
                <a:gd name="T9" fmla="*/ 191 h 326"/>
                <a:gd name="T10" fmla="*/ 171 w 382"/>
                <a:gd name="T11" fmla="*/ 305 h 326"/>
              </a:gdLst>
              <a:ahLst/>
              <a:cxnLst>
                <a:cxn ang="0">
                  <a:pos x="T0" y="T1"/>
                </a:cxn>
                <a:cxn ang="0">
                  <a:pos x="T2" y="T3"/>
                </a:cxn>
                <a:cxn ang="0">
                  <a:pos x="T4" y="T5"/>
                </a:cxn>
                <a:cxn ang="0">
                  <a:pos x="T6" y="T7"/>
                </a:cxn>
                <a:cxn ang="0">
                  <a:pos x="T8" y="T9"/>
                </a:cxn>
                <a:cxn ang="0">
                  <a:pos x="T10" y="T11"/>
                </a:cxn>
              </a:cxnLst>
              <a:rect l="0" t="0" r="r" b="b"/>
              <a:pathLst>
                <a:path w="382" h="326">
                  <a:moveTo>
                    <a:pt x="171" y="305"/>
                  </a:moveTo>
                  <a:lnTo>
                    <a:pt x="171" y="305"/>
                  </a:lnTo>
                  <a:cubicBezTo>
                    <a:pt x="76" y="286"/>
                    <a:pt x="0" y="210"/>
                    <a:pt x="19" y="133"/>
                  </a:cubicBezTo>
                  <a:cubicBezTo>
                    <a:pt x="38" y="57"/>
                    <a:pt x="114" y="0"/>
                    <a:pt x="210" y="19"/>
                  </a:cubicBezTo>
                  <a:cubicBezTo>
                    <a:pt x="305" y="38"/>
                    <a:pt x="381" y="114"/>
                    <a:pt x="363" y="191"/>
                  </a:cubicBezTo>
                  <a:cubicBezTo>
                    <a:pt x="363" y="267"/>
                    <a:pt x="267" y="325"/>
                    <a:pt x="171" y="305"/>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7" name="Freeform 266"/>
            <p:cNvSpPr>
              <a:spLocks noChangeArrowheads="1"/>
            </p:cNvSpPr>
            <p:nvPr/>
          </p:nvSpPr>
          <p:spPr bwMode="auto">
            <a:xfrm rot="16200000">
              <a:off x="9542242" y="5678524"/>
              <a:ext cx="89873" cy="92315"/>
            </a:xfrm>
            <a:custGeom>
              <a:avLst/>
              <a:gdLst>
                <a:gd name="T0" fmla="*/ 134 w 307"/>
                <a:gd name="T1" fmla="*/ 248 h 249"/>
                <a:gd name="T2" fmla="*/ 134 w 307"/>
                <a:gd name="T3" fmla="*/ 248 h 249"/>
                <a:gd name="T4" fmla="*/ 0 w 307"/>
                <a:gd name="T5" fmla="*/ 96 h 249"/>
                <a:gd name="T6" fmla="*/ 172 w 307"/>
                <a:gd name="T7" fmla="*/ 19 h 249"/>
                <a:gd name="T8" fmla="*/ 306 w 307"/>
                <a:gd name="T9" fmla="*/ 153 h 249"/>
                <a:gd name="T10" fmla="*/ 134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34" y="248"/>
                  </a:moveTo>
                  <a:lnTo>
                    <a:pt x="134" y="248"/>
                  </a:lnTo>
                  <a:cubicBezTo>
                    <a:pt x="58" y="229"/>
                    <a:pt x="0" y="172"/>
                    <a:pt x="0" y="96"/>
                  </a:cubicBezTo>
                  <a:cubicBezTo>
                    <a:pt x="19" y="39"/>
                    <a:pt x="96" y="0"/>
                    <a:pt x="172" y="19"/>
                  </a:cubicBezTo>
                  <a:cubicBezTo>
                    <a:pt x="249" y="19"/>
                    <a:pt x="306" y="77"/>
                    <a:pt x="306" y="153"/>
                  </a:cubicBezTo>
                  <a:cubicBezTo>
                    <a:pt x="287" y="210"/>
                    <a:pt x="211" y="248"/>
                    <a:pt x="134" y="248"/>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8" name="Freeform 267"/>
            <p:cNvSpPr>
              <a:spLocks noChangeArrowheads="1"/>
            </p:cNvSpPr>
            <p:nvPr/>
          </p:nvSpPr>
          <p:spPr bwMode="auto">
            <a:xfrm rot="16200000">
              <a:off x="9659290" y="6135174"/>
              <a:ext cx="78318" cy="14836"/>
            </a:xfrm>
            <a:custGeom>
              <a:avLst/>
              <a:gdLst>
                <a:gd name="T0" fmla="*/ 267 w 268"/>
                <a:gd name="T1" fmla="*/ 38 h 39"/>
                <a:gd name="T2" fmla="*/ 267 w 268"/>
                <a:gd name="T3" fmla="*/ 38 h 39"/>
                <a:gd name="T4" fmla="*/ 229 w 268"/>
                <a:gd name="T5" fmla="*/ 20 h 39"/>
                <a:gd name="T6" fmla="*/ 133 w 268"/>
                <a:gd name="T7" fmla="*/ 0 h 39"/>
                <a:gd name="T8" fmla="*/ 38 w 268"/>
                <a:gd name="T9" fmla="*/ 0 h 39"/>
                <a:gd name="T10" fmla="*/ 0 w 268"/>
                <a:gd name="T11" fmla="*/ 0 h 39"/>
                <a:gd name="T12" fmla="*/ 38 w 268"/>
                <a:gd name="T13" fmla="*/ 0 h 39"/>
                <a:gd name="T14" fmla="*/ 133 w 268"/>
                <a:gd name="T15" fmla="*/ 20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20"/>
                  </a:cubicBezTo>
                  <a:cubicBezTo>
                    <a:pt x="209" y="20"/>
                    <a:pt x="172" y="20"/>
                    <a:pt x="133" y="0"/>
                  </a:cubicBezTo>
                  <a:cubicBezTo>
                    <a:pt x="95" y="0"/>
                    <a:pt x="57" y="0"/>
                    <a:pt x="38" y="0"/>
                  </a:cubicBezTo>
                  <a:cubicBezTo>
                    <a:pt x="19" y="0"/>
                    <a:pt x="0" y="0"/>
                    <a:pt x="0" y="0"/>
                  </a:cubicBezTo>
                  <a:cubicBezTo>
                    <a:pt x="0" y="0"/>
                    <a:pt x="0" y="0"/>
                    <a:pt x="38" y="0"/>
                  </a:cubicBezTo>
                  <a:cubicBezTo>
                    <a:pt x="57" y="20"/>
                    <a:pt x="95" y="20"/>
                    <a:pt x="133" y="20"/>
                  </a:cubicBezTo>
                  <a:cubicBezTo>
                    <a:pt x="172" y="38"/>
                    <a:pt x="190" y="38"/>
                    <a:pt x="229" y="38"/>
                  </a:cubicBezTo>
                  <a:cubicBezTo>
                    <a:pt x="248" y="38"/>
                    <a:pt x="267" y="38"/>
                    <a:pt x="26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69" name="Freeform 268"/>
            <p:cNvSpPr>
              <a:spLocks noChangeArrowheads="1"/>
            </p:cNvSpPr>
            <p:nvPr/>
          </p:nvSpPr>
          <p:spPr bwMode="auto">
            <a:xfrm rot="16200000">
              <a:off x="9650233" y="6134531"/>
              <a:ext cx="66763" cy="14837"/>
            </a:xfrm>
            <a:custGeom>
              <a:avLst/>
              <a:gdLst>
                <a:gd name="T0" fmla="*/ 229 w 230"/>
                <a:gd name="T1" fmla="*/ 38 h 39"/>
                <a:gd name="T2" fmla="*/ 229 w 230"/>
                <a:gd name="T3" fmla="*/ 38 h 39"/>
                <a:gd name="T4" fmla="*/ 21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10" y="38"/>
                  </a:cubicBezTo>
                  <a:cubicBezTo>
                    <a:pt x="171" y="19"/>
                    <a:pt x="153" y="19"/>
                    <a:pt x="114" y="19"/>
                  </a:cubicBezTo>
                  <a:cubicBezTo>
                    <a:pt x="95" y="19"/>
                    <a:pt x="57" y="0"/>
                    <a:pt x="38" y="0"/>
                  </a:cubicBezTo>
                  <a:cubicBezTo>
                    <a:pt x="19" y="0"/>
                    <a:pt x="0" y="0"/>
                    <a:pt x="0" y="0"/>
                  </a:cubicBezTo>
                  <a:cubicBezTo>
                    <a:pt x="0" y="0"/>
                    <a:pt x="19" y="19"/>
                    <a:pt x="38" y="19"/>
                  </a:cubicBezTo>
                  <a:cubicBezTo>
                    <a:pt x="57" y="19"/>
                    <a:pt x="95" y="38"/>
                    <a:pt x="114" y="38"/>
                  </a:cubicBezTo>
                  <a:cubicBezTo>
                    <a:pt x="153" y="38"/>
                    <a:pt x="171" y="38"/>
                    <a:pt x="190" y="38"/>
                  </a:cubicBezTo>
                  <a:cubicBezTo>
                    <a:pt x="22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0" name="Freeform 269"/>
            <p:cNvSpPr>
              <a:spLocks noChangeArrowheads="1"/>
            </p:cNvSpPr>
            <p:nvPr/>
          </p:nvSpPr>
          <p:spPr bwMode="auto">
            <a:xfrm rot="16200000">
              <a:off x="9653425" y="5995783"/>
              <a:ext cx="83454" cy="21429"/>
            </a:xfrm>
            <a:custGeom>
              <a:avLst/>
              <a:gdLst>
                <a:gd name="T0" fmla="*/ 286 w 287"/>
                <a:gd name="T1" fmla="*/ 57 h 58"/>
                <a:gd name="T2" fmla="*/ 286 w 287"/>
                <a:gd name="T3" fmla="*/ 57 h 58"/>
                <a:gd name="T4" fmla="*/ 229 w 287"/>
                <a:gd name="T5" fmla="*/ 39 h 58"/>
                <a:gd name="T6" fmla="*/ 133 w 287"/>
                <a:gd name="T7" fmla="*/ 19 h 58"/>
                <a:gd name="T8" fmla="*/ 38 w 287"/>
                <a:gd name="T9" fmla="*/ 19 h 58"/>
                <a:gd name="T10" fmla="*/ 0 w 287"/>
                <a:gd name="T11" fmla="*/ 0 h 58"/>
                <a:gd name="T12" fmla="*/ 38 w 287"/>
                <a:gd name="T13" fmla="*/ 19 h 58"/>
                <a:gd name="T14" fmla="*/ 133 w 287"/>
                <a:gd name="T15" fmla="*/ 39 h 58"/>
                <a:gd name="T16" fmla="*/ 229 w 287"/>
                <a:gd name="T17" fmla="*/ 57 h 58"/>
                <a:gd name="T18" fmla="*/ 286 w 287"/>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8">
                  <a:moveTo>
                    <a:pt x="286" y="57"/>
                  </a:moveTo>
                  <a:lnTo>
                    <a:pt x="286" y="57"/>
                  </a:lnTo>
                  <a:cubicBezTo>
                    <a:pt x="286" y="57"/>
                    <a:pt x="267" y="39"/>
                    <a:pt x="229" y="39"/>
                  </a:cubicBezTo>
                  <a:cubicBezTo>
                    <a:pt x="210" y="39"/>
                    <a:pt x="172" y="19"/>
                    <a:pt x="133" y="19"/>
                  </a:cubicBezTo>
                  <a:cubicBezTo>
                    <a:pt x="114" y="19"/>
                    <a:pt x="76" y="19"/>
                    <a:pt x="38" y="19"/>
                  </a:cubicBezTo>
                  <a:cubicBezTo>
                    <a:pt x="19" y="0"/>
                    <a:pt x="0" y="0"/>
                    <a:pt x="0" y="0"/>
                  </a:cubicBezTo>
                  <a:cubicBezTo>
                    <a:pt x="0" y="0"/>
                    <a:pt x="19" y="19"/>
                    <a:pt x="38" y="19"/>
                  </a:cubicBezTo>
                  <a:cubicBezTo>
                    <a:pt x="76" y="19"/>
                    <a:pt x="95" y="39"/>
                    <a:pt x="133" y="39"/>
                  </a:cubicBezTo>
                  <a:cubicBezTo>
                    <a:pt x="172" y="39"/>
                    <a:pt x="210" y="57"/>
                    <a:pt x="229" y="57"/>
                  </a:cubicBezTo>
                  <a:cubicBezTo>
                    <a:pt x="267" y="57"/>
                    <a:pt x="286" y="57"/>
                    <a:pt x="286" y="5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1" name="Freeform 270"/>
            <p:cNvSpPr>
              <a:spLocks noChangeArrowheads="1"/>
            </p:cNvSpPr>
            <p:nvPr/>
          </p:nvSpPr>
          <p:spPr bwMode="auto">
            <a:xfrm rot="16200000">
              <a:off x="9650233" y="5995870"/>
              <a:ext cx="66763" cy="14837"/>
            </a:xfrm>
            <a:custGeom>
              <a:avLst/>
              <a:gdLst>
                <a:gd name="T0" fmla="*/ 229 w 230"/>
                <a:gd name="T1" fmla="*/ 38 h 39"/>
                <a:gd name="T2" fmla="*/ 229 w 230"/>
                <a:gd name="T3" fmla="*/ 38 h 39"/>
                <a:gd name="T4" fmla="*/ 191 w 230"/>
                <a:gd name="T5" fmla="*/ 19 h 39"/>
                <a:gd name="T6" fmla="*/ 115 w 230"/>
                <a:gd name="T7" fmla="*/ 19 h 39"/>
                <a:gd name="T8" fmla="*/ 38 w 230"/>
                <a:gd name="T9" fmla="*/ 0 h 39"/>
                <a:gd name="T10" fmla="*/ 0 w 230"/>
                <a:gd name="T11" fmla="*/ 0 h 39"/>
                <a:gd name="T12" fmla="*/ 38 w 230"/>
                <a:gd name="T13" fmla="*/ 19 h 39"/>
                <a:gd name="T14" fmla="*/ 115 w 230"/>
                <a:gd name="T15" fmla="*/ 38 h 39"/>
                <a:gd name="T16" fmla="*/ 191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10" y="38"/>
                    <a:pt x="191" y="19"/>
                  </a:cubicBezTo>
                  <a:cubicBezTo>
                    <a:pt x="172" y="19"/>
                    <a:pt x="134" y="19"/>
                    <a:pt x="115" y="19"/>
                  </a:cubicBezTo>
                  <a:cubicBezTo>
                    <a:pt x="76" y="0"/>
                    <a:pt x="57" y="0"/>
                    <a:pt x="38" y="0"/>
                  </a:cubicBezTo>
                  <a:cubicBezTo>
                    <a:pt x="19" y="0"/>
                    <a:pt x="0" y="0"/>
                    <a:pt x="0" y="0"/>
                  </a:cubicBezTo>
                  <a:cubicBezTo>
                    <a:pt x="0" y="0"/>
                    <a:pt x="19" y="19"/>
                    <a:pt x="38" y="19"/>
                  </a:cubicBezTo>
                  <a:cubicBezTo>
                    <a:pt x="57" y="19"/>
                    <a:pt x="76" y="19"/>
                    <a:pt x="115" y="38"/>
                  </a:cubicBezTo>
                  <a:cubicBezTo>
                    <a:pt x="134" y="38"/>
                    <a:pt x="172" y="38"/>
                    <a:pt x="191" y="38"/>
                  </a:cubicBezTo>
                  <a:cubicBezTo>
                    <a:pt x="210"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2" name="Freeform 271"/>
            <p:cNvSpPr>
              <a:spLocks noChangeArrowheads="1"/>
            </p:cNvSpPr>
            <p:nvPr/>
          </p:nvSpPr>
          <p:spPr bwMode="auto">
            <a:xfrm rot="16200000">
              <a:off x="9692990" y="5859135"/>
              <a:ext cx="83453" cy="14836"/>
            </a:xfrm>
            <a:custGeom>
              <a:avLst/>
              <a:gdLst>
                <a:gd name="T0" fmla="*/ 287 w 288"/>
                <a:gd name="T1" fmla="*/ 38 h 39"/>
                <a:gd name="T2" fmla="*/ 287 w 288"/>
                <a:gd name="T3" fmla="*/ 38 h 39"/>
                <a:gd name="T4" fmla="*/ 229 w 288"/>
                <a:gd name="T5" fmla="*/ 19 h 39"/>
                <a:gd name="T6" fmla="*/ 134 w 288"/>
                <a:gd name="T7" fmla="*/ 19 h 39"/>
                <a:gd name="T8" fmla="*/ 38 w 288"/>
                <a:gd name="T9" fmla="*/ 0 h 39"/>
                <a:gd name="T10" fmla="*/ 0 w 288"/>
                <a:gd name="T11" fmla="*/ 0 h 39"/>
                <a:gd name="T12" fmla="*/ 38 w 288"/>
                <a:gd name="T13" fmla="*/ 19 h 39"/>
                <a:gd name="T14" fmla="*/ 134 w 288"/>
                <a:gd name="T15" fmla="*/ 38 h 39"/>
                <a:gd name="T16" fmla="*/ 229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7" y="38"/>
                    <a:pt x="229" y="19"/>
                  </a:cubicBezTo>
                  <a:cubicBezTo>
                    <a:pt x="210" y="19"/>
                    <a:pt x="172" y="19"/>
                    <a:pt x="134" y="19"/>
                  </a:cubicBezTo>
                  <a:cubicBezTo>
                    <a:pt x="115" y="0"/>
                    <a:pt x="77" y="0"/>
                    <a:pt x="38" y="0"/>
                  </a:cubicBezTo>
                  <a:cubicBezTo>
                    <a:pt x="19" y="0"/>
                    <a:pt x="0" y="0"/>
                    <a:pt x="0" y="0"/>
                  </a:cubicBezTo>
                  <a:cubicBezTo>
                    <a:pt x="0" y="0"/>
                    <a:pt x="19" y="0"/>
                    <a:pt x="38" y="19"/>
                  </a:cubicBezTo>
                  <a:cubicBezTo>
                    <a:pt x="77" y="19"/>
                    <a:pt x="96" y="19"/>
                    <a:pt x="134" y="38"/>
                  </a:cubicBezTo>
                  <a:cubicBezTo>
                    <a:pt x="172" y="38"/>
                    <a:pt x="210" y="38"/>
                    <a:pt x="229" y="38"/>
                  </a:cubicBezTo>
                  <a:cubicBezTo>
                    <a:pt x="267" y="38"/>
                    <a:pt x="287" y="38"/>
                    <a:pt x="28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3" name="Freeform 272"/>
            <p:cNvSpPr>
              <a:spLocks noChangeArrowheads="1"/>
            </p:cNvSpPr>
            <p:nvPr/>
          </p:nvSpPr>
          <p:spPr bwMode="auto">
            <a:xfrm rot="16200000">
              <a:off x="9693093" y="5857208"/>
              <a:ext cx="66763" cy="14837"/>
            </a:xfrm>
            <a:custGeom>
              <a:avLst/>
              <a:gdLst>
                <a:gd name="T0" fmla="*/ 229 w 230"/>
                <a:gd name="T1" fmla="*/ 39 h 40"/>
                <a:gd name="T2" fmla="*/ 229 w 230"/>
                <a:gd name="T3" fmla="*/ 39 h 40"/>
                <a:gd name="T4" fmla="*/ 191 w 230"/>
                <a:gd name="T5" fmla="*/ 20 h 40"/>
                <a:gd name="T6" fmla="*/ 115 w 230"/>
                <a:gd name="T7" fmla="*/ 0 h 40"/>
                <a:gd name="T8" fmla="*/ 39 w 230"/>
                <a:gd name="T9" fmla="*/ 0 h 40"/>
                <a:gd name="T10" fmla="*/ 0 w 230"/>
                <a:gd name="T11" fmla="*/ 0 h 40"/>
                <a:gd name="T12" fmla="*/ 39 w 230"/>
                <a:gd name="T13" fmla="*/ 0 h 40"/>
                <a:gd name="T14" fmla="*/ 115 w 230"/>
                <a:gd name="T15" fmla="*/ 20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20"/>
                    <a:pt x="191" y="20"/>
                  </a:cubicBezTo>
                  <a:cubicBezTo>
                    <a:pt x="172" y="20"/>
                    <a:pt x="134" y="0"/>
                    <a:pt x="115" y="0"/>
                  </a:cubicBezTo>
                  <a:cubicBezTo>
                    <a:pt x="77" y="0"/>
                    <a:pt x="58" y="0"/>
                    <a:pt x="39" y="0"/>
                  </a:cubicBezTo>
                  <a:cubicBezTo>
                    <a:pt x="20" y="0"/>
                    <a:pt x="0" y="0"/>
                    <a:pt x="0" y="0"/>
                  </a:cubicBezTo>
                  <a:cubicBezTo>
                    <a:pt x="0" y="0"/>
                    <a:pt x="20" y="0"/>
                    <a:pt x="39" y="0"/>
                  </a:cubicBezTo>
                  <a:cubicBezTo>
                    <a:pt x="58" y="20"/>
                    <a:pt x="77" y="20"/>
                    <a:pt x="115" y="20"/>
                  </a:cubicBezTo>
                  <a:cubicBezTo>
                    <a:pt x="134" y="20"/>
                    <a:pt x="172" y="39"/>
                    <a:pt x="191" y="39"/>
                  </a:cubicBezTo>
                  <a:cubicBezTo>
                    <a:pt x="210" y="39"/>
                    <a:pt x="229" y="39"/>
                    <a:pt x="229"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4" name="Freeform 273"/>
            <p:cNvSpPr>
              <a:spLocks noChangeArrowheads="1"/>
            </p:cNvSpPr>
            <p:nvPr/>
          </p:nvSpPr>
          <p:spPr bwMode="auto">
            <a:xfrm rot="16200000">
              <a:off x="9791081" y="5749361"/>
              <a:ext cx="71899" cy="14836"/>
            </a:xfrm>
            <a:custGeom>
              <a:avLst/>
              <a:gdLst>
                <a:gd name="T0" fmla="*/ 248 w 249"/>
                <a:gd name="T1" fmla="*/ 38 h 39"/>
                <a:gd name="T2" fmla="*/ 248 w 249"/>
                <a:gd name="T3" fmla="*/ 38 h 39"/>
                <a:gd name="T4" fmla="*/ 210 w 249"/>
                <a:gd name="T5" fmla="*/ 19 h 39"/>
                <a:gd name="T6" fmla="*/ 134 w 249"/>
                <a:gd name="T7" fmla="*/ 19 h 39"/>
                <a:gd name="T8" fmla="*/ 39 w 249"/>
                <a:gd name="T9" fmla="*/ 0 h 39"/>
                <a:gd name="T10" fmla="*/ 0 w 249"/>
                <a:gd name="T11" fmla="*/ 0 h 39"/>
                <a:gd name="T12" fmla="*/ 39 w 249"/>
                <a:gd name="T13" fmla="*/ 19 h 39"/>
                <a:gd name="T14" fmla="*/ 134 w 249"/>
                <a:gd name="T15" fmla="*/ 38 h 39"/>
                <a:gd name="T16" fmla="*/ 210 w 249"/>
                <a:gd name="T17" fmla="*/ 38 h 39"/>
                <a:gd name="T18" fmla="*/ 248 w 249"/>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39">
                  <a:moveTo>
                    <a:pt x="248" y="38"/>
                  </a:moveTo>
                  <a:lnTo>
                    <a:pt x="248" y="38"/>
                  </a:lnTo>
                  <a:cubicBezTo>
                    <a:pt x="248" y="38"/>
                    <a:pt x="229" y="38"/>
                    <a:pt x="210" y="19"/>
                  </a:cubicBezTo>
                  <a:cubicBezTo>
                    <a:pt x="191" y="19"/>
                    <a:pt x="153" y="19"/>
                    <a:pt x="134" y="19"/>
                  </a:cubicBezTo>
                  <a:cubicBezTo>
                    <a:pt x="95" y="0"/>
                    <a:pt x="76" y="0"/>
                    <a:pt x="39" y="0"/>
                  </a:cubicBezTo>
                  <a:cubicBezTo>
                    <a:pt x="19" y="0"/>
                    <a:pt x="0" y="0"/>
                    <a:pt x="0" y="0"/>
                  </a:cubicBezTo>
                  <a:cubicBezTo>
                    <a:pt x="0" y="0"/>
                    <a:pt x="19" y="0"/>
                    <a:pt x="39" y="19"/>
                  </a:cubicBezTo>
                  <a:cubicBezTo>
                    <a:pt x="58" y="19"/>
                    <a:pt x="95" y="19"/>
                    <a:pt x="134" y="38"/>
                  </a:cubicBezTo>
                  <a:cubicBezTo>
                    <a:pt x="153" y="38"/>
                    <a:pt x="191" y="38"/>
                    <a:pt x="210" y="38"/>
                  </a:cubicBezTo>
                  <a:cubicBezTo>
                    <a:pt x="229" y="38"/>
                    <a:pt x="248" y="38"/>
                    <a:pt x="248"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5" name="Freeform 274"/>
            <p:cNvSpPr>
              <a:spLocks noChangeArrowheads="1"/>
            </p:cNvSpPr>
            <p:nvPr/>
          </p:nvSpPr>
          <p:spPr bwMode="auto">
            <a:xfrm rot="16200000">
              <a:off x="9789623" y="5742942"/>
              <a:ext cx="61627" cy="14836"/>
            </a:xfrm>
            <a:custGeom>
              <a:avLst/>
              <a:gdLst>
                <a:gd name="T0" fmla="*/ 209 w 210"/>
                <a:gd name="T1" fmla="*/ 38 h 39"/>
                <a:gd name="T2" fmla="*/ 209 w 210"/>
                <a:gd name="T3" fmla="*/ 38 h 39"/>
                <a:gd name="T4" fmla="*/ 171 w 210"/>
                <a:gd name="T5" fmla="*/ 19 h 39"/>
                <a:gd name="T6" fmla="*/ 95 w 210"/>
                <a:gd name="T7" fmla="*/ 0 h 39"/>
                <a:gd name="T8" fmla="*/ 37 w 210"/>
                <a:gd name="T9" fmla="*/ 0 h 39"/>
                <a:gd name="T10" fmla="*/ 0 w 210"/>
                <a:gd name="T11" fmla="*/ 0 h 39"/>
                <a:gd name="T12" fmla="*/ 19 w 210"/>
                <a:gd name="T13" fmla="*/ 19 h 39"/>
                <a:gd name="T14" fmla="*/ 95 w 210"/>
                <a:gd name="T15" fmla="*/ 19 h 39"/>
                <a:gd name="T16" fmla="*/ 171 w 210"/>
                <a:gd name="T17" fmla="*/ 38 h 39"/>
                <a:gd name="T18" fmla="*/ 209 w 21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39">
                  <a:moveTo>
                    <a:pt x="209" y="38"/>
                  </a:moveTo>
                  <a:lnTo>
                    <a:pt x="209" y="38"/>
                  </a:lnTo>
                  <a:cubicBezTo>
                    <a:pt x="209" y="38"/>
                    <a:pt x="190" y="19"/>
                    <a:pt x="171" y="19"/>
                  </a:cubicBezTo>
                  <a:cubicBezTo>
                    <a:pt x="152" y="19"/>
                    <a:pt x="133" y="19"/>
                    <a:pt x="95" y="0"/>
                  </a:cubicBezTo>
                  <a:cubicBezTo>
                    <a:pt x="76" y="0"/>
                    <a:pt x="56" y="0"/>
                    <a:pt x="37" y="0"/>
                  </a:cubicBezTo>
                  <a:cubicBezTo>
                    <a:pt x="19" y="0"/>
                    <a:pt x="0" y="0"/>
                    <a:pt x="0" y="0"/>
                  </a:cubicBezTo>
                  <a:cubicBezTo>
                    <a:pt x="0" y="0"/>
                    <a:pt x="0" y="0"/>
                    <a:pt x="19" y="19"/>
                  </a:cubicBezTo>
                  <a:cubicBezTo>
                    <a:pt x="37" y="19"/>
                    <a:pt x="76" y="19"/>
                    <a:pt x="95" y="19"/>
                  </a:cubicBezTo>
                  <a:cubicBezTo>
                    <a:pt x="114" y="19"/>
                    <a:pt x="152" y="38"/>
                    <a:pt x="171" y="38"/>
                  </a:cubicBezTo>
                  <a:cubicBezTo>
                    <a:pt x="190" y="38"/>
                    <a:pt x="209" y="38"/>
                    <a:pt x="20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6" name="Freeform 275"/>
            <p:cNvSpPr>
              <a:spLocks noChangeArrowheads="1"/>
            </p:cNvSpPr>
            <p:nvPr/>
          </p:nvSpPr>
          <p:spPr bwMode="auto">
            <a:xfrm rot="16200000">
              <a:off x="9431802" y="6095373"/>
              <a:ext cx="78318" cy="14836"/>
            </a:xfrm>
            <a:custGeom>
              <a:avLst/>
              <a:gdLst>
                <a:gd name="T0" fmla="*/ 268 w 269"/>
                <a:gd name="T1" fmla="*/ 39 h 40"/>
                <a:gd name="T2" fmla="*/ 268 w 269"/>
                <a:gd name="T3" fmla="*/ 39 h 40"/>
                <a:gd name="T4" fmla="*/ 229 w 269"/>
                <a:gd name="T5" fmla="*/ 20 h 40"/>
                <a:gd name="T6" fmla="*/ 134 w 269"/>
                <a:gd name="T7" fmla="*/ 0 h 40"/>
                <a:gd name="T8" fmla="*/ 39 w 269"/>
                <a:gd name="T9" fmla="*/ 0 h 40"/>
                <a:gd name="T10" fmla="*/ 0 w 269"/>
                <a:gd name="T11" fmla="*/ 0 h 40"/>
                <a:gd name="T12" fmla="*/ 39 w 269"/>
                <a:gd name="T13" fmla="*/ 0 h 40"/>
                <a:gd name="T14" fmla="*/ 134 w 269"/>
                <a:gd name="T15" fmla="*/ 20 h 40"/>
                <a:gd name="T16" fmla="*/ 229 w 269"/>
                <a:gd name="T17" fmla="*/ 39 h 40"/>
                <a:gd name="T18" fmla="*/ 268 w 26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40">
                  <a:moveTo>
                    <a:pt x="268" y="39"/>
                  </a:moveTo>
                  <a:lnTo>
                    <a:pt x="268" y="39"/>
                  </a:lnTo>
                  <a:cubicBezTo>
                    <a:pt x="268" y="39"/>
                    <a:pt x="249" y="20"/>
                    <a:pt x="229" y="20"/>
                  </a:cubicBezTo>
                  <a:cubicBezTo>
                    <a:pt x="210" y="20"/>
                    <a:pt x="172" y="0"/>
                    <a:pt x="134" y="0"/>
                  </a:cubicBezTo>
                  <a:cubicBezTo>
                    <a:pt x="96" y="0"/>
                    <a:pt x="57" y="0"/>
                    <a:pt x="39" y="0"/>
                  </a:cubicBezTo>
                  <a:cubicBezTo>
                    <a:pt x="20" y="0"/>
                    <a:pt x="0" y="0"/>
                    <a:pt x="0" y="0"/>
                  </a:cubicBezTo>
                  <a:cubicBezTo>
                    <a:pt x="0" y="0"/>
                    <a:pt x="0" y="0"/>
                    <a:pt x="39" y="0"/>
                  </a:cubicBezTo>
                  <a:cubicBezTo>
                    <a:pt x="57" y="20"/>
                    <a:pt x="96" y="20"/>
                    <a:pt x="134" y="20"/>
                  </a:cubicBezTo>
                  <a:cubicBezTo>
                    <a:pt x="172" y="39"/>
                    <a:pt x="191" y="39"/>
                    <a:pt x="229" y="39"/>
                  </a:cubicBezTo>
                  <a:cubicBezTo>
                    <a:pt x="249" y="39"/>
                    <a:pt x="268" y="39"/>
                    <a:pt x="268"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7" name="Freeform 276"/>
            <p:cNvSpPr>
              <a:spLocks noChangeArrowheads="1"/>
            </p:cNvSpPr>
            <p:nvPr/>
          </p:nvSpPr>
          <p:spPr bwMode="auto">
            <a:xfrm rot="16200000">
              <a:off x="9422744" y="6096014"/>
              <a:ext cx="66763" cy="14837"/>
            </a:xfrm>
            <a:custGeom>
              <a:avLst/>
              <a:gdLst>
                <a:gd name="T0" fmla="*/ 229 w 230"/>
                <a:gd name="T1" fmla="*/ 38 h 39"/>
                <a:gd name="T2" fmla="*/ 229 w 230"/>
                <a:gd name="T3" fmla="*/ 38 h 39"/>
                <a:gd name="T4" fmla="*/ 209 w 230"/>
                <a:gd name="T5" fmla="*/ 38 h 39"/>
                <a:gd name="T6" fmla="*/ 114 w 230"/>
                <a:gd name="T7" fmla="*/ 19 h 39"/>
                <a:gd name="T8" fmla="*/ 37 w 230"/>
                <a:gd name="T9" fmla="*/ 0 h 39"/>
                <a:gd name="T10" fmla="*/ 0 w 230"/>
                <a:gd name="T11" fmla="*/ 0 h 39"/>
                <a:gd name="T12" fmla="*/ 37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09" y="38"/>
                  </a:cubicBezTo>
                  <a:cubicBezTo>
                    <a:pt x="171" y="19"/>
                    <a:pt x="152" y="19"/>
                    <a:pt x="114" y="19"/>
                  </a:cubicBezTo>
                  <a:cubicBezTo>
                    <a:pt x="95" y="19"/>
                    <a:pt x="56" y="0"/>
                    <a:pt x="37" y="0"/>
                  </a:cubicBezTo>
                  <a:cubicBezTo>
                    <a:pt x="19" y="0"/>
                    <a:pt x="0" y="0"/>
                    <a:pt x="0" y="0"/>
                  </a:cubicBezTo>
                  <a:cubicBezTo>
                    <a:pt x="0" y="0"/>
                    <a:pt x="19" y="19"/>
                    <a:pt x="37" y="19"/>
                  </a:cubicBezTo>
                  <a:cubicBezTo>
                    <a:pt x="56" y="19"/>
                    <a:pt x="95" y="38"/>
                    <a:pt x="114" y="38"/>
                  </a:cubicBezTo>
                  <a:cubicBezTo>
                    <a:pt x="152" y="38"/>
                    <a:pt x="171" y="38"/>
                    <a:pt x="190" y="38"/>
                  </a:cubicBezTo>
                  <a:cubicBezTo>
                    <a:pt x="22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8" name="Freeform 277"/>
            <p:cNvSpPr>
              <a:spLocks noChangeArrowheads="1"/>
            </p:cNvSpPr>
            <p:nvPr/>
          </p:nvSpPr>
          <p:spPr bwMode="auto">
            <a:xfrm rot="16200000">
              <a:off x="9399561" y="5965699"/>
              <a:ext cx="83454" cy="14836"/>
            </a:xfrm>
            <a:custGeom>
              <a:avLst/>
              <a:gdLst>
                <a:gd name="T0" fmla="*/ 287 w 288"/>
                <a:gd name="T1" fmla="*/ 38 h 39"/>
                <a:gd name="T2" fmla="*/ 287 w 288"/>
                <a:gd name="T3" fmla="*/ 38 h 39"/>
                <a:gd name="T4" fmla="*/ 248 w 288"/>
                <a:gd name="T5" fmla="*/ 19 h 39"/>
                <a:gd name="T6" fmla="*/ 153 w 288"/>
                <a:gd name="T7" fmla="*/ 0 h 39"/>
                <a:gd name="T8" fmla="*/ 58 w 288"/>
                <a:gd name="T9" fmla="*/ 0 h 39"/>
                <a:gd name="T10" fmla="*/ 0 w 288"/>
                <a:gd name="T11" fmla="*/ 0 h 39"/>
                <a:gd name="T12" fmla="*/ 58 w 288"/>
                <a:gd name="T13" fmla="*/ 0 h 39"/>
                <a:gd name="T14" fmla="*/ 153 w 288"/>
                <a:gd name="T15" fmla="*/ 19 h 39"/>
                <a:gd name="T16" fmla="*/ 248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8" y="19"/>
                    <a:pt x="248" y="19"/>
                  </a:cubicBezTo>
                  <a:cubicBezTo>
                    <a:pt x="211" y="19"/>
                    <a:pt x="172" y="0"/>
                    <a:pt x="153" y="0"/>
                  </a:cubicBezTo>
                  <a:cubicBezTo>
                    <a:pt x="115" y="0"/>
                    <a:pt x="77" y="0"/>
                    <a:pt x="58" y="0"/>
                  </a:cubicBezTo>
                  <a:cubicBezTo>
                    <a:pt x="19" y="0"/>
                    <a:pt x="0" y="0"/>
                    <a:pt x="0" y="0"/>
                  </a:cubicBezTo>
                  <a:cubicBezTo>
                    <a:pt x="0" y="0"/>
                    <a:pt x="19" y="0"/>
                    <a:pt x="58" y="0"/>
                  </a:cubicBezTo>
                  <a:cubicBezTo>
                    <a:pt x="77" y="19"/>
                    <a:pt x="115" y="19"/>
                    <a:pt x="153" y="19"/>
                  </a:cubicBezTo>
                  <a:cubicBezTo>
                    <a:pt x="172" y="19"/>
                    <a:pt x="211" y="38"/>
                    <a:pt x="248" y="38"/>
                  </a:cubicBezTo>
                  <a:cubicBezTo>
                    <a:pt x="268" y="38"/>
                    <a:pt x="287" y="38"/>
                    <a:pt x="28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79" name="Freeform 278"/>
            <p:cNvSpPr>
              <a:spLocks noChangeArrowheads="1"/>
            </p:cNvSpPr>
            <p:nvPr/>
          </p:nvSpPr>
          <p:spPr bwMode="auto">
            <a:xfrm rot="16200000">
              <a:off x="9394720" y="5962489"/>
              <a:ext cx="66763" cy="14836"/>
            </a:xfrm>
            <a:custGeom>
              <a:avLst/>
              <a:gdLst>
                <a:gd name="T0" fmla="*/ 229 w 230"/>
                <a:gd name="T1" fmla="*/ 38 h 39"/>
                <a:gd name="T2" fmla="*/ 229 w 230"/>
                <a:gd name="T3" fmla="*/ 38 h 39"/>
                <a:gd name="T4" fmla="*/ 19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09" y="38"/>
                    <a:pt x="190" y="38"/>
                  </a:cubicBezTo>
                  <a:cubicBezTo>
                    <a:pt x="172" y="19"/>
                    <a:pt x="153" y="19"/>
                    <a:pt x="114" y="19"/>
                  </a:cubicBezTo>
                  <a:cubicBezTo>
                    <a:pt x="95" y="0"/>
                    <a:pt x="57" y="0"/>
                    <a:pt x="38" y="0"/>
                  </a:cubicBezTo>
                  <a:cubicBezTo>
                    <a:pt x="19" y="0"/>
                    <a:pt x="0" y="0"/>
                    <a:pt x="0" y="0"/>
                  </a:cubicBezTo>
                  <a:cubicBezTo>
                    <a:pt x="0" y="0"/>
                    <a:pt x="19" y="19"/>
                    <a:pt x="38" y="19"/>
                  </a:cubicBezTo>
                  <a:cubicBezTo>
                    <a:pt x="57" y="19"/>
                    <a:pt x="95" y="38"/>
                    <a:pt x="114" y="38"/>
                  </a:cubicBezTo>
                  <a:cubicBezTo>
                    <a:pt x="153" y="38"/>
                    <a:pt x="172" y="38"/>
                    <a:pt x="190" y="38"/>
                  </a:cubicBezTo>
                  <a:cubicBezTo>
                    <a:pt x="209" y="38"/>
                    <a:pt x="229" y="38"/>
                    <a:pt x="229"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0" name="Freeform 279"/>
            <p:cNvSpPr>
              <a:spLocks noChangeArrowheads="1"/>
            </p:cNvSpPr>
            <p:nvPr/>
          </p:nvSpPr>
          <p:spPr bwMode="auto">
            <a:xfrm rot="16200000">
              <a:off x="9466420" y="5828321"/>
              <a:ext cx="78318" cy="14837"/>
            </a:xfrm>
            <a:custGeom>
              <a:avLst/>
              <a:gdLst>
                <a:gd name="T0" fmla="*/ 267 w 268"/>
                <a:gd name="T1" fmla="*/ 38 h 39"/>
                <a:gd name="T2" fmla="*/ 267 w 268"/>
                <a:gd name="T3" fmla="*/ 38 h 39"/>
                <a:gd name="T4" fmla="*/ 229 w 268"/>
                <a:gd name="T5" fmla="*/ 19 h 39"/>
                <a:gd name="T6" fmla="*/ 133 w 268"/>
                <a:gd name="T7" fmla="*/ 0 h 39"/>
                <a:gd name="T8" fmla="*/ 38 w 268"/>
                <a:gd name="T9" fmla="*/ 0 h 39"/>
                <a:gd name="T10" fmla="*/ 0 w 268"/>
                <a:gd name="T11" fmla="*/ 0 h 39"/>
                <a:gd name="T12" fmla="*/ 38 w 268"/>
                <a:gd name="T13" fmla="*/ 0 h 39"/>
                <a:gd name="T14" fmla="*/ 133 w 268"/>
                <a:gd name="T15" fmla="*/ 19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19"/>
                  </a:cubicBezTo>
                  <a:cubicBezTo>
                    <a:pt x="210" y="19"/>
                    <a:pt x="172" y="0"/>
                    <a:pt x="133" y="0"/>
                  </a:cubicBezTo>
                  <a:cubicBezTo>
                    <a:pt x="95" y="0"/>
                    <a:pt x="57" y="0"/>
                    <a:pt x="38" y="0"/>
                  </a:cubicBezTo>
                  <a:cubicBezTo>
                    <a:pt x="19" y="0"/>
                    <a:pt x="0" y="0"/>
                    <a:pt x="0" y="0"/>
                  </a:cubicBezTo>
                  <a:cubicBezTo>
                    <a:pt x="0" y="0"/>
                    <a:pt x="19" y="0"/>
                    <a:pt x="38" y="0"/>
                  </a:cubicBezTo>
                  <a:cubicBezTo>
                    <a:pt x="57" y="19"/>
                    <a:pt x="95" y="19"/>
                    <a:pt x="133" y="19"/>
                  </a:cubicBezTo>
                  <a:cubicBezTo>
                    <a:pt x="172" y="38"/>
                    <a:pt x="210" y="38"/>
                    <a:pt x="229" y="38"/>
                  </a:cubicBezTo>
                  <a:cubicBezTo>
                    <a:pt x="248" y="38"/>
                    <a:pt x="267" y="38"/>
                    <a:pt x="267"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1" name="Freeform 280"/>
            <p:cNvSpPr>
              <a:spLocks noChangeArrowheads="1"/>
            </p:cNvSpPr>
            <p:nvPr/>
          </p:nvSpPr>
          <p:spPr bwMode="auto">
            <a:xfrm rot="16200000">
              <a:off x="9457361" y="5823827"/>
              <a:ext cx="66763" cy="14836"/>
            </a:xfrm>
            <a:custGeom>
              <a:avLst/>
              <a:gdLst>
                <a:gd name="T0" fmla="*/ 229 w 230"/>
                <a:gd name="T1" fmla="*/ 39 h 40"/>
                <a:gd name="T2" fmla="*/ 229 w 230"/>
                <a:gd name="T3" fmla="*/ 39 h 40"/>
                <a:gd name="T4" fmla="*/ 191 w 230"/>
                <a:gd name="T5" fmla="*/ 39 h 40"/>
                <a:gd name="T6" fmla="*/ 114 w 230"/>
                <a:gd name="T7" fmla="*/ 19 h 40"/>
                <a:gd name="T8" fmla="*/ 19 w 230"/>
                <a:gd name="T9" fmla="*/ 0 h 40"/>
                <a:gd name="T10" fmla="*/ 0 w 230"/>
                <a:gd name="T11" fmla="*/ 0 h 40"/>
                <a:gd name="T12" fmla="*/ 19 w 230"/>
                <a:gd name="T13" fmla="*/ 19 h 40"/>
                <a:gd name="T14" fmla="*/ 95 w 230"/>
                <a:gd name="T15" fmla="*/ 39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39"/>
                    <a:pt x="191" y="39"/>
                  </a:cubicBezTo>
                  <a:cubicBezTo>
                    <a:pt x="172" y="19"/>
                    <a:pt x="134" y="19"/>
                    <a:pt x="114" y="19"/>
                  </a:cubicBezTo>
                  <a:cubicBezTo>
                    <a:pt x="76" y="19"/>
                    <a:pt x="57" y="0"/>
                    <a:pt x="19" y="0"/>
                  </a:cubicBezTo>
                  <a:cubicBezTo>
                    <a:pt x="0" y="0"/>
                    <a:pt x="0" y="0"/>
                    <a:pt x="0" y="0"/>
                  </a:cubicBezTo>
                  <a:cubicBezTo>
                    <a:pt x="0" y="0"/>
                    <a:pt x="0" y="19"/>
                    <a:pt x="19" y="19"/>
                  </a:cubicBezTo>
                  <a:cubicBezTo>
                    <a:pt x="38" y="19"/>
                    <a:pt x="76" y="39"/>
                    <a:pt x="95" y="39"/>
                  </a:cubicBezTo>
                  <a:cubicBezTo>
                    <a:pt x="134" y="39"/>
                    <a:pt x="153" y="39"/>
                    <a:pt x="191" y="39"/>
                  </a:cubicBezTo>
                  <a:cubicBezTo>
                    <a:pt x="210" y="39"/>
                    <a:pt x="229" y="39"/>
                    <a:pt x="229" y="3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2" name="Freeform 281"/>
            <p:cNvSpPr>
              <a:spLocks noChangeArrowheads="1"/>
            </p:cNvSpPr>
            <p:nvPr/>
          </p:nvSpPr>
          <p:spPr bwMode="auto">
            <a:xfrm rot="16200000">
              <a:off x="9630451" y="5728818"/>
              <a:ext cx="66763" cy="14837"/>
            </a:xfrm>
            <a:custGeom>
              <a:avLst/>
              <a:gdLst>
                <a:gd name="T0" fmla="*/ 230 w 231"/>
                <a:gd name="T1" fmla="*/ 38 h 39"/>
                <a:gd name="T2" fmla="*/ 230 w 231"/>
                <a:gd name="T3" fmla="*/ 38 h 39"/>
                <a:gd name="T4" fmla="*/ 192 w 231"/>
                <a:gd name="T5" fmla="*/ 19 h 39"/>
                <a:gd name="T6" fmla="*/ 115 w 231"/>
                <a:gd name="T7" fmla="*/ 0 h 39"/>
                <a:gd name="T8" fmla="*/ 39 w 231"/>
                <a:gd name="T9" fmla="*/ 0 h 39"/>
                <a:gd name="T10" fmla="*/ 0 w 231"/>
                <a:gd name="T11" fmla="*/ 0 h 39"/>
                <a:gd name="T12" fmla="*/ 39 w 231"/>
                <a:gd name="T13" fmla="*/ 0 h 39"/>
                <a:gd name="T14" fmla="*/ 115 w 231"/>
                <a:gd name="T15" fmla="*/ 19 h 39"/>
                <a:gd name="T16" fmla="*/ 192 w 231"/>
                <a:gd name="T17" fmla="*/ 38 h 39"/>
                <a:gd name="T18" fmla="*/ 230 w 231"/>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9">
                  <a:moveTo>
                    <a:pt x="230" y="38"/>
                  </a:moveTo>
                  <a:lnTo>
                    <a:pt x="230" y="38"/>
                  </a:lnTo>
                  <a:cubicBezTo>
                    <a:pt x="230" y="38"/>
                    <a:pt x="211" y="19"/>
                    <a:pt x="192" y="19"/>
                  </a:cubicBezTo>
                  <a:cubicBezTo>
                    <a:pt x="172" y="19"/>
                    <a:pt x="153" y="19"/>
                    <a:pt x="115" y="0"/>
                  </a:cubicBezTo>
                  <a:cubicBezTo>
                    <a:pt x="96" y="0"/>
                    <a:pt x="58" y="0"/>
                    <a:pt x="39" y="0"/>
                  </a:cubicBezTo>
                  <a:cubicBezTo>
                    <a:pt x="19" y="0"/>
                    <a:pt x="0" y="0"/>
                    <a:pt x="0" y="0"/>
                  </a:cubicBezTo>
                  <a:cubicBezTo>
                    <a:pt x="0" y="0"/>
                    <a:pt x="19" y="0"/>
                    <a:pt x="39" y="0"/>
                  </a:cubicBezTo>
                  <a:cubicBezTo>
                    <a:pt x="58" y="19"/>
                    <a:pt x="77" y="19"/>
                    <a:pt x="115" y="19"/>
                  </a:cubicBezTo>
                  <a:cubicBezTo>
                    <a:pt x="134" y="19"/>
                    <a:pt x="172" y="38"/>
                    <a:pt x="192" y="38"/>
                  </a:cubicBezTo>
                  <a:cubicBezTo>
                    <a:pt x="211" y="38"/>
                    <a:pt x="230" y="38"/>
                    <a:pt x="230" y="38"/>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3" name="Freeform 282"/>
            <p:cNvSpPr>
              <a:spLocks noChangeArrowheads="1"/>
            </p:cNvSpPr>
            <p:nvPr/>
          </p:nvSpPr>
          <p:spPr bwMode="auto">
            <a:xfrm rot="16200000">
              <a:off x="9624047" y="5732116"/>
              <a:ext cx="56492" cy="8241"/>
            </a:xfrm>
            <a:custGeom>
              <a:avLst/>
              <a:gdLst>
                <a:gd name="T0" fmla="*/ 192 w 193"/>
                <a:gd name="T1" fmla="*/ 19 h 20"/>
                <a:gd name="T2" fmla="*/ 192 w 193"/>
                <a:gd name="T3" fmla="*/ 19 h 20"/>
                <a:gd name="T4" fmla="*/ 173 w 193"/>
                <a:gd name="T5" fmla="*/ 19 h 20"/>
                <a:gd name="T6" fmla="*/ 96 w 193"/>
                <a:gd name="T7" fmla="*/ 0 h 20"/>
                <a:gd name="T8" fmla="*/ 39 w 193"/>
                <a:gd name="T9" fmla="*/ 0 h 20"/>
                <a:gd name="T10" fmla="*/ 0 w 193"/>
                <a:gd name="T11" fmla="*/ 0 h 20"/>
                <a:gd name="T12" fmla="*/ 39 w 193"/>
                <a:gd name="T13" fmla="*/ 0 h 20"/>
                <a:gd name="T14" fmla="*/ 96 w 193"/>
                <a:gd name="T15" fmla="*/ 19 h 20"/>
                <a:gd name="T16" fmla="*/ 173 w 193"/>
                <a:gd name="T17" fmla="*/ 19 h 20"/>
                <a:gd name="T18" fmla="*/ 192 w 193"/>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0">
                  <a:moveTo>
                    <a:pt x="192" y="19"/>
                  </a:moveTo>
                  <a:lnTo>
                    <a:pt x="192" y="19"/>
                  </a:lnTo>
                  <a:cubicBezTo>
                    <a:pt x="192" y="19"/>
                    <a:pt x="192" y="19"/>
                    <a:pt x="173" y="19"/>
                  </a:cubicBezTo>
                  <a:cubicBezTo>
                    <a:pt x="153" y="19"/>
                    <a:pt x="134" y="0"/>
                    <a:pt x="96" y="0"/>
                  </a:cubicBezTo>
                  <a:cubicBezTo>
                    <a:pt x="77" y="0"/>
                    <a:pt x="58" y="0"/>
                    <a:pt x="39" y="0"/>
                  </a:cubicBezTo>
                  <a:cubicBezTo>
                    <a:pt x="20" y="0"/>
                    <a:pt x="0" y="0"/>
                    <a:pt x="0" y="0"/>
                  </a:cubicBezTo>
                  <a:cubicBezTo>
                    <a:pt x="0" y="0"/>
                    <a:pt x="20" y="0"/>
                    <a:pt x="39" y="0"/>
                  </a:cubicBezTo>
                  <a:cubicBezTo>
                    <a:pt x="58" y="19"/>
                    <a:pt x="77" y="19"/>
                    <a:pt x="96" y="19"/>
                  </a:cubicBezTo>
                  <a:cubicBezTo>
                    <a:pt x="134" y="19"/>
                    <a:pt x="153" y="19"/>
                    <a:pt x="173" y="19"/>
                  </a:cubicBezTo>
                  <a:cubicBezTo>
                    <a:pt x="192" y="19"/>
                    <a:pt x="192" y="19"/>
                    <a:pt x="192" y="19"/>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4" name="Freeform 283"/>
            <p:cNvSpPr>
              <a:spLocks noChangeArrowheads="1"/>
            </p:cNvSpPr>
            <p:nvPr/>
          </p:nvSpPr>
          <p:spPr bwMode="auto">
            <a:xfrm rot="16200000">
              <a:off x="9575323" y="5834210"/>
              <a:ext cx="61627" cy="443437"/>
            </a:xfrm>
            <a:custGeom>
              <a:avLst/>
              <a:gdLst>
                <a:gd name="T0" fmla="*/ 210 w 211"/>
                <a:gd name="T1" fmla="*/ 0 h 1185"/>
                <a:gd name="T2" fmla="*/ 210 w 211"/>
                <a:gd name="T3" fmla="*/ 0 h 1185"/>
                <a:gd name="T4" fmla="*/ 191 w 211"/>
                <a:gd name="T5" fmla="*/ 38 h 1185"/>
                <a:gd name="T6" fmla="*/ 153 w 211"/>
                <a:gd name="T7" fmla="*/ 172 h 1185"/>
                <a:gd name="T8" fmla="*/ 134 w 211"/>
                <a:gd name="T9" fmla="*/ 363 h 1185"/>
                <a:gd name="T10" fmla="*/ 96 w 211"/>
                <a:gd name="T11" fmla="*/ 592 h 1185"/>
                <a:gd name="T12" fmla="*/ 58 w 211"/>
                <a:gd name="T13" fmla="*/ 802 h 1185"/>
                <a:gd name="T14" fmla="*/ 19 w 211"/>
                <a:gd name="T15" fmla="*/ 993 h 1185"/>
                <a:gd name="T16" fmla="*/ 0 w 211"/>
                <a:gd name="T17" fmla="*/ 1126 h 1185"/>
                <a:gd name="T18" fmla="*/ 0 w 211"/>
                <a:gd name="T19" fmla="*/ 1184 h 1185"/>
                <a:gd name="T20" fmla="*/ 19 w 211"/>
                <a:gd name="T21" fmla="*/ 1146 h 1185"/>
                <a:gd name="T22" fmla="*/ 38 w 211"/>
                <a:gd name="T23" fmla="*/ 993 h 1185"/>
                <a:gd name="T24" fmla="*/ 77 w 211"/>
                <a:gd name="T25" fmla="*/ 821 h 1185"/>
                <a:gd name="T26" fmla="*/ 115 w 211"/>
                <a:gd name="T27" fmla="*/ 592 h 1185"/>
                <a:gd name="T28" fmla="*/ 153 w 211"/>
                <a:gd name="T29" fmla="*/ 382 h 1185"/>
                <a:gd name="T30" fmla="*/ 172 w 211"/>
                <a:gd name="T31" fmla="*/ 191 h 1185"/>
                <a:gd name="T32" fmla="*/ 191 w 211"/>
                <a:gd name="T33" fmla="*/ 57 h 1185"/>
                <a:gd name="T34" fmla="*/ 210 w 211"/>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185">
                  <a:moveTo>
                    <a:pt x="210" y="0"/>
                  </a:moveTo>
                  <a:lnTo>
                    <a:pt x="210" y="0"/>
                  </a:lnTo>
                  <a:cubicBezTo>
                    <a:pt x="210" y="0"/>
                    <a:pt x="191" y="19"/>
                    <a:pt x="191" y="38"/>
                  </a:cubicBezTo>
                  <a:cubicBezTo>
                    <a:pt x="191" y="76"/>
                    <a:pt x="172" y="134"/>
                    <a:pt x="153" y="172"/>
                  </a:cubicBezTo>
                  <a:cubicBezTo>
                    <a:pt x="153" y="230"/>
                    <a:pt x="134" y="306"/>
                    <a:pt x="134" y="363"/>
                  </a:cubicBezTo>
                  <a:cubicBezTo>
                    <a:pt x="115" y="439"/>
                    <a:pt x="96" y="516"/>
                    <a:pt x="96" y="592"/>
                  </a:cubicBezTo>
                  <a:cubicBezTo>
                    <a:pt x="77" y="668"/>
                    <a:pt x="58" y="745"/>
                    <a:pt x="58" y="802"/>
                  </a:cubicBezTo>
                  <a:cubicBezTo>
                    <a:pt x="38" y="878"/>
                    <a:pt x="38" y="936"/>
                    <a:pt x="19" y="993"/>
                  </a:cubicBezTo>
                  <a:cubicBezTo>
                    <a:pt x="19" y="1050"/>
                    <a:pt x="19" y="1108"/>
                    <a:pt x="0" y="1126"/>
                  </a:cubicBezTo>
                  <a:cubicBezTo>
                    <a:pt x="0" y="1165"/>
                    <a:pt x="0" y="1184"/>
                    <a:pt x="0" y="1184"/>
                  </a:cubicBezTo>
                  <a:cubicBezTo>
                    <a:pt x="0" y="1184"/>
                    <a:pt x="0" y="1165"/>
                    <a:pt x="19" y="1146"/>
                  </a:cubicBezTo>
                  <a:cubicBezTo>
                    <a:pt x="19" y="1108"/>
                    <a:pt x="38" y="1050"/>
                    <a:pt x="38" y="993"/>
                  </a:cubicBezTo>
                  <a:cubicBezTo>
                    <a:pt x="58" y="955"/>
                    <a:pt x="58" y="878"/>
                    <a:pt x="77" y="821"/>
                  </a:cubicBezTo>
                  <a:cubicBezTo>
                    <a:pt x="96" y="745"/>
                    <a:pt x="96" y="668"/>
                    <a:pt x="115" y="592"/>
                  </a:cubicBezTo>
                  <a:cubicBezTo>
                    <a:pt x="134" y="516"/>
                    <a:pt x="134" y="439"/>
                    <a:pt x="153" y="382"/>
                  </a:cubicBezTo>
                  <a:cubicBezTo>
                    <a:pt x="153" y="306"/>
                    <a:pt x="172" y="249"/>
                    <a:pt x="172" y="191"/>
                  </a:cubicBezTo>
                  <a:cubicBezTo>
                    <a:pt x="191" y="134"/>
                    <a:pt x="191" y="76"/>
                    <a:pt x="191" y="57"/>
                  </a:cubicBezTo>
                  <a:cubicBezTo>
                    <a:pt x="191" y="19"/>
                    <a:pt x="210" y="0"/>
                    <a:pt x="210"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5" name="Freeform 284"/>
            <p:cNvSpPr>
              <a:spLocks noChangeArrowheads="1"/>
            </p:cNvSpPr>
            <p:nvPr/>
          </p:nvSpPr>
          <p:spPr bwMode="auto">
            <a:xfrm rot="16200000">
              <a:off x="9581916" y="5695548"/>
              <a:ext cx="61627" cy="443437"/>
            </a:xfrm>
            <a:custGeom>
              <a:avLst/>
              <a:gdLst>
                <a:gd name="T0" fmla="*/ 211 w 212"/>
                <a:gd name="T1" fmla="*/ 0 h 1185"/>
                <a:gd name="T2" fmla="*/ 211 w 212"/>
                <a:gd name="T3" fmla="*/ 0 h 1185"/>
                <a:gd name="T4" fmla="*/ 192 w 212"/>
                <a:gd name="T5" fmla="*/ 57 h 1185"/>
                <a:gd name="T6" fmla="*/ 172 w 212"/>
                <a:gd name="T7" fmla="*/ 191 h 1185"/>
                <a:gd name="T8" fmla="*/ 134 w 212"/>
                <a:gd name="T9" fmla="*/ 382 h 1185"/>
                <a:gd name="T10" fmla="*/ 96 w 212"/>
                <a:gd name="T11" fmla="*/ 592 h 1185"/>
                <a:gd name="T12" fmla="*/ 58 w 212"/>
                <a:gd name="T13" fmla="*/ 802 h 1185"/>
                <a:gd name="T14" fmla="*/ 39 w 212"/>
                <a:gd name="T15" fmla="*/ 1012 h 1185"/>
                <a:gd name="T16" fmla="*/ 19 w 212"/>
                <a:gd name="T17" fmla="*/ 1146 h 1185"/>
                <a:gd name="T18" fmla="*/ 0 w 212"/>
                <a:gd name="T19" fmla="*/ 1184 h 1185"/>
                <a:gd name="T20" fmla="*/ 19 w 212"/>
                <a:gd name="T21" fmla="*/ 1146 h 1185"/>
                <a:gd name="T22" fmla="*/ 39 w 212"/>
                <a:gd name="T23" fmla="*/ 1012 h 1185"/>
                <a:gd name="T24" fmla="*/ 77 w 212"/>
                <a:gd name="T25" fmla="*/ 822 h 1185"/>
                <a:gd name="T26" fmla="*/ 115 w 212"/>
                <a:gd name="T27" fmla="*/ 592 h 1185"/>
                <a:gd name="T28" fmla="*/ 153 w 212"/>
                <a:gd name="T29" fmla="*/ 382 h 1185"/>
                <a:gd name="T30" fmla="*/ 192 w 212"/>
                <a:gd name="T31" fmla="*/ 191 h 1185"/>
                <a:gd name="T32" fmla="*/ 211 w 212"/>
                <a:gd name="T33" fmla="*/ 57 h 1185"/>
                <a:gd name="T34" fmla="*/ 211 w 212"/>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85">
                  <a:moveTo>
                    <a:pt x="211" y="0"/>
                  </a:moveTo>
                  <a:lnTo>
                    <a:pt x="211" y="0"/>
                  </a:lnTo>
                  <a:cubicBezTo>
                    <a:pt x="211" y="0"/>
                    <a:pt x="211" y="19"/>
                    <a:pt x="192" y="57"/>
                  </a:cubicBezTo>
                  <a:cubicBezTo>
                    <a:pt x="192" y="77"/>
                    <a:pt x="172" y="134"/>
                    <a:pt x="172" y="191"/>
                  </a:cubicBezTo>
                  <a:cubicBezTo>
                    <a:pt x="153" y="248"/>
                    <a:pt x="153" y="306"/>
                    <a:pt x="134" y="382"/>
                  </a:cubicBezTo>
                  <a:cubicBezTo>
                    <a:pt x="115" y="440"/>
                    <a:pt x="96" y="516"/>
                    <a:pt x="96" y="592"/>
                  </a:cubicBezTo>
                  <a:cubicBezTo>
                    <a:pt x="77" y="669"/>
                    <a:pt x="77" y="745"/>
                    <a:pt x="58" y="802"/>
                  </a:cubicBezTo>
                  <a:cubicBezTo>
                    <a:pt x="39" y="878"/>
                    <a:pt x="39" y="955"/>
                    <a:pt x="39" y="1012"/>
                  </a:cubicBezTo>
                  <a:cubicBezTo>
                    <a:pt x="19" y="1051"/>
                    <a:pt x="19" y="1107"/>
                    <a:pt x="19" y="1146"/>
                  </a:cubicBezTo>
                  <a:cubicBezTo>
                    <a:pt x="0" y="1165"/>
                    <a:pt x="0" y="1184"/>
                    <a:pt x="0" y="1184"/>
                  </a:cubicBezTo>
                  <a:cubicBezTo>
                    <a:pt x="0" y="1184"/>
                    <a:pt x="19" y="1165"/>
                    <a:pt x="19" y="1146"/>
                  </a:cubicBezTo>
                  <a:cubicBezTo>
                    <a:pt x="19" y="1107"/>
                    <a:pt x="39" y="1070"/>
                    <a:pt x="39" y="1012"/>
                  </a:cubicBezTo>
                  <a:cubicBezTo>
                    <a:pt x="58" y="955"/>
                    <a:pt x="77" y="878"/>
                    <a:pt x="77" y="822"/>
                  </a:cubicBezTo>
                  <a:cubicBezTo>
                    <a:pt x="96" y="745"/>
                    <a:pt x="115" y="669"/>
                    <a:pt x="115" y="592"/>
                  </a:cubicBezTo>
                  <a:cubicBezTo>
                    <a:pt x="134" y="516"/>
                    <a:pt x="153" y="440"/>
                    <a:pt x="153" y="382"/>
                  </a:cubicBezTo>
                  <a:cubicBezTo>
                    <a:pt x="172" y="306"/>
                    <a:pt x="172" y="248"/>
                    <a:pt x="192" y="191"/>
                  </a:cubicBezTo>
                  <a:cubicBezTo>
                    <a:pt x="192" y="134"/>
                    <a:pt x="192" y="77"/>
                    <a:pt x="211" y="57"/>
                  </a:cubicBezTo>
                  <a:cubicBezTo>
                    <a:pt x="211" y="19"/>
                    <a:pt x="211" y="0"/>
                    <a:pt x="211"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6" name="Freeform 285"/>
            <p:cNvSpPr>
              <a:spLocks noChangeArrowheads="1"/>
            </p:cNvSpPr>
            <p:nvPr/>
          </p:nvSpPr>
          <p:spPr bwMode="auto">
            <a:xfrm rot="16200000">
              <a:off x="9708222" y="5642361"/>
              <a:ext cx="39801" cy="314857"/>
            </a:xfrm>
            <a:custGeom>
              <a:avLst/>
              <a:gdLst>
                <a:gd name="T0" fmla="*/ 134 w 135"/>
                <a:gd name="T1" fmla="*/ 0 h 841"/>
                <a:gd name="T2" fmla="*/ 134 w 135"/>
                <a:gd name="T3" fmla="*/ 0 h 841"/>
                <a:gd name="T4" fmla="*/ 134 w 135"/>
                <a:gd name="T5" fmla="*/ 19 h 841"/>
                <a:gd name="T6" fmla="*/ 114 w 135"/>
                <a:gd name="T7" fmla="*/ 114 h 841"/>
                <a:gd name="T8" fmla="*/ 76 w 135"/>
                <a:gd name="T9" fmla="*/ 267 h 841"/>
                <a:gd name="T10" fmla="*/ 57 w 135"/>
                <a:gd name="T11" fmla="*/ 420 h 841"/>
                <a:gd name="T12" fmla="*/ 38 w 135"/>
                <a:gd name="T13" fmla="*/ 573 h 841"/>
                <a:gd name="T14" fmla="*/ 19 w 135"/>
                <a:gd name="T15" fmla="*/ 706 h 841"/>
                <a:gd name="T16" fmla="*/ 0 w 135"/>
                <a:gd name="T17" fmla="*/ 802 h 841"/>
                <a:gd name="T18" fmla="*/ 0 w 135"/>
                <a:gd name="T19" fmla="*/ 840 h 841"/>
                <a:gd name="T20" fmla="*/ 0 w 135"/>
                <a:gd name="T21" fmla="*/ 802 h 841"/>
                <a:gd name="T22" fmla="*/ 19 w 135"/>
                <a:gd name="T23" fmla="*/ 706 h 841"/>
                <a:gd name="T24" fmla="*/ 57 w 135"/>
                <a:gd name="T25" fmla="*/ 573 h 841"/>
                <a:gd name="T26" fmla="*/ 76 w 135"/>
                <a:gd name="T27" fmla="*/ 420 h 841"/>
                <a:gd name="T28" fmla="*/ 114 w 135"/>
                <a:gd name="T29" fmla="*/ 267 h 841"/>
                <a:gd name="T30" fmla="*/ 134 w 135"/>
                <a:gd name="T31" fmla="*/ 133 h 841"/>
                <a:gd name="T32" fmla="*/ 134 w 135"/>
                <a:gd name="T33" fmla="*/ 38 h 841"/>
                <a:gd name="T34" fmla="*/ 134 w 135"/>
                <a:gd name="T35"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841">
                  <a:moveTo>
                    <a:pt x="134" y="0"/>
                  </a:moveTo>
                  <a:lnTo>
                    <a:pt x="134" y="0"/>
                  </a:lnTo>
                  <a:cubicBezTo>
                    <a:pt x="134" y="0"/>
                    <a:pt x="134" y="0"/>
                    <a:pt x="134" y="19"/>
                  </a:cubicBezTo>
                  <a:cubicBezTo>
                    <a:pt x="134" y="57"/>
                    <a:pt x="114" y="76"/>
                    <a:pt x="114" y="114"/>
                  </a:cubicBezTo>
                  <a:cubicBezTo>
                    <a:pt x="95" y="171"/>
                    <a:pt x="95" y="210"/>
                    <a:pt x="76" y="267"/>
                  </a:cubicBezTo>
                  <a:cubicBezTo>
                    <a:pt x="76" y="305"/>
                    <a:pt x="57" y="362"/>
                    <a:pt x="57" y="420"/>
                  </a:cubicBezTo>
                  <a:cubicBezTo>
                    <a:pt x="38" y="477"/>
                    <a:pt x="38" y="515"/>
                    <a:pt x="38" y="573"/>
                  </a:cubicBezTo>
                  <a:cubicBezTo>
                    <a:pt x="19" y="629"/>
                    <a:pt x="19" y="668"/>
                    <a:pt x="19" y="706"/>
                  </a:cubicBezTo>
                  <a:cubicBezTo>
                    <a:pt x="0" y="744"/>
                    <a:pt x="0" y="782"/>
                    <a:pt x="0" y="802"/>
                  </a:cubicBezTo>
                  <a:cubicBezTo>
                    <a:pt x="0" y="821"/>
                    <a:pt x="0" y="840"/>
                    <a:pt x="0" y="840"/>
                  </a:cubicBezTo>
                  <a:cubicBezTo>
                    <a:pt x="0" y="840"/>
                    <a:pt x="0" y="821"/>
                    <a:pt x="0" y="802"/>
                  </a:cubicBezTo>
                  <a:cubicBezTo>
                    <a:pt x="19" y="782"/>
                    <a:pt x="19" y="744"/>
                    <a:pt x="19" y="706"/>
                  </a:cubicBezTo>
                  <a:cubicBezTo>
                    <a:pt x="38" y="668"/>
                    <a:pt x="38" y="629"/>
                    <a:pt x="57" y="573"/>
                  </a:cubicBezTo>
                  <a:cubicBezTo>
                    <a:pt x="57" y="534"/>
                    <a:pt x="76" y="477"/>
                    <a:pt x="76" y="420"/>
                  </a:cubicBezTo>
                  <a:cubicBezTo>
                    <a:pt x="95" y="362"/>
                    <a:pt x="95" y="305"/>
                    <a:pt x="114" y="267"/>
                  </a:cubicBezTo>
                  <a:cubicBezTo>
                    <a:pt x="114" y="210"/>
                    <a:pt x="114" y="171"/>
                    <a:pt x="134" y="133"/>
                  </a:cubicBezTo>
                  <a:cubicBezTo>
                    <a:pt x="134" y="76"/>
                    <a:pt x="134" y="57"/>
                    <a:pt x="134" y="38"/>
                  </a:cubicBezTo>
                  <a:cubicBezTo>
                    <a:pt x="134" y="0"/>
                    <a:pt x="134" y="0"/>
                    <a:pt x="134" y="0"/>
                  </a:cubicBezTo>
                </a:path>
              </a:pathLst>
            </a:custGeom>
            <a:solidFill>
              <a:srgbClr val="F6C29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7" name="Freeform 286"/>
            <p:cNvSpPr>
              <a:spLocks noChangeArrowheads="1"/>
            </p:cNvSpPr>
            <p:nvPr/>
          </p:nvSpPr>
          <p:spPr bwMode="auto">
            <a:xfrm rot="16200000">
              <a:off x="9937255" y="6303278"/>
              <a:ext cx="56492" cy="21429"/>
            </a:xfrm>
            <a:custGeom>
              <a:avLst/>
              <a:gdLst>
                <a:gd name="T0" fmla="*/ 0 w 192"/>
                <a:gd name="T1" fmla="*/ 57 h 58"/>
                <a:gd name="T2" fmla="*/ 0 w 192"/>
                <a:gd name="T3" fmla="*/ 57 h 58"/>
                <a:gd name="T4" fmla="*/ 38 w 192"/>
                <a:gd name="T5" fmla="*/ 57 h 58"/>
                <a:gd name="T6" fmla="*/ 96 w 192"/>
                <a:gd name="T7" fmla="*/ 38 h 58"/>
                <a:gd name="T8" fmla="*/ 172 w 192"/>
                <a:gd name="T9" fmla="*/ 19 h 58"/>
                <a:gd name="T10" fmla="*/ 191 w 192"/>
                <a:gd name="T11" fmla="*/ 0 h 58"/>
                <a:gd name="T12" fmla="*/ 172 w 192"/>
                <a:gd name="T13" fmla="*/ 0 h 58"/>
                <a:gd name="T14" fmla="*/ 96 w 192"/>
                <a:gd name="T15" fmla="*/ 19 h 58"/>
                <a:gd name="T16" fmla="*/ 38 w 192"/>
                <a:gd name="T17" fmla="*/ 57 h 58"/>
                <a:gd name="T18" fmla="*/ 0 w 192"/>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58">
                  <a:moveTo>
                    <a:pt x="0" y="57"/>
                  </a:moveTo>
                  <a:lnTo>
                    <a:pt x="0" y="57"/>
                  </a:lnTo>
                  <a:cubicBezTo>
                    <a:pt x="0" y="57"/>
                    <a:pt x="19" y="57"/>
                    <a:pt x="38" y="57"/>
                  </a:cubicBezTo>
                  <a:cubicBezTo>
                    <a:pt x="57" y="57"/>
                    <a:pt x="76" y="57"/>
                    <a:pt x="96" y="38"/>
                  </a:cubicBezTo>
                  <a:cubicBezTo>
                    <a:pt x="133" y="38"/>
                    <a:pt x="152" y="19"/>
                    <a:pt x="172" y="19"/>
                  </a:cubicBezTo>
                  <a:cubicBezTo>
                    <a:pt x="191" y="0"/>
                    <a:pt x="191" y="0"/>
                    <a:pt x="191" y="0"/>
                  </a:cubicBezTo>
                  <a:cubicBezTo>
                    <a:pt x="191" y="0"/>
                    <a:pt x="191" y="0"/>
                    <a:pt x="172" y="0"/>
                  </a:cubicBezTo>
                  <a:cubicBezTo>
                    <a:pt x="152" y="19"/>
                    <a:pt x="115" y="19"/>
                    <a:pt x="96" y="19"/>
                  </a:cubicBezTo>
                  <a:cubicBezTo>
                    <a:pt x="76" y="38"/>
                    <a:pt x="57" y="38"/>
                    <a:pt x="38" y="57"/>
                  </a:cubicBezTo>
                  <a:cubicBezTo>
                    <a:pt x="19" y="57"/>
                    <a:pt x="0" y="57"/>
                    <a:pt x="0" y="57"/>
                  </a:cubicBez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8" name="Freeform 287"/>
            <p:cNvSpPr>
              <a:spLocks noChangeArrowheads="1"/>
            </p:cNvSpPr>
            <p:nvPr/>
          </p:nvSpPr>
          <p:spPr bwMode="auto">
            <a:xfrm rot="16200000">
              <a:off x="9952005" y="6304648"/>
              <a:ext cx="50072" cy="14837"/>
            </a:xfrm>
            <a:custGeom>
              <a:avLst/>
              <a:gdLst>
                <a:gd name="T0" fmla="*/ 0 w 173"/>
                <a:gd name="T1" fmla="*/ 38 h 39"/>
                <a:gd name="T2" fmla="*/ 0 w 173"/>
                <a:gd name="T3" fmla="*/ 38 h 39"/>
                <a:gd name="T4" fmla="*/ 38 w 173"/>
                <a:gd name="T5" fmla="*/ 38 h 39"/>
                <a:gd name="T6" fmla="*/ 77 w 173"/>
                <a:gd name="T7" fmla="*/ 38 h 39"/>
                <a:gd name="T8" fmla="*/ 133 w 173"/>
                <a:gd name="T9" fmla="*/ 0 h 39"/>
                <a:gd name="T10" fmla="*/ 172 w 173"/>
                <a:gd name="T11" fmla="*/ 0 h 39"/>
                <a:gd name="T12" fmla="*/ 133 w 173"/>
                <a:gd name="T13" fmla="*/ 0 h 39"/>
                <a:gd name="T14" fmla="*/ 77 w 173"/>
                <a:gd name="T15" fmla="*/ 19 h 39"/>
                <a:gd name="T16" fmla="*/ 19 w 173"/>
                <a:gd name="T17" fmla="*/ 38 h 39"/>
                <a:gd name="T18" fmla="*/ 0 w 173"/>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9">
                  <a:moveTo>
                    <a:pt x="0" y="38"/>
                  </a:moveTo>
                  <a:lnTo>
                    <a:pt x="0" y="38"/>
                  </a:lnTo>
                  <a:cubicBezTo>
                    <a:pt x="0" y="38"/>
                    <a:pt x="19" y="38"/>
                    <a:pt x="38" y="38"/>
                  </a:cubicBezTo>
                  <a:cubicBezTo>
                    <a:pt x="38" y="38"/>
                    <a:pt x="57" y="38"/>
                    <a:pt x="77" y="38"/>
                  </a:cubicBezTo>
                  <a:cubicBezTo>
                    <a:pt x="114" y="19"/>
                    <a:pt x="133" y="19"/>
                    <a:pt x="133" y="0"/>
                  </a:cubicBezTo>
                  <a:cubicBezTo>
                    <a:pt x="153" y="0"/>
                    <a:pt x="172" y="0"/>
                    <a:pt x="172" y="0"/>
                  </a:cubicBezTo>
                  <a:cubicBezTo>
                    <a:pt x="172" y="0"/>
                    <a:pt x="153" y="0"/>
                    <a:pt x="133" y="0"/>
                  </a:cubicBezTo>
                  <a:cubicBezTo>
                    <a:pt x="114" y="0"/>
                    <a:pt x="96" y="0"/>
                    <a:pt x="77" y="19"/>
                  </a:cubicBezTo>
                  <a:cubicBezTo>
                    <a:pt x="57" y="19"/>
                    <a:pt x="38" y="19"/>
                    <a:pt x="19" y="38"/>
                  </a:cubicBezTo>
                  <a:lnTo>
                    <a:pt x="0" y="38"/>
                  </a:lnTo>
                </a:path>
              </a:pathLst>
            </a:custGeom>
            <a:solidFill>
              <a:srgbClr val="EBC19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89" name="Freeform 288"/>
            <p:cNvSpPr>
              <a:spLocks noChangeArrowheads="1"/>
            </p:cNvSpPr>
            <p:nvPr/>
          </p:nvSpPr>
          <p:spPr bwMode="auto">
            <a:xfrm rot="16200000">
              <a:off x="11012362" y="5262511"/>
              <a:ext cx="572097" cy="1787183"/>
            </a:xfrm>
            <a:custGeom>
              <a:avLst/>
              <a:gdLst>
                <a:gd name="connsiteX0" fmla="*/ 572097 w 572097"/>
                <a:gd name="connsiteY0" fmla="*/ 53553 h 1340387"/>
                <a:gd name="connsiteX1" fmla="*/ 348666 w 572097"/>
                <a:gd name="connsiteY1" fmla="*/ 1340387 h 1340387"/>
                <a:gd name="connsiteX2" fmla="*/ 0 w 572097"/>
                <a:gd name="connsiteY2" fmla="*/ 1340387 h 1340387"/>
                <a:gd name="connsiteX3" fmla="*/ 232946 w 572097"/>
                <a:gd name="connsiteY3" fmla="*/ 0 h 1340387"/>
              </a:gdLst>
              <a:ahLst/>
              <a:cxnLst>
                <a:cxn ang="0">
                  <a:pos x="connsiteX0" y="connsiteY0"/>
                </a:cxn>
                <a:cxn ang="0">
                  <a:pos x="connsiteX1" y="connsiteY1"/>
                </a:cxn>
                <a:cxn ang="0">
                  <a:pos x="connsiteX2" y="connsiteY2"/>
                </a:cxn>
                <a:cxn ang="0">
                  <a:pos x="connsiteX3" y="connsiteY3"/>
                </a:cxn>
              </a:cxnLst>
              <a:rect l="l" t="t" r="r" b="b"/>
              <a:pathLst>
                <a:path w="572097" h="1340387">
                  <a:moveTo>
                    <a:pt x="572097" y="53553"/>
                  </a:moveTo>
                  <a:lnTo>
                    <a:pt x="348666" y="1340387"/>
                  </a:lnTo>
                  <a:lnTo>
                    <a:pt x="0" y="1340387"/>
                  </a:lnTo>
                  <a:lnTo>
                    <a:pt x="232946" y="0"/>
                  </a:ln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0" name="Freeform 289"/>
            <p:cNvSpPr>
              <a:spLocks noChangeArrowheads="1"/>
            </p:cNvSpPr>
            <p:nvPr/>
          </p:nvSpPr>
          <p:spPr bwMode="auto">
            <a:xfrm rot="16200000">
              <a:off x="9354015" y="1507759"/>
              <a:ext cx="261916" cy="214301"/>
            </a:xfrm>
            <a:custGeom>
              <a:avLst/>
              <a:gdLst>
                <a:gd name="T0" fmla="*/ 0 w 899"/>
                <a:gd name="T1" fmla="*/ 38 h 574"/>
                <a:gd name="T2" fmla="*/ 0 w 899"/>
                <a:gd name="T3" fmla="*/ 38 h 574"/>
                <a:gd name="T4" fmla="*/ 592 w 899"/>
                <a:gd name="T5" fmla="*/ 0 h 574"/>
                <a:gd name="T6" fmla="*/ 687 w 899"/>
                <a:gd name="T7" fmla="*/ 76 h 574"/>
                <a:gd name="T8" fmla="*/ 898 w 899"/>
                <a:gd name="T9" fmla="*/ 573 h 574"/>
                <a:gd name="T10" fmla="*/ 0 w 899"/>
                <a:gd name="T11" fmla="*/ 38 h 574"/>
              </a:gdLst>
              <a:ahLst/>
              <a:cxnLst>
                <a:cxn ang="0">
                  <a:pos x="T0" y="T1"/>
                </a:cxn>
                <a:cxn ang="0">
                  <a:pos x="T2" y="T3"/>
                </a:cxn>
                <a:cxn ang="0">
                  <a:pos x="T4" y="T5"/>
                </a:cxn>
                <a:cxn ang="0">
                  <a:pos x="T6" y="T7"/>
                </a:cxn>
                <a:cxn ang="0">
                  <a:pos x="T8" y="T9"/>
                </a:cxn>
                <a:cxn ang="0">
                  <a:pos x="T10" y="T11"/>
                </a:cxn>
              </a:cxnLst>
              <a:rect l="0" t="0" r="r" b="b"/>
              <a:pathLst>
                <a:path w="899" h="574">
                  <a:moveTo>
                    <a:pt x="0" y="38"/>
                  </a:moveTo>
                  <a:lnTo>
                    <a:pt x="0" y="38"/>
                  </a:lnTo>
                  <a:cubicBezTo>
                    <a:pt x="592" y="0"/>
                    <a:pt x="592" y="0"/>
                    <a:pt x="592" y="0"/>
                  </a:cubicBezTo>
                  <a:cubicBezTo>
                    <a:pt x="592" y="0"/>
                    <a:pt x="668" y="0"/>
                    <a:pt x="687" y="76"/>
                  </a:cubicBezTo>
                  <a:cubicBezTo>
                    <a:pt x="898" y="573"/>
                    <a:pt x="898" y="573"/>
                    <a:pt x="898" y="573"/>
                  </a:cubicBezTo>
                  <a:lnTo>
                    <a:pt x="0" y="38"/>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1" name="Freeform 290"/>
            <p:cNvSpPr>
              <a:spLocks noChangeArrowheads="1"/>
            </p:cNvSpPr>
            <p:nvPr/>
          </p:nvSpPr>
          <p:spPr bwMode="auto">
            <a:xfrm rot="16200000">
              <a:off x="9195984" y="1806512"/>
              <a:ext cx="205424" cy="171441"/>
            </a:xfrm>
            <a:custGeom>
              <a:avLst/>
              <a:gdLst>
                <a:gd name="T0" fmla="*/ 286 w 707"/>
                <a:gd name="T1" fmla="*/ 0 h 459"/>
                <a:gd name="T2" fmla="*/ 286 w 707"/>
                <a:gd name="T3" fmla="*/ 0 h 459"/>
                <a:gd name="T4" fmla="*/ 38 w 707"/>
                <a:gd name="T5" fmla="*/ 153 h 459"/>
                <a:gd name="T6" fmla="*/ 267 w 707"/>
                <a:gd name="T7" fmla="*/ 439 h 459"/>
                <a:gd name="T8" fmla="*/ 706 w 707"/>
                <a:gd name="T9" fmla="*/ 458 h 459"/>
                <a:gd name="T10" fmla="*/ 286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286" y="0"/>
                  </a:moveTo>
                  <a:lnTo>
                    <a:pt x="286" y="0"/>
                  </a:lnTo>
                  <a:cubicBezTo>
                    <a:pt x="286" y="0"/>
                    <a:pt x="0" y="0"/>
                    <a:pt x="38" y="153"/>
                  </a:cubicBezTo>
                  <a:cubicBezTo>
                    <a:pt x="38" y="153"/>
                    <a:pt x="76" y="420"/>
                    <a:pt x="267" y="439"/>
                  </a:cubicBezTo>
                  <a:cubicBezTo>
                    <a:pt x="706" y="458"/>
                    <a:pt x="706" y="458"/>
                    <a:pt x="706" y="458"/>
                  </a:cubicBezTo>
                  <a:lnTo>
                    <a:pt x="286" y="0"/>
                  </a:lnTo>
                </a:path>
              </a:pathLst>
            </a:custGeom>
            <a:solidFill>
              <a:srgbClr val="FED6B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2" name="Freeform 291"/>
            <p:cNvSpPr>
              <a:spLocks noChangeArrowheads="1"/>
            </p:cNvSpPr>
            <p:nvPr/>
          </p:nvSpPr>
          <p:spPr bwMode="auto">
            <a:xfrm rot="16200000">
              <a:off x="10041015" y="1397914"/>
              <a:ext cx="328679" cy="243973"/>
            </a:xfrm>
            <a:custGeom>
              <a:avLst/>
              <a:gdLst>
                <a:gd name="T0" fmla="*/ 0 w 1128"/>
                <a:gd name="T1" fmla="*/ 287 h 651"/>
                <a:gd name="T2" fmla="*/ 134 w 1128"/>
                <a:gd name="T3" fmla="*/ 650 h 651"/>
                <a:gd name="T4" fmla="*/ 1127 w 1128"/>
                <a:gd name="T5" fmla="*/ 306 h 651"/>
                <a:gd name="T6" fmla="*/ 993 w 1128"/>
                <a:gd name="T7" fmla="*/ 0 h 651"/>
                <a:gd name="T8" fmla="*/ 0 w 1128"/>
                <a:gd name="T9" fmla="*/ 287 h 651"/>
              </a:gdLst>
              <a:ahLst/>
              <a:cxnLst>
                <a:cxn ang="0">
                  <a:pos x="T0" y="T1"/>
                </a:cxn>
                <a:cxn ang="0">
                  <a:pos x="T2" y="T3"/>
                </a:cxn>
                <a:cxn ang="0">
                  <a:pos x="T4" y="T5"/>
                </a:cxn>
                <a:cxn ang="0">
                  <a:pos x="T6" y="T7"/>
                </a:cxn>
                <a:cxn ang="0">
                  <a:pos x="T8" y="T9"/>
                </a:cxn>
              </a:cxnLst>
              <a:rect l="0" t="0" r="r" b="b"/>
              <a:pathLst>
                <a:path w="1128" h="651">
                  <a:moveTo>
                    <a:pt x="0" y="287"/>
                  </a:moveTo>
                  <a:lnTo>
                    <a:pt x="134" y="650"/>
                  </a:lnTo>
                  <a:lnTo>
                    <a:pt x="1127" y="306"/>
                  </a:lnTo>
                  <a:lnTo>
                    <a:pt x="993" y="0"/>
                  </a:lnTo>
                  <a:lnTo>
                    <a:pt x="0" y="287"/>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3" name="Freeform 292"/>
            <p:cNvSpPr>
              <a:spLocks noChangeArrowheads="1"/>
            </p:cNvSpPr>
            <p:nvPr/>
          </p:nvSpPr>
          <p:spPr bwMode="auto">
            <a:xfrm rot="16200000">
              <a:off x="9451901" y="999626"/>
              <a:ext cx="550795" cy="1041832"/>
            </a:xfrm>
            <a:custGeom>
              <a:avLst/>
              <a:gdLst>
                <a:gd name="T0" fmla="*/ 1776 w 1892"/>
                <a:gd name="T1" fmla="*/ 1050 h 2788"/>
                <a:gd name="T2" fmla="*/ 1776 w 1892"/>
                <a:gd name="T3" fmla="*/ 1050 h 2788"/>
                <a:gd name="T4" fmla="*/ 1146 w 1892"/>
                <a:gd name="T5" fmla="*/ 134 h 2788"/>
                <a:gd name="T6" fmla="*/ 917 w 1892"/>
                <a:gd name="T7" fmla="*/ 0 h 2788"/>
                <a:gd name="T8" fmla="*/ 840 w 1892"/>
                <a:gd name="T9" fmla="*/ 0 h 2788"/>
                <a:gd name="T10" fmla="*/ 840 w 1892"/>
                <a:gd name="T11" fmla="*/ 0 h 2788"/>
                <a:gd name="T12" fmla="*/ 821 w 1892"/>
                <a:gd name="T13" fmla="*/ 0 h 2788"/>
                <a:gd name="T14" fmla="*/ 821 w 1892"/>
                <a:gd name="T15" fmla="*/ 859 h 2788"/>
                <a:gd name="T16" fmla="*/ 821 w 1892"/>
                <a:gd name="T17" fmla="*/ 878 h 2788"/>
                <a:gd name="T18" fmla="*/ 859 w 1892"/>
                <a:gd name="T19" fmla="*/ 821 h 2788"/>
                <a:gd name="T20" fmla="*/ 878 w 1892"/>
                <a:gd name="T21" fmla="*/ 821 h 2788"/>
                <a:gd name="T22" fmla="*/ 1070 w 1892"/>
                <a:gd name="T23" fmla="*/ 1031 h 2788"/>
                <a:gd name="T24" fmla="*/ 821 w 1892"/>
                <a:gd name="T25" fmla="*/ 1603 h 2788"/>
                <a:gd name="T26" fmla="*/ 821 w 1892"/>
                <a:gd name="T27" fmla="*/ 1680 h 2788"/>
                <a:gd name="T28" fmla="*/ 592 w 1892"/>
                <a:gd name="T29" fmla="*/ 1699 h 2788"/>
                <a:gd name="T30" fmla="*/ 248 w 1892"/>
                <a:gd name="T31" fmla="*/ 1871 h 2788"/>
                <a:gd name="T32" fmla="*/ 0 w 1892"/>
                <a:gd name="T33" fmla="*/ 2005 h 2788"/>
                <a:gd name="T34" fmla="*/ 0 w 1892"/>
                <a:gd name="T35" fmla="*/ 2081 h 2788"/>
                <a:gd name="T36" fmla="*/ 38 w 1892"/>
                <a:gd name="T37" fmla="*/ 2138 h 2788"/>
                <a:gd name="T38" fmla="*/ 38 w 1892"/>
                <a:gd name="T39" fmla="*/ 2138 h 2788"/>
                <a:gd name="T40" fmla="*/ 440 w 1892"/>
                <a:gd name="T41" fmla="*/ 2787 h 2788"/>
                <a:gd name="T42" fmla="*/ 1432 w 1892"/>
                <a:gd name="T43" fmla="*/ 2463 h 2788"/>
                <a:gd name="T44" fmla="*/ 1833 w 1892"/>
                <a:gd name="T45" fmla="*/ 1355 h 2788"/>
                <a:gd name="T46" fmla="*/ 1776 w 1892"/>
                <a:gd name="T47" fmla="*/ 1050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2" h="2788">
                  <a:moveTo>
                    <a:pt x="1776" y="1050"/>
                  </a:moveTo>
                  <a:lnTo>
                    <a:pt x="1776" y="1050"/>
                  </a:lnTo>
                  <a:cubicBezTo>
                    <a:pt x="1146" y="134"/>
                    <a:pt x="1146" y="134"/>
                    <a:pt x="1146" y="134"/>
                  </a:cubicBezTo>
                  <a:cubicBezTo>
                    <a:pt x="1088" y="38"/>
                    <a:pt x="993" y="19"/>
                    <a:pt x="917" y="0"/>
                  </a:cubicBezTo>
                  <a:cubicBezTo>
                    <a:pt x="840" y="0"/>
                    <a:pt x="840" y="0"/>
                    <a:pt x="840" y="0"/>
                  </a:cubicBezTo>
                  <a:lnTo>
                    <a:pt x="840" y="0"/>
                  </a:lnTo>
                  <a:cubicBezTo>
                    <a:pt x="821" y="0"/>
                    <a:pt x="821" y="0"/>
                    <a:pt x="821" y="0"/>
                  </a:cubicBezTo>
                  <a:cubicBezTo>
                    <a:pt x="821" y="859"/>
                    <a:pt x="821" y="859"/>
                    <a:pt x="821" y="859"/>
                  </a:cubicBezTo>
                  <a:cubicBezTo>
                    <a:pt x="821" y="878"/>
                    <a:pt x="821" y="878"/>
                    <a:pt x="821" y="878"/>
                  </a:cubicBezTo>
                  <a:cubicBezTo>
                    <a:pt x="859" y="821"/>
                    <a:pt x="859" y="821"/>
                    <a:pt x="859" y="821"/>
                  </a:cubicBezTo>
                  <a:cubicBezTo>
                    <a:pt x="878" y="821"/>
                    <a:pt x="878" y="821"/>
                    <a:pt x="878" y="821"/>
                  </a:cubicBezTo>
                  <a:cubicBezTo>
                    <a:pt x="878" y="821"/>
                    <a:pt x="1012" y="974"/>
                    <a:pt x="1070" y="1031"/>
                  </a:cubicBezTo>
                  <a:cubicBezTo>
                    <a:pt x="1107" y="1355"/>
                    <a:pt x="974" y="1527"/>
                    <a:pt x="821" y="1603"/>
                  </a:cubicBezTo>
                  <a:cubicBezTo>
                    <a:pt x="821" y="1680"/>
                    <a:pt x="821" y="1680"/>
                    <a:pt x="821" y="1680"/>
                  </a:cubicBezTo>
                  <a:cubicBezTo>
                    <a:pt x="592" y="1699"/>
                    <a:pt x="592" y="1699"/>
                    <a:pt x="592" y="1699"/>
                  </a:cubicBezTo>
                  <a:cubicBezTo>
                    <a:pt x="592" y="1699"/>
                    <a:pt x="248" y="1852"/>
                    <a:pt x="248" y="1871"/>
                  </a:cubicBezTo>
                  <a:cubicBezTo>
                    <a:pt x="229" y="1871"/>
                    <a:pt x="0" y="2005"/>
                    <a:pt x="0" y="2005"/>
                  </a:cubicBezTo>
                  <a:cubicBezTo>
                    <a:pt x="0" y="2081"/>
                    <a:pt x="0" y="2081"/>
                    <a:pt x="0" y="2081"/>
                  </a:cubicBezTo>
                  <a:cubicBezTo>
                    <a:pt x="38" y="2138"/>
                    <a:pt x="38" y="2138"/>
                    <a:pt x="38" y="2138"/>
                  </a:cubicBezTo>
                  <a:lnTo>
                    <a:pt x="38" y="2138"/>
                  </a:lnTo>
                  <a:cubicBezTo>
                    <a:pt x="440" y="2787"/>
                    <a:pt x="440" y="2787"/>
                    <a:pt x="440" y="2787"/>
                  </a:cubicBezTo>
                  <a:cubicBezTo>
                    <a:pt x="1432" y="2463"/>
                    <a:pt x="1432" y="2463"/>
                    <a:pt x="1432" y="2463"/>
                  </a:cubicBezTo>
                  <a:cubicBezTo>
                    <a:pt x="1833" y="1355"/>
                    <a:pt x="1833" y="1355"/>
                    <a:pt x="1833" y="1355"/>
                  </a:cubicBezTo>
                  <a:cubicBezTo>
                    <a:pt x="1891" y="1203"/>
                    <a:pt x="1776" y="1050"/>
                    <a:pt x="1776" y="1050"/>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4" name="Freeform 293"/>
            <p:cNvSpPr>
              <a:spLocks noChangeArrowheads="1"/>
            </p:cNvSpPr>
            <p:nvPr/>
          </p:nvSpPr>
          <p:spPr bwMode="auto">
            <a:xfrm rot="16200000">
              <a:off x="8332513" y="851977"/>
              <a:ext cx="1333975" cy="1442411"/>
            </a:xfrm>
            <a:custGeom>
              <a:avLst/>
              <a:gdLst>
                <a:gd name="T0" fmla="*/ 4582 w 4583"/>
                <a:gd name="T1" fmla="*/ 2558 h 3857"/>
                <a:gd name="T2" fmla="*/ 4582 w 4583"/>
                <a:gd name="T3" fmla="*/ 2558 h 3857"/>
                <a:gd name="T4" fmla="*/ 3952 w 4583"/>
                <a:gd name="T5" fmla="*/ 2215 h 3857"/>
                <a:gd name="T6" fmla="*/ 3971 w 4583"/>
                <a:gd name="T7" fmla="*/ 1928 h 3857"/>
                <a:gd name="T8" fmla="*/ 1986 w 4583"/>
                <a:gd name="T9" fmla="*/ 0 h 3857"/>
                <a:gd name="T10" fmla="*/ 0 w 4583"/>
                <a:gd name="T11" fmla="*/ 1928 h 3857"/>
                <a:gd name="T12" fmla="*/ 1986 w 4583"/>
                <a:gd name="T13" fmla="*/ 3856 h 3857"/>
                <a:gd name="T14" fmla="*/ 3837 w 4583"/>
                <a:gd name="T15" fmla="*/ 2634 h 3857"/>
                <a:gd name="T16" fmla="*/ 4582 w 4583"/>
                <a:gd name="T17" fmla="*/ 2558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3" h="3857">
                  <a:moveTo>
                    <a:pt x="4582" y="2558"/>
                  </a:moveTo>
                  <a:lnTo>
                    <a:pt x="4582" y="2558"/>
                  </a:lnTo>
                  <a:cubicBezTo>
                    <a:pt x="4411" y="2520"/>
                    <a:pt x="4162" y="2367"/>
                    <a:pt x="3952" y="2215"/>
                  </a:cubicBezTo>
                  <a:cubicBezTo>
                    <a:pt x="3952" y="2119"/>
                    <a:pt x="3971" y="2024"/>
                    <a:pt x="3971" y="1928"/>
                  </a:cubicBezTo>
                  <a:cubicBezTo>
                    <a:pt x="3971" y="859"/>
                    <a:pt x="3074" y="0"/>
                    <a:pt x="1986" y="0"/>
                  </a:cubicBezTo>
                  <a:cubicBezTo>
                    <a:pt x="897" y="0"/>
                    <a:pt x="0" y="859"/>
                    <a:pt x="0" y="1928"/>
                  </a:cubicBezTo>
                  <a:cubicBezTo>
                    <a:pt x="0" y="2997"/>
                    <a:pt x="897" y="3856"/>
                    <a:pt x="1986" y="3856"/>
                  </a:cubicBezTo>
                  <a:cubicBezTo>
                    <a:pt x="2826" y="3856"/>
                    <a:pt x="3551" y="3341"/>
                    <a:pt x="3837" y="2634"/>
                  </a:cubicBezTo>
                  <a:cubicBezTo>
                    <a:pt x="4315" y="2654"/>
                    <a:pt x="4582" y="2558"/>
                    <a:pt x="4582" y="2558"/>
                  </a:cubicBezTo>
                </a:path>
              </a:pathLst>
            </a:custGeom>
            <a:solidFill>
              <a:srgbClr val="F9E6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5" name="Freeform 294"/>
            <p:cNvSpPr>
              <a:spLocks noChangeArrowheads="1"/>
            </p:cNvSpPr>
            <p:nvPr/>
          </p:nvSpPr>
          <p:spPr bwMode="auto">
            <a:xfrm rot="16200000">
              <a:off x="9436242" y="1396654"/>
              <a:ext cx="417269" cy="679169"/>
            </a:xfrm>
            <a:custGeom>
              <a:avLst/>
              <a:gdLst>
                <a:gd name="T0" fmla="*/ 1432 w 1433"/>
                <a:gd name="T1" fmla="*/ 1375 h 1815"/>
                <a:gd name="T2" fmla="*/ 1432 w 1433"/>
                <a:gd name="T3" fmla="*/ 1375 h 1815"/>
                <a:gd name="T4" fmla="*/ 1413 w 1433"/>
                <a:gd name="T5" fmla="*/ 1280 h 1815"/>
                <a:gd name="T6" fmla="*/ 859 w 1433"/>
                <a:gd name="T7" fmla="*/ 1146 h 1815"/>
                <a:gd name="T8" fmla="*/ 859 w 1433"/>
                <a:gd name="T9" fmla="*/ 1146 h 1815"/>
                <a:gd name="T10" fmla="*/ 534 w 1433"/>
                <a:gd name="T11" fmla="*/ 210 h 1815"/>
                <a:gd name="T12" fmla="*/ 210 w 1433"/>
                <a:gd name="T13" fmla="*/ 58 h 1815"/>
                <a:gd name="T14" fmla="*/ 38 w 1433"/>
                <a:gd name="T15" fmla="*/ 382 h 1815"/>
                <a:gd name="T16" fmla="*/ 515 w 1433"/>
                <a:gd name="T17" fmla="*/ 1814 h 1815"/>
                <a:gd name="T18" fmla="*/ 1011 w 1433"/>
                <a:gd name="T19" fmla="*/ 1642 h 1815"/>
                <a:gd name="T20" fmla="*/ 1011 w 1433"/>
                <a:gd name="T21" fmla="*/ 1604 h 1815"/>
                <a:gd name="T22" fmla="*/ 1279 w 1433"/>
                <a:gd name="T23" fmla="*/ 1509 h 1815"/>
                <a:gd name="T24" fmla="*/ 1432 w 1433"/>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1815">
                  <a:moveTo>
                    <a:pt x="1432" y="1375"/>
                  </a:moveTo>
                  <a:lnTo>
                    <a:pt x="1432" y="1375"/>
                  </a:lnTo>
                  <a:cubicBezTo>
                    <a:pt x="1413" y="1280"/>
                    <a:pt x="1413" y="1280"/>
                    <a:pt x="1413" y="1280"/>
                  </a:cubicBezTo>
                  <a:cubicBezTo>
                    <a:pt x="1069" y="1470"/>
                    <a:pt x="859" y="1146"/>
                    <a:pt x="859" y="1146"/>
                  </a:cubicBezTo>
                  <a:lnTo>
                    <a:pt x="859" y="1146"/>
                  </a:lnTo>
                  <a:cubicBezTo>
                    <a:pt x="534" y="210"/>
                    <a:pt x="534" y="210"/>
                    <a:pt x="534" y="210"/>
                  </a:cubicBezTo>
                  <a:cubicBezTo>
                    <a:pt x="496" y="77"/>
                    <a:pt x="344" y="0"/>
                    <a:pt x="210" y="58"/>
                  </a:cubicBezTo>
                  <a:cubicBezTo>
                    <a:pt x="57" y="96"/>
                    <a:pt x="0" y="248"/>
                    <a:pt x="38" y="382"/>
                  </a:cubicBezTo>
                  <a:cubicBezTo>
                    <a:pt x="515" y="1814"/>
                    <a:pt x="515" y="1814"/>
                    <a:pt x="515" y="1814"/>
                  </a:cubicBezTo>
                  <a:cubicBezTo>
                    <a:pt x="1011" y="1642"/>
                    <a:pt x="1011" y="1642"/>
                    <a:pt x="1011" y="1642"/>
                  </a:cubicBezTo>
                  <a:cubicBezTo>
                    <a:pt x="1011" y="1604"/>
                    <a:pt x="1011" y="1604"/>
                    <a:pt x="1011" y="1604"/>
                  </a:cubicBezTo>
                  <a:cubicBezTo>
                    <a:pt x="1126" y="1566"/>
                    <a:pt x="1279" y="1528"/>
                    <a:pt x="1279" y="1509"/>
                  </a:cubicBezTo>
                  <a:cubicBezTo>
                    <a:pt x="1298" y="1509"/>
                    <a:pt x="1432" y="1375"/>
                    <a:pt x="1432" y="1375"/>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6" name="Freeform 295"/>
            <p:cNvSpPr>
              <a:spLocks noChangeArrowheads="1"/>
            </p:cNvSpPr>
            <p:nvPr/>
          </p:nvSpPr>
          <p:spPr bwMode="auto">
            <a:xfrm rot="16200000">
              <a:off x="10032154" y="1586474"/>
              <a:ext cx="161772" cy="257161"/>
            </a:xfrm>
            <a:custGeom>
              <a:avLst/>
              <a:gdLst>
                <a:gd name="T0" fmla="*/ 440 w 555"/>
                <a:gd name="T1" fmla="*/ 688 h 689"/>
                <a:gd name="T2" fmla="*/ 440 w 555"/>
                <a:gd name="T3" fmla="*/ 688 h 689"/>
                <a:gd name="T4" fmla="*/ 554 w 555"/>
                <a:gd name="T5" fmla="*/ 496 h 689"/>
                <a:gd name="T6" fmla="*/ 248 w 555"/>
                <a:gd name="T7" fmla="*/ 133 h 689"/>
                <a:gd name="T8" fmla="*/ 0 w 555"/>
                <a:gd name="T9" fmla="*/ 0 h 689"/>
                <a:gd name="T10" fmla="*/ 440 w 555"/>
                <a:gd name="T11" fmla="*/ 688 h 689"/>
              </a:gdLst>
              <a:ahLst/>
              <a:cxnLst>
                <a:cxn ang="0">
                  <a:pos x="T0" y="T1"/>
                </a:cxn>
                <a:cxn ang="0">
                  <a:pos x="T2" y="T3"/>
                </a:cxn>
                <a:cxn ang="0">
                  <a:pos x="T4" y="T5"/>
                </a:cxn>
                <a:cxn ang="0">
                  <a:pos x="T6" y="T7"/>
                </a:cxn>
                <a:cxn ang="0">
                  <a:pos x="T8" y="T9"/>
                </a:cxn>
                <a:cxn ang="0">
                  <a:pos x="T10" y="T11"/>
                </a:cxn>
              </a:cxnLst>
              <a:rect l="0" t="0" r="r" b="b"/>
              <a:pathLst>
                <a:path w="555" h="689">
                  <a:moveTo>
                    <a:pt x="440" y="688"/>
                  </a:moveTo>
                  <a:lnTo>
                    <a:pt x="440" y="688"/>
                  </a:lnTo>
                  <a:cubicBezTo>
                    <a:pt x="554" y="496"/>
                    <a:pt x="554" y="496"/>
                    <a:pt x="554" y="496"/>
                  </a:cubicBezTo>
                  <a:cubicBezTo>
                    <a:pt x="248" y="133"/>
                    <a:pt x="248" y="133"/>
                    <a:pt x="248" y="133"/>
                  </a:cubicBezTo>
                  <a:cubicBezTo>
                    <a:pt x="0" y="0"/>
                    <a:pt x="0" y="0"/>
                    <a:pt x="0" y="0"/>
                  </a:cubicBezTo>
                  <a:cubicBezTo>
                    <a:pt x="0" y="0"/>
                    <a:pt x="153" y="363"/>
                    <a:pt x="440" y="688"/>
                  </a:cubicBezTo>
                </a:path>
              </a:pathLst>
            </a:custGeom>
            <a:solidFill>
              <a:srgbClr val="EAC08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7" name="Freeform 296"/>
            <p:cNvSpPr>
              <a:spLocks noChangeArrowheads="1"/>
            </p:cNvSpPr>
            <p:nvPr/>
          </p:nvSpPr>
          <p:spPr bwMode="auto">
            <a:xfrm rot="16200000">
              <a:off x="9362170" y="1787055"/>
              <a:ext cx="121970" cy="150011"/>
            </a:xfrm>
            <a:custGeom>
              <a:avLst/>
              <a:gdLst>
                <a:gd name="T0" fmla="*/ 248 w 421"/>
                <a:gd name="T1" fmla="*/ 362 h 402"/>
                <a:gd name="T2" fmla="*/ 248 w 421"/>
                <a:gd name="T3" fmla="*/ 362 h 402"/>
                <a:gd name="T4" fmla="*/ 19 w 421"/>
                <a:gd name="T5" fmla="*/ 248 h 402"/>
                <a:gd name="T6" fmla="*/ 172 w 421"/>
                <a:gd name="T7" fmla="*/ 19 h 402"/>
                <a:gd name="T8" fmla="*/ 401 w 421"/>
                <a:gd name="T9" fmla="*/ 152 h 402"/>
                <a:gd name="T10" fmla="*/ 248 w 421"/>
                <a:gd name="T11" fmla="*/ 362 h 402"/>
              </a:gdLst>
              <a:ahLst/>
              <a:cxnLst>
                <a:cxn ang="0">
                  <a:pos x="T0" y="T1"/>
                </a:cxn>
                <a:cxn ang="0">
                  <a:pos x="T2" y="T3"/>
                </a:cxn>
                <a:cxn ang="0">
                  <a:pos x="T4" y="T5"/>
                </a:cxn>
                <a:cxn ang="0">
                  <a:pos x="T6" y="T7"/>
                </a:cxn>
                <a:cxn ang="0">
                  <a:pos x="T8" y="T9"/>
                </a:cxn>
                <a:cxn ang="0">
                  <a:pos x="T10" y="T11"/>
                </a:cxn>
              </a:cxnLst>
              <a:rect l="0" t="0" r="r" b="b"/>
              <a:pathLst>
                <a:path w="421" h="402">
                  <a:moveTo>
                    <a:pt x="248" y="362"/>
                  </a:moveTo>
                  <a:lnTo>
                    <a:pt x="248" y="362"/>
                  </a:lnTo>
                  <a:cubicBezTo>
                    <a:pt x="153" y="401"/>
                    <a:pt x="38" y="344"/>
                    <a:pt x="19" y="248"/>
                  </a:cubicBezTo>
                  <a:cubicBezTo>
                    <a:pt x="0" y="133"/>
                    <a:pt x="76" y="38"/>
                    <a:pt x="172" y="19"/>
                  </a:cubicBezTo>
                  <a:cubicBezTo>
                    <a:pt x="287" y="0"/>
                    <a:pt x="382" y="57"/>
                    <a:pt x="401" y="152"/>
                  </a:cubicBezTo>
                  <a:cubicBezTo>
                    <a:pt x="420" y="248"/>
                    <a:pt x="363" y="344"/>
                    <a:pt x="248" y="362"/>
                  </a:cubicBezTo>
                </a:path>
              </a:pathLst>
            </a:custGeom>
            <a:solidFill>
              <a:srgbClr val="E3B6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8" name="Freeform 297"/>
            <p:cNvSpPr>
              <a:spLocks noChangeArrowheads="1"/>
            </p:cNvSpPr>
            <p:nvPr/>
          </p:nvSpPr>
          <p:spPr bwMode="auto">
            <a:xfrm rot="16200000">
              <a:off x="9384512" y="1796018"/>
              <a:ext cx="128390" cy="115393"/>
            </a:xfrm>
            <a:custGeom>
              <a:avLst/>
              <a:gdLst>
                <a:gd name="T0" fmla="*/ 0 w 440"/>
                <a:gd name="T1" fmla="*/ 134 h 307"/>
                <a:gd name="T2" fmla="*/ 57 w 440"/>
                <a:gd name="T3" fmla="*/ 306 h 307"/>
                <a:gd name="T4" fmla="*/ 439 w 440"/>
                <a:gd name="T5" fmla="*/ 211 h 307"/>
                <a:gd name="T6" fmla="*/ 382 w 440"/>
                <a:gd name="T7" fmla="*/ 0 h 307"/>
                <a:gd name="T8" fmla="*/ 0 w 440"/>
                <a:gd name="T9" fmla="*/ 134 h 307"/>
              </a:gdLst>
              <a:ahLst/>
              <a:cxnLst>
                <a:cxn ang="0">
                  <a:pos x="T0" y="T1"/>
                </a:cxn>
                <a:cxn ang="0">
                  <a:pos x="T2" y="T3"/>
                </a:cxn>
                <a:cxn ang="0">
                  <a:pos x="T4" y="T5"/>
                </a:cxn>
                <a:cxn ang="0">
                  <a:pos x="T6" y="T7"/>
                </a:cxn>
                <a:cxn ang="0">
                  <a:pos x="T8" y="T9"/>
                </a:cxn>
              </a:cxnLst>
              <a:rect l="0" t="0" r="r" b="b"/>
              <a:pathLst>
                <a:path w="440" h="307">
                  <a:moveTo>
                    <a:pt x="0" y="134"/>
                  </a:moveTo>
                  <a:lnTo>
                    <a:pt x="57" y="306"/>
                  </a:lnTo>
                  <a:lnTo>
                    <a:pt x="439" y="211"/>
                  </a:lnTo>
                  <a:lnTo>
                    <a:pt x="382" y="0"/>
                  </a:lnTo>
                  <a:lnTo>
                    <a:pt x="0" y="134"/>
                  </a:lnTo>
                </a:path>
              </a:pathLst>
            </a:custGeom>
            <a:solidFill>
              <a:srgbClr val="EDD1C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299" name="Freeform 298"/>
            <p:cNvSpPr>
              <a:spLocks noChangeArrowheads="1"/>
            </p:cNvSpPr>
            <p:nvPr/>
          </p:nvSpPr>
          <p:spPr bwMode="auto">
            <a:xfrm rot="16200000">
              <a:off x="10694291" y="203220"/>
              <a:ext cx="929651" cy="2065772"/>
            </a:xfrm>
            <a:custGeom>
              <a:avLst/>
              <a:gdLst>
                <a:gd name="connsiteX0" fmla="*/ 929651 w 929651"/>
                <a:gd name="connsiteY0" fmla="*/ 1549329 h 1549329"/>
                <a:gd name="connsiteX1" fmla="*/ 506177 w 929651"/>
                <a:gd name="connsiteY1" fmla="*/ 1549329 h 1549329"/>
                <a:gd name="connsiteX2" fmla="*/ 0 w 929651"/>
                <a:gd name="connsiteY2" fmla="*/ 137518 h 1549329"/>
                <a:gd name="connsiteX3" fmla="*/ 372137 w 929651"/>
                <a:gd name="connsiteY3" fmla="*/ 0 h 1549329"/>
              </a:gdLst>
              <a:ahLst/>
              <a:cxnLst>
                <a:cxn ang="0">
                  <a:pos x="connsiteX0" y="connsiteY0"/>
                </a:cxn>
                <a:cxn ang="0">
                  <a:pos x="connsiteX1" y="connsiteY1"/>
                </a:cxn>
                <a:cxn ang="0">
                  <a:pos x="connsiteX2" y="connsiteY2"/>
                </a:cxn>
                <a:cxn ang="0">
                  <a:pos x="connsiteX3" y="connsiteY3"/>
                </a:cxn>
              </a:cxnLst>
              <a:rect l="l" t="t" r="r" b="b"/>
              <a:pathLst>
                <a:path w="929651" h="1549329">
                  <a:moveTo>
                    <a:pt x="929651" y="1549329"/>
                  </a:moveTo>
                  <a:lnTo>
                    <a:pt x="506177" y="1549329"/>
                  </a:lnTo>
                  <a:lnTo>
                    <a:pt x="0" y="137518"/>
                  </a:lnTo>
                  <a:lnTo>
                    <a:pt x="372137" y="0"/>
                  </a:lnTo>
                  <a:close/>
                </a:path>
              </a:pathLst>
            </a:custGeom>
            <a:solidFill>
              <a:srgbClr val="42424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0" name="Freeform 299"/>
            <p:cNvSpPr>
              <a:spLocks noChangeArrowheads="1"/>
            </p:cNvSpPr>
            <p:nvPr/>
          </p:nvSpPr>
          <p:spPr bwMode="auto">
            <a:xfrm rot="16200000">
              <a:off x="9144993" y="2460240"/>
              <a:ext cx="978334" cy="628067"/>
            </a:xfrm>
            <a:custGeom>
              <a:avLst/>
              <a:gdLst>
                <a:gd name="T0" fmla="*/ 190 w 3361"/>
                <a:gd name="T1" fmla="*/ 0 h 1681"/>
                <a:gd name="T2" fmla="*/ 190 w 3361"/>
                <a:gd name="T3" fmla="*/ 0 h 1681"/>
                <a:gd name="T4" fmla="*/ 95 w 3361"/>
                <a:gd name="T5" fmla="*/ 134 h 1681"/>
                <a:gd name="T6" fmla="*/ 95 w 3361"/>
                <a:gd name="T7" fmla="*/ 134 h 1681"/>
                <a:gd name="T8" fmla="*/ 76 w 3361"/>
                <a:gd name="T9" fmla="*/ 172 h 1681"/>
                <a:gd name="T10" fmla="*/ 76 w 3361"/>
                <a:gd name="T11" fmla="*/ 172 h 1681"/>
                <a:gd name="T12" fmla="*/ 343 w 3361"/>
                <a:gd name="T13" fmla="*/ 1356 h 1681"/>
                <a:gd name="T14" fmla="*/ 400 w 3361"/>
                <a:gd name="T15" fmla="*/ 1432 h 1681"/>
                <a:gd name="T16" fmla="*/ 400 w 3361"/>
                <a:gd name="T17" fmla="*/ 1432 h 1681"/>
                <a:gd name="T18" fmla="*/ 400 w 3361"/>
                <a:gd name="T19" fmla="*/ 1432 h 1681"/>
                <a:gd name="T20" fmla="*/ 496 w 3361"/>
                <a:gd name="T21" fmla="*/ 1585 h 1681"/>
                <a:gd name="T22" fmla="*/ 2634 w 3361"/>
                <a:gd name="T23" fmla="*/ 1680 h 1681"/>
                <a:gd name="T24" fmla="*/ 3360 w 3361"/>
                <a:gd name="T25" fmla="*/ 688 h 1681"/>
                <a:gd name="T26" fmla="*/ 190 w 3361"/>
                <a:gd name="T27"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1" h="1681">
                  <a:moveTo>
                    <a:pt x="190" y="0"/>
                  </a:moveTo>
                  <a:lnTo>
                    <a:pt x="190" y="0"/>
                  </a:lnTo>
                  <a:cubicBezTo>
                    <a:pt x="133" y="58"/>
                    <a:pt x="95" y="134"/>
                    <a:pt x="95" y="134"/>
                  </a:cubicBezTo>
                  <a:lnTo>
                    <a:pt x="95" y="134"/>
                  </a:lnTo>
                  <a:cubicBezTo>
                    <a:pt x="76" y="172"/>
                    <a:pt x="76" y="172"/>
                    <a:pt x="76" y="172"/>
                  </a:cubicBezTo>
                  <a:lnTo>
                    <a:pt x="76" y="172"/>
                  </a:lnTo>
                  <a:cubicBezTo>
                    <a:pt x="76" y="172"/>
                    <a:pt x="0" y="745"/>
                    <a:pt x="343" y="1356"/>
                  </a:cubicBezTo>
                  <a:cubicBezTo>
                    <a:pt x="400" y="1432"/>
                    <a:pt x="400" y="1432"/>
                    <a:pt x="400" y="1432"/>
                  </a:cubicBezTo>
                  <a:lnTo>
                    <a:pt x="400" y="1432"/>
                  </a:lnTo>
                  <a:lnTo>
                    <a:pt x="400" y="1432"/>
                  </a:lnTo>
                  <a:cubicBezTo>
                    <a:pt x="496" y="1585"/>
                    <a:pt x="496" y="1585"/>
                    <a:pt x="496" y="1585"/>
                  </a:cubicBezTo>
                  <a:cubicBezTo>
                    <a:pt x="2634" y="1680"/>
                    <a:pt x="2634" y="1680"/>
                    <a:pt x="2634" y="1680"/>
                  </a:cubicBezTo>
                  <a:cubicBezTo>
                    <a:pt x="3360" y="688"/>
                    <a:pt x="3360" y="688"/>
                    <a:pt x="3360" y="688"/>
                  </a:cubicBezTo>
                  <a:lnTo>
                    <a:pt x="190"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1" name="Freeform 300"/>
            <p:cNvSpPr>
              <a:spLocks noChangeArrowheads="1"/>
            </p:cNvSpPr>
            <p:nvPr/>
          </p:nvSpPr>
          <p:spPr bwMode="auto">
            <a:xfrm rot="16200000">
              <a:off x="9713088" y="2607992"/>
              <a:ext cx="689456" cy="377499"/>
            </a:xfrm>
            <a:custGeom>
              <a:avLst/>
              <a:gdLst>
                <a:gd name="T0" fmla="*/ 0 w 2369"/>
                <a:gd name="T1" fmla="*/ 0 h 1012"/>
                <a:gd name="T2" fmla="*/ 0 w 2369"/>
                <a:gd name="T3" fmla="*/ 0 h 1012"/>
                <a:gd name="T4" fmla="*/ 574 w 2369"/>
                <a:gd name="T5" fmla="*/ 515 h 1012"/>
                <a:gd name="T6" fmla="*/ 574 w 2369"/>
                <a:gd name="T7" fmla="*/ 1011 h 1012"/>
                <a:gd name="T8" fmla="*/ 1719 w 2369"/>
                <a:gd name="T9" fmla="*/ 1011 h 1012"/>
                <a:gd name="T10" fmla="*/ 1719 w 2369"/>
                <a:gd name="T11" fmla="*/ 496 h 1012"/>
                <a:gd name="T12" fmla="*/ 2368 w 2369"/>
                <a:gd name="T13" fmla="*/ 0 h 1012"/>
                <a:gd name="T14" fmla="*/ 0 w 2369"/>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9" h="1012">
                  <a:moveTo>
                    <a:pt x="0" y="0"/>
                  </a:moveTo>
                  <a:lnTo>
                    <a:pt x="0" y="0"/>
                  </a:lnTo>
                  <a:cubicBezTo>
                    <a:pt x="0" y="0"/>
                    <a:pt x="249" y="515"/>
                    <a:pt x="574" y="515"/>
                  </a:cubicBezTo>
                  <a:cubicBezTo>
                    <a:pt x="574" y="1011"/>
                    <a:pt x="574" y="1011"/>
                    <a:pt x="574" y="1011"/>
                  </a:cubicBezTo>
                  <a:cubicBezTo>
                    <a:pt x="1719" y="1011"/>
                    <a:pt x="1719" y="1011"/>
                    <a:pt x="1719" y="1011"/>
                  </a:cubicBezTo>
                  <a:cubicBezTo>
                    <a:pt x="1719" y="496"/>
                    <a:pt x="1719" y="496"/>
                    <a:pt x="1719" y="496"/>
                  </a:cubicBezTo>
                  <a:cubicBezTo>
                    <a:pt x="1719" y="496"/>
                    <a:pt x="2044" y="496"/>
                    <a:pt x="2368" y="0"/>
                  </a:cubicBezTo>
                  <a:lnTo>
                    <a:pt x="0"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2" name="Freeform 301"/>
            <p:cNvSpPr>
              <a:spLocks noChangeArrowheads="1"/>
            </p:cNvSpPr>
            <p:nvPr/>
          </p:nvSpPr>
          <p:spPr bwMode="auto">
            <a:xfrm rot="16200000">
              <a:off x="9338688" y="2518333"/>
              <a:ext cx="711282" cy="422008"/>
            </a:xfrm>
            <a:custGeom>
              <a:avLst/>
              <a:gdLst>
                <a:gd name="T0" fmla="*/ 2444 w 2445"/>
                <a:gd name="T1" fmla="*/ 554 h 1128"/>
                <a:gd name="T2" fmla="*/ 2444 w 2445"/>
                <a:gd name="T3" fmla="*/ 554 h 1128"/>
                <a:gd name="T4" fmla="*/ 1222 w 2445"/>
                <a:gd name="T5" fmla="*/ 1127 h 1128"/>
                <a:gd name="T6" fmla="*/ 0 w 2445"/>
                <a:gd name="T7" fmla="*/ 554 h 1128"/>
                <a:gd name="T8" fmla="*/ 1222 w 2445"/>
                <a:gd name="T9" fmla="*/ 0 h 1128"/>
                <a:gd name="T10" fmla="*/ 2444 w 2445"/>
                <a:gd name="T11" fmla="*/ 554 h 1128"/>
              </a:gdLst>
              <a:ahLst/>
              <a:cxnLst>
                <a:cxn ang="0">
                  <a:pos x="T0" y="T1"/>
                </a:cxn>
                <a:cxn ang="0">
                  <a:pos x="T2" y="T3"/>
                </a:cxn>
                <a:cxn ang="0">
                  <a:pos x="T4" y="T5"/>
                </a:cxn>
                <a:cxn ang="0">
                  <a:pos x="T6" y="T7"/>
                </a:cxn>
                <a:cxn ang="0">
                  <a:pos x="T8" y="T9"/>
                </a:cxn>
                <a:cxn ang="0">
                  <a:pos x="T10" y="T11"/>
                </a:cxn>
              </a:cxnLst>
              <a:rect l="0" t="0" r="r" b="b"/>
              <a:pathLst>
                <a:path w="2445" h="1128">
                  <a:moveTo>
                    <a:pt x="2444" y="554"/>
                  </a:moveTo>
                  <a:lnTo>
                    <a:pt x="2444" y="554"/>
                  </a:lnTo>
                  <a:cubicBezTo>
                    <a:pt x="2444" y="879"/>
                    <a:pt x="1890" y="1127"/>
                    <a:pt x="1222" y="1127"/>
                  </a:cubicBezTo>
                  <a:cubicBezTo>
                    <a:pt x="553" y="1127"/>
                    <a:pt x="0" y="879"/>
                    <a:pt x="0" y="554"/>
                  </a:cubicBezTo>
                  <a:cubicBezTo>
                    <a:pt x="0" y="249"/>
                    <a:pt x="553" y="0"/>
                    <a:pt x="1222" y="0"/>
                  </a:cubicBezTo>
                  <a:cubicBezTo>
                    <a:pt x="1890" y="0"/>
                    <a:pt x="2444" y="249"/>
                    <a:pt x="2444" y="554"/>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3" name="Freeform 302"/>
            <p:cNvSpPr>
              <a:spLocks noChangeArrowheads="1"/>
            </p:cNvSpPr>
            <p:nvPr/>
          </p:nvSpPr>
          <p:spPr bwMode="auto">
            <a:xfrm rot="16200000">
              <a:off x="9162286" y="2555440"/>
              <a:ext cx="600866" cy="370905"/>
            </a:xfrm>
            <a:custGeom>
              <a:avLst/>
              <a:gdLst>
                <a:gd name="T0" fmla="*/ 0 w 2063"/>
                <a:gd name="T1" fmla="*/ 439 h 994"/>
                <a:gd name="T2" fmla="*/ 96 w 2063"/>
                <a:gd name="T3" fmla="*/ 38 h 994"/>
                <a:gd name="T4" fmla="*/ 859 w 2063"/>
                <a:gd name="T5" fmla="*/ 0 h 994"/>
                <a:gd name="T6" fmla="*/ 1394 w 2063"/>
                <a:gd name="T7" fmla="*/ 172 h 994"/>
                <a:gd name="T8" fmla="*/ 2024 w 2063"/>
                <a:gd name="T9" fmla="*/ 324 h 994"/>
                <a:gd name="T10" fmla="*/ 2062 w 2063"/>
                <a:gd name="T11" fmla="*/ 687 h 994"/>
                <a:gd name="T12" fmla="*/ 1718 w 2063"/>
                <a:gd name="T13" fmla="*/ 993 h 994"/>
                <a:gd name="T14" fmla="*/ 0 w 2063"/>
                <a:gd name="T15" fmla="*/ 439 h 9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3" h="994">
                  <a:moveTo>
                    <a:pt x="0" y="439"/>
                  </a:moveTo>
                  <a:lnTo>
                    <a:pt x="96" y="38"/>
                  </a:lnTo>
                  <a:lnTo>
                    <a:pt x="859" y="0"/>
                  </a:lnTo>
                  <a:lnTo>
                    <a:pt x="1394" y="172"/>
                  </a:lnTo>
                  <a:lnTo>
                    <a:pt x="2024" y="324"/>
                  </a:lnTo>
                  <a:lnTo>
                    <a:pt x="2062" y="687"/>
                  </a:lnTo>
                  <a:lnTo>
                    <a:pt x="1718" y="993"/>
                  </a:lnTo>
                  <a:lnTo>
                    <a:pt x="0" y="439"/>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4" name="Freeform 303"/>
            <p:cNvSpPr>
              <a:spLocks noChangeArrowheads="1"/>
            </p:cNvSpPr>
            <p:nvPr/>
          </p:nvSpPr>
          <p:spPr bwMode="auto">
            <a:xfrm rot="16200000">
              <a:off x="8626240" y="1993414"/>
              <a:ext cx="894880" cy="1778696"/>
            </a:xfrm>
            <a:custGeom>
              <a:avLst/>
              <a:gdLst>
                <a:gd name="T0" fmla="*/ 2501 w 3074"/>
                <a:gd name="T1" fmla="*/ 20 h 4756"/>
                <a:gd name="T2" fmla="*/ 2501 w 3074"/>
                <a:gd name="T3" fmla="*/ 20 h 4756"/>
                <a:gd name="T4" fmla="*/ 1699 w 3074"/>
                <a:gd name="T5" fmla="*/ 0 h 4756"/>
                <a:gd name="T6" fmla="*/ 1107 w 3074"/>
                <a:gd name="T7" fmla="*/ 592 h 4756"/>
                <a:gd name="T8" fmla="*/ 1088 w 3074"/>
                <a:gd name="T9" fmla="*/ 1566 h 4756"/>
                <a:gd name="T10" fmla="*/ 0 w 3074"/>
                <a:gd name="T11" fmla="*/ 2006 h 4756"/>
                <a:gd name="T12" fmla="*/ 1088 w 3074"/>
                <a:gd name="T13" fmla="*/ 2006 h 4756"/>
                <a:gd name="T14" fmla="*/ 1050 w 3074"/>
                <a:gd name="T15" fmla="*/ 4144 h 4756"/>
                <a:gd name="T16" fmla="*/ 1641 w 3074"/>
                <a:gd name="T17" fmla="*/ 4736 h 4756"/>
                <a:gd name="T18" fmla="*/ 2425 w 3074"/>
                <a:gd name="T19" fmla="*/ 4755 h 4756"/>
                <a:gd name="T20" fmla="*/ 3016 w 3074"/>
                <a:gd name="T21" fmla="*/ 4163 h 4756"/>
                <a:gd name="T22" fmla="*/ 3073 w 3074"/>
                <a:gd name="T23" fmla="*/ 612 h 4756"/>
                <a:gd name="T24" fmla="*/ 2501 w 3074"/>
                <a:gd name="T25" fmla="*/ 20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4" h="4756">
                  <a:moveTo>
                    <a:pt x="2501" y="20"/>
                  </a:moveTo>
                  <a:lnTo>
                    <a:pt x="2501" y="20"/>
                  </a:lnTo>
                  <a:cubicBezTo>
                    <a:pt x="1699" y="0"/>
                    <a:pt x="1699" y="0"/>
                    <a:pt x="1699" y="0"/>
                  </a:cubicBezTo>
                  <a:cubicBezTo>
                    <a:pt x="1374" y="0"/>
                    <a:pt x="1107" y="268"/>
                    <a:pt x="1107" y="592"/>
                  </a:cubicBezTo>
                  <a:cubicBezTo>
                    <a:pt x="1088" y="1566"/>
                    <a:pt x="1088" y="1566"/>
                    <a:pt x="1088" y="1566"/>
                  </a:cubicBezTo>
                  <a:cubicBezTo>
                    <a:pt x="668" y="1814"/>
                    <a:pt x="0" y="2006"/>
                    <a:pt x="0" y="2006"/>
                  </a:cubicBezTo>
                  <a:cubicBezTo>
                    <a:pt x="515" y="2101"/>
                    <a:pt x="859" y="2063"/>
                    <a:pt x="1088" y="2006"/>
                  </a:cubicBezTo>
                  <a:cubicBezTo>
                    <a:pt x="1050" y="4144"/>
                    <a:pt x="1050" y="4144"/>
                    <a:pt x="1050" y="4144"/>
                  </a:cubicBezTo>
                  <a:cubicBezTo>
                    <a:pt x="1050" y="4468"/>
                    <a:pt x="1298" y="4736"/>
                    <a:pt x="1641" y="4736"/>
                  </a:cubicBezTo>
                  <a:cubicBezTo>
                    <a:pt x="2425" y="4755"/>
                    <a:pt x="2425" y="4755"/>
                    <a:pt x="2425" y="4755"/>
                  </a:cubicBezTo>
                  <a:cubicBezTo>
                    <a:pt x="2749" y="4755"/>
                    <a:pt x="3016" y="4487"/>
                    <a:pt x="3016" y="4163"/>
                  </a:cubicBezTo>
                  <a:cubicBezTo>
                    <a:pt x="3073" y="612"/>
                    <a:pt x="3073" y="612"/>
                    <a:pt x="3073" y="612"/>
                  </a:cubicBezTo>
                  <a:cubicBezTo>
                    <a:pt x="3073" y="287"/>
                    <a:pt x="2825" y="20"/>
                    <a:pt x="2501" y="20"/>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5" name="Freeform 304"/>
            <p:cNvSpPr>
              <a:spLocks noChangeArrowheads="1"/>
            </p:cNvSpPr>
            <p:nvPr/>
          </p:nvSpPr>
          <p:spPr bwMode="auto">
            <a:xfrm rot="16200000">
              <a:off x="9177724" y="2948980"/>
              <a:ext cx="256781" cy="271997"/>
            </a:xfrm>
            <a:custGeom>
              <a:avLst/>
              <a:gdLst>
                <a:gd name="T0" fmla="*/ 688 w 880"/>
                <a:gd name="T1" fmla="*/ 0 h 727"/>
                <a:gd name="T2" fmla="*/ 688 w 880"/>
                <a:gd name="T3" fmla="*/ 0 h 727"/>
                <a:gd name="T4" fmla="*/ 153 w 880"/>
                <a:gd name="T5" fmla="*/ 287 h 727"/>
                <a:gd name="T6" fmla="*/ 153 w 880"/>
                <a:gd name="T7" fmla="*/ 287 h 727"/>
                <a:gd name="T8" fmla="*/ 0 w 880"/>
                <a:gd name="T9" fmla="*/ 421 h 727"/>
                <a:gd name="T10" fmla="*/ 172 w 880"/>
                <a:gd name="T11" fmla="*/ 726 h 727"/>
                <a:gd name="T12" fmla="*/ 879 w 880"/>
                <a:gd name="T13" fmla="*/ 344 h 727"/>
                <a:gd name="T14" fmla="*/ 688 w 880"/>
                <a:gd name="T15" fmla="*/ 0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27">
                  <a:moveTo>
                    <a:pt x="688" y="0"/>
                  </a:moveTo>
                  <a:lnTo>
                    <a:pt x="688" y="0"/>
                  </a:lnTo>
                  <a:cubicBezTo>
                    <a:pt x="153" y="287"/>
                    <a:pt x="153" y="287"/>
                    <a:pt x="153" y="287"/>
                  </a:cubicBezTo>
                  <a:lnTo>
                    <a:pt x="153" y="287"/>
                  </a:lnTo>
                  <a:cubicBezTo>
                    <a:pt x="153" y="287"/>
                    <a:pt x="39" y="363"/>
                    <a:pt x="0" y="421"/>
                  </a:cubicBezTo>
                  <a:cubicBezTo>
                    <a:pt x="172" y="726"/>
                    <a:pt x="172" y="726"/>
                    <a:pt x="172" y="726"/>
                  </a:cubicBezTo>
                  <a:cubicBezTo>
                    <a:pt x="879" y="344"/>
                    <a:pt x="879" y="344"/>
                    <a:pt x="879" y="344"/>
                  </a:cubicBezTo>
                  <a:lnTo>
                    <a:pt x="688"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6" name="Freeform 305"/>
            <p:cNvSpPr>
              <a:spLocks noChangeArrowheads="1"/>
            </p:cNvSpPr>
            <p:nvPr/>
          </p:nvSpPr>
          <p:spPr bwMode="auto">
            <a:xfrm rot="16200000">
              <a:off x="9173515" y="2907902"/>
              <a:ext cx="116836" cy="150011"/>
            </a:xfrm>
            <a:custGeom>
              <a:avLst/>
              <a:gdLst>
                <a:gd name="T0" fmla="*/ 401 w 402"/>
                <a:gd name="T1" fmla="*/ 209 h 401"/>
                <a:gd name="T2" fmla="*/ 401 w 402"/>
                <a:gd name="T3" fmla="*/ 209 h 401"/>
                <a:gd name="T4" fmla="*/ 211 w 402"/>
                <a:gd name="T5" fmla="*/ 400 h 401"/>
                <a:gd name="T6" fmla="*/ 0 w 402"/>
                <a:gd name="T7" fmla="*/ 209 h 401"/>
                <a:gd name="T8" fmla="*/ 211 w 402"/>
                <a:gd name="T9" fmla="*/ 0 h 401"/>
                <a:gd name="T10" fmla="*/ 401 w 402"/>
                <a:gd name="T11" fmla="*/ 209 h 401"/>
              </a:gdLst>
              <a:ahLst/>
              <a:cxnLst>
                <a:cxn ang="0">
                  <a:pos x="T0" y="T1"/>
                </a:cxn>
                <a:cxn ang="0">
                  <a:pos x="T2" y="T3"/>
                </a:cxn>
                <a:cxn ang="0">
                  <a:pos x="T4" y="T5"/>
                </a:cxn>
                <a:cxn ang="0">
                  <a:pos x="T6" y="T7"/>
                </a:cxn>
                <a:cxn ang="0">
                  <a:pos x="T8" y="T9"/>
                </a:cxn>
                <a:cxn ang="0">
                  <a:pos x="T10" y="T11"/>
                </a:cxn>
              </a:cxnLst>
              <a:rect l="0" t="0" r="r" b="b"/>
              <a:pathLst>
                <a:path w="402" h="401">
                  <a:moveTo>
                    <a:pt x="401" y="209"/>
                  </a:moveTo>
                  <a:lnTo>
                    <a:pt x="401" y="209"/>
                  </a:lnTo>
                  <a:cubicBezTo>
                    <a:pt x="401" y="324"/>
                    <a:pt x="306" y="400"/>
                    <a:pt x="211" y="400"/>
                  </a:cubicBezTo>
                  <a:cubicBezTo>
                    <a:pt x="96" y="400"/>
                    <a:pt x="0" y="324"/>
                    <a:pt x="0" y="209"/>
                  </a:cubicBezTo>
                  <a:cubicBezTo>
                    <a:pt x="0" y="95"/>
                    <a:pt x="96" y="0"/>
                    <a:pt x="211" y="0"/>
                  </a:cubicBezTo>
                  <a:cubicBezTo>
                    <a:pt x="306" y="0"/>
                    <a:pt x="401" y="95"/>
                    <a:pt x="401" y="209"/>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7" name="Freeform 306"/>
            <p:cNvSpPr>
              <a:spLocks noChangeArrowheads="1"/>
            </p:cNvSpPr>
            <p:nvPr/>
          </p:nvSpPr>
          <p:spPr bwMode="auto">
            <a:xfrm rot="16200000">
              <a:off x="9097180" y="2272498"/>
              <a:ext cx="188733" cy="201113"/>
            </a:xfrm>
            <a:custGeom>
              <a:avLst/>
              <a:gdLst>
                <a:gd name="T0" fmla="*/ 496 w 650"/>
                <a:gd name="T1" fmla="*/ 0 h 536"/>
                <a:gd name="T2" fmla="*/ 649 w 650"/>
                <a:gd name="T3" fmla="*/ 268 h 536"/>
                <a:gd name="T4" fmla="*/ 153 w 650"/>
                <a:gd name="T5" fmla="*/ 535 h 536"/>
                <a:gd name="T6" fmla="*/ 0 w 650"/>
                <a:gd name="T7" fmla="*/ 268 h 536"/>
                <a:gd name="T8" fmla="*/ 496 w 650"/>
                <a:gd name="T9" fmla="*/ 0 h 536"/>
              </a:gdLst>
              <a:ahLst/>
              <a:cxnLst>
                <a:cxn ang="0">
                  <a:pos x="T0" y="T1"/>
                </a:cxn>
                <a:cxn ang="0">
                  <a:pos x="T2" y="T3"/>
                </a:cxn>
                <a:cxn ang="0">
                  <a:pos x="T4" y="T5"/>
                </a:cxn>
                <a:cxn ang="0">
                  <a:pos x="T6" y="T7"/>
                </a:cxn>
                <a:cxn ang="0">
                  <a:pos x="T8" y="T9"/>
                </a:cxn>
              </a:cxnLst>
              <a:rect l="0" t="0" r="r" b="b"/>
              <a:pathLst>
                <a:path w="650" h="536">
                  <a:moveTo>
                    <a:pt x="496" y="0"/>
                  </a:moveTo>
                  <a:lnTo>
                    <a:pt x="649" y="268"/>
                  </a:lnTo>
                  <a:lnTo>
                    <a:pt x="153" y="535"/>
                  </a:lnTo>
                  <a:lnTo>
                    <a:pt x="0" y="268"/>
                  </a:lnTo>
                  <a:lnTo>
                    <a:pt x="496"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8" name="Freeform 307"/>
            <p:cNvSpPr>
              <a:spLocks noChangeArrowheads="1"/>
            </p:cNvSpPr>
            <p:nvPr/>
          </p:nvSpPr>
          <p:spPr bwMode="auto">
            <a:xfrm rot="16200000">
              <a:off x="9198441" y="2387168"/>
              <a:ext cx="95009" cy="121987"/>
            </a:xfrm>
            <a:custGeom>
              <a:avLst/>
              <a:gdLst>
                <a:gd name="T0" fmla="*/ 0 w 326"/>
                <a:gd name="T1" fmla="*/ 153 h 325"/>
                <a:gd name="T2" fmla="*/ 0 w 326"/>
                <a:gd name="T3" fmla="*/ 153 h 325"/>
                <a:gd name="T4" fmla="*/ 173 w 326"/>
                <a:gd name="T5" fmla="*/ 0 h 325"/>
                <a:gd name="T6" fmla="*/ 325 w 326"/>
                <a:gd name="T7" fmla="*/ 153 h 325"/>
                <a:gd name="T8" fmla="*/ 173 w 326"/>
                <a:gd name="T9" fmla="*/ 324 h 325"/>
                <a:gd name="T10" fmla="*/ 0 w 326"/>
                <a:gd name="T11" fmla="*/ 153 h 325"/>
              </a:gdLst>
              <a:ahLst/>
              <a:cxnLst>
                <a:cxn ang="0">
                  <a:pos x="T0" y="T1"/>
                </a:cxn>
                <a:cxn ang="0">
                  <a:pos x="T2" y="T3"/>
                </a:cxn>
                <a:cxn ang="0">
                  <a:pos x="T4" y="T5"/>
                </a:cxn>
                <a:cxn ang="0">
                  <a:pos x="T6" y="T7"/>
                </a:cxn>
                <a:cxn ang="0">
                  <a:pos x="T8" y="T9"/>
                </a:cxn>
                <a:cxn ang="0">
                  <a:pos x="T10" y="T11"/>
                </a:cxn>
              </a:cxnLst>
              <a:rect l="0" t="0" r="r" b="b"/>
              <a:pathLst>
                <a:path w="326" h="325">
                  <a:moveTo>
                    <a:pt x="0" y="153"/>
                  </a:moveTo>
                  <a:lnTo>
                    <a:pt x="0" y="153"/>
                  </a:lnTo>
                  <a:cubicBezTo>
                    <a:pt x="0" y="76"/>
                    <a:pt x="77" y="0"/>
                    <a:pt x="173" y="0"/>
                  </a:cubicBezTo>
                  <a:cubicBezTo>
                    <a:pt x="268" y="0"/>
                    <a:pt x="325" y="76"/>
                    <a:pt x="325" y="153"/>
                  </a:cubicBezTo>
                  <a:cubicBezTo>
                    <a:pt x="325" y="248"/>
                    <a:pt x="268" y="324"/>
                    <a:pt x="173" y="324"/>
                  </a:cubicBezTo>
                  <a:cubicBezTo>
                    <a:pt x="77" y="324"/>
                    <a:pt x="0" y="248"/>
                    <a:pt x="0" y="15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09" name="Freeform 308"/>
            <p:cNvSpPr>
              <a:spLocks noChangeArrowheads="1"/>
            </p:cNvSpPr>
            <p:nvPr/>
          </p:nvSpPr>
          <p:spPr bwMode="auto">
            <a:xfrm rot="16200000">
              <a:off x="9226379" y="2266744"/>
              <a:ext cx="222115" cy="235731"/>
            </a:xfrm>
            <a:custGeom>
              <a:avLst/>
              <a:gdLst>
                <a:gd name="T0" fmla="*/ 611 w 765"/>
                <a:gd name="T1" fmla="*/ 0 h 631"/>
                <a:gd name="T2" fmla="*/ 764 w 765"/>
                <a:gd name="T3" fmla="*/ 287 h 631"/>
                <a:gd name="T4" fmla="*/ 153 w 765"/>
                <a:gd name="T5" fmla="*/ 630 h 631"/>
                <a:gd name="T6" fmla="*/ 0 w 765"/>
                <a:gd name="T7" fmla="*/ 344 h 631"/>
                <a:gd name="T8" fmla="*/ 611 w 765"/>
                <a:gd name="T9" fmla="*/ 0 h 631"/>
              </a:gdLst>
              <a:ahLst/>
              <a:cxnLst>
                <a:cxn ang="0">
                  <a:pos x="T0" y="T1"/>
                </a:cxn>
                <a:cxn ang="0">
                  <a:pos x="T2" y="T3"/>
                </a:cxn>
                <a:cxn ang="0">
                  <a:pos x="T4" y="T5"/>
                </a:cxn>
                <a:cxn ang="0">
                  <a:pos x="T6" y="T7"/>
                </a:cxn>
                <a:cxn ang="0">
                  <a:pos x="T8" y="T9"/>
                </a:cxn>
              </a:cxnLst>
              <a:rect l="0" t="0" r="r" b="b"/>
              <a:pathLst>
                <a:path w="765" h="631">
                  <a:moveTo>
                    <a:pt x="611" y="0"/>
                  </a:moveTo>
                  <a:lnTo>
                    <a:pt x="764" y="287"/>
                  </a:lnTo>
                  <a:lnTo>
                    <a:pt x="153" y="630"/>
                  </a:lnTo>
                  <a:lnTo>
                    <a:pt x="0" y="344"/>
                  </a:lnTo>
                  <a:lnTo>
                    <a:pt x="611"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0" name="Freeform 309"/>
            <p:cNvSpPr>
              <a:spLocks noChangeArrowheads="1"/>
            </p:cNvSpPr>
            <p:nvPr/>
          </p:nvSpPr>
          <p:spPr bwMode="auto">
            <a:xfrm rot="16200000">
              <a:off x="9355046" y="2415414"/>
              <a:ext cx="95009" cy="121987"/>
            </a:xfrm>
            <a:custGeom>
              <a:avLst/>
              <a:gdLst>
                <a:gd name="T0" fmla="*/ 0 w 325"/>
                <a:gd name="T1" fmla="*/ 152 h 325"/>
                <a:gd name="T2" fmla="*/ 0 w 325"/>
                <a:gd name="T3" fmla="*/ 152 h 325"/>
                <a:gd name="T4" fmla="*/ 172 w 325"/>
                <a:gd name="T5" fmla="*/ 0 h 325"/>
                <a:gd name="T6" fmla="*/ 324 w 325"/>
                <a:gd name="T7" fmla="*/ 152 h 325"/>
                <a:gd name="T8" fmla="*/ 172 w 325"/>
                <a:gd name="T9" fmla="*/ 324 h 325"/>
                <a:gd name="T10" fmla="*/ 0 w 325"/>
                <a:gd name="T11" fmla="*/ 152 h 325"/>
              </a:gdLst>
              <a:ahLst/>
              <a:cxnLst>
                <a:cxn ang="0">
                  <a:pos x="T0" y="T1"/>
                </a:cxn>
                <a:cxn ang="0">
                  <a:pos x="T2" y="T3"/>
                </a:cxn>
                <a:cxn ang="0">
                  <a:pos x="T4" y="T5"/>
                </a:cxn>
                <a:cxn ang="0">
                  <a:pos x="T6" y="T7"/>
                </a:cxn>
                <a:cxn ang="0">
                  <a:pos x="T8" y="T9"/>
                </a:cxn>
                <a:cxn ang="0">
                  <a:pos x="T10" y="T11"/>
                </a:cxn>
              </a:cxnLst>
              <a:rect l="0" t="0" r="r" b="b"/>
              <a:pathLst>
                <a:path w="325" h="325">
                  <a:moveTo>
                    <a:pt x="0" y="152"/>
                  </a:moveTo>
                  <a:lnTo>
                    <a:pt x="0" y="152"/>
                  </a:lnTo>
                  <a:cubicBezTo>
                    <a:pt x="0" y="76"/>
                    <a:pt x="76" y="0"/>
                    <a:pt x="172" y="0"/>
                  </a:cubicBezTo>
                  <a:cubicBezTo>
                    <a:pt x="248" y="0"/>
                    <a:pt x="324" y="76"/>
                    <a:pt x="324" y="152"/>
                  </a:cubicBezTo>
                  <a:cubicBezTo>
                    <a:pt x="324" y="248"/>
                    <a:pt x="248" y="324"/>
                    <a:pt x="172" y="324"/>
                  </a:cubicBezTo>
                  <a:cubicBezTo>
                    <a:pt x="76" y="324"/>
                    <a:pt x="0" y="248"/>
                    <a:pt x="0" y="152"/>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1" name="Freeform 310"/>
            <p:cNvSpPr>
              <a:spLocks noChangeArrowheads="1"/>
            </p:cNvSpPr>
            <p:nvPr/>
          </p:nvSpPr>
          <p:spPr bwMode="auto">
            <a:xfrm rot="16200000">
              <a:off x="9372474" y="2264065"/>
              <a:ext cx="188733" cy="207707"/>
            </a:xfrm>
            <a:custGeom>
              <a:avLst/>
              <a:gdLst>
                <a:gd name="T0" fmla="*/ 496 w 650"/>
                <a:gd name="T1" fmla="*/ 0 h 555"/>
                <a:gd name="T2" fmla="*/ 649 w 650"/>
                <a:gd name="T3" fmla="*/ 287 h 555"/>
                <a:gd name="T4" fmla="*/ 153 w 650"/>
                <a:gd name="T5" fmla="*/ 554 h 555"/>
                <a:gd name="T6" fmla="*/ 0 w 650"/>
                <a:gd name="T7" fmla="*/ 267 h 555"/>
                <a:gd name="T8" fmla="*/ 496 w 650"/>
                <a:gd name="T9" fmla="*/ 0 h 555"/>
              </a:gdLst>
              <a:ahLst/>
              <a:cxnLst>
                <a:cxn ang="0">
                  <a:pos x="T0" y="T1"/>
                </a:cxn>
                <a:cxn ang="0">
                  <a:pos x="T2" y="T3"/>
                </a:cxn>
                <a:cxn ang="0">
                  <a:pos x="T4" y="T5"/>
                </a:cxn>
                <a:cxn ang="0">
                  <a:pos x="T6" y="T7"/>
                </a:cxn>
                <a:cxn ang="0">
                  <a:pos x="T8" y="T9"/>
                </a:cxn>
              </a:cxnLst>
              <a:rect l="0" t="0" r="r" b="b"/>
              <a:pathLst>
                <a:path w="650" h="555">
                  <a:moveTo>
                    <a:pt x="496" y="0"/>
                  </a:moveTo>
                  <a:lnTo>
                    <a:pt x="649" y="287"/>
                  </a:lnTo>
                  <a:lnTo>
                    <a:pt x="153" y="554"/>
                  </a:lnTo>
                  <a:lnTo>
                    <a:pt x="0" y="267"/>
                  </a:lnTo>
                  <a:lnTo>
                    <a:pt x="496"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2" name="Freeform 311"/>
            <p:cNvSpPr>
              <a:spLocks noChangeArrowheads="1"/>
            </p:cNvSpPr>
            <p:nvPr/>
          </p:nvSpPr>
          <p:spPr bwMode="auto">
            <a:xfrm rot="16200000">
              <a:off x="9468790" y="2382033"/>
              <a:ext cx="95009" cy="121987"/>
            </a:xfrm>
            <a:custGeom>
              <a:avLst/>
              <a:gdLst>
                <a:gd name="T0" fmla="*/ 0 w 325"/>
                <a:gd name="T1" fmla="*/ 153 h 326"/>
                <a:gd name="T2" fmla="*/ 0 w 325"/>
                <a:gd name="T3" fmla="*/ 153 h 326"/>
                <a:gd name="T4" fmla="*/ 153 w 325"/>
                <a:gd name="T5" fmla="*/ 0 h 326"/>
                <a:gd name="T6" fmla="*/ 324 w 325"/>
                <a:gd name="T7" fmla="*/ 153 h 326"/>
                <a:gd name="T8" fmla="*/ 153 w 325"/>
                <a:gd name="T9" fmla="*/ 325 h 326"/>
                <a:gd name="T10" fmla="*/ 0 w 325"/>
                <a:gd name="T11" fmla="*/ 153 h 326"/>
              </a:gdLst>
              <a:ahLst/>
              <a:cxnLst>
                <a:cxn ang="0">
                  <a:pos x="T0" y="T1"/>
                </a:cxn>
                <a:cxn ang="0">
                  <a:pos x="T2" y="T3"/>
                </a:cxn>
                <a:cxn ang="0">
                  <a:pos x="T4" y="T5"/>
                </a:cxn>
                <a:cxn ang="0">
                  <a:pos x="T6" y="T7"/>
                </a:cxn>
                <a:cxn ang="0">
                  <a:pos x="T8" y="T9"/>
                </a:cxn>
                <a:cxn ang="0">
                  <a:pos x="T10" y="T11"/>
                </a:cxn>
              </a:cxnLst>
              <a:rect l="0" t="0" r="r" b="b"/>
              <a:pathLst>
                <a:path w="325" h="326">
                  <a:moveTo>
                    <a:pt x="0" y="153"/>
                  </a:moveTo>
                  <a:lnTo>
                    <a:pt x="0" y="153"/>
                  </a:lnTo>
                  <a:cubicBezTo>
                    <a:pt x="0" y="76"/>
                    <a:pt x="57" y="0"/>
                    <a:pt x="153" y="0"/>
                  </a:cubicBezTo>
                  <a:cubicBezTo>
                    <a:pt x="248" y="0"/>
                    <a:pt x="324" y="76"/>
                    <a:pt x="324" y="153"/>
                  </a:cubicBezTo>
                  <a:cubicBezTo>
                    <a:pt x="324" y="248"/>
                    <a:pt x="248" y="325"/>
                    <a:pt x="153" y="325"/>
                  </a:cubicBezTo>
                  <a:cubicBezTo>
                    <a:pt x="57" y="325"/>
                    <a:pt x="0" y="248"/>
                    <a:pt x="0" y="15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3" name="Freeform 312"/>
            <p:cNvSpPr>
              <a:spLocks noChangeArrowheads="1"/>
            </p:cNvSpPr>
            <p:nvPr/>
          </p:nvSpPr>
          <p:spPr bwMode="auto">
            <a:xfrm rot="16200000">
              <a:off x="9503836" y="2279431"/>
              <a:ext cx="138661" cy="150011"/>
            </a:xfrm>
            <a:custGeom>
              <a:avLst/>
              <a:gdLst>
                <a:gd name="T0" fmla="*/ 362 w 478"/>
                <a:gd name="T1" fmla="*/ 0 h 402"/>
                <a:gd name="T2" fmla="*/ 477 w 478"/>
                <a:gd name="T3" fmla="*/ 210 h 402"/>
                <a:gd name="T4" fmla="*/ 114 w 478"/>
                <a:gd name="T5" fmla="*/ 401 h 402"/>
                <a:gd name="T6" fmla="*/ 0 w 478"/>
                <a:gd name="T7" fmla="*/ 191 h 402"/>
                <a:gd name="T8" fmla="*/ 362 w 478"/>
                <a:gd name="T9" fmla="*/ 0 h 402"/>
              </a:gdLst>
              <a:ahLst/>
              <a:cxnLst>
                <a:cxn ang="0">
                  <a:pos x="T0" y="T1"/>
                </a:cxn>
                <a:cxn ang="0">
                  <a:pos x="T2" y="T3"/>
                </a:cxn>
                <a:cxn ang="0">
                  <a:pos x="T4" y="T5"/>
                </a:cxn>
                <a:cxn ang="0">
                  <a:pos x="T6" y="T7"/>
                </a:cxn>
                <a:cxn ang="0">
                  <a:pos x="T8" y="T9"/>
                </a:cxn>
              </a:cxnLst>
              <a:rect l="0" t="0" r="r" b="b"/>
              <a:pathLst>
                <a:path w="478" h="402">
                  <a:moveTo>
                    <a:pt x="362" y="0"/>
                  </a:moveTo>
                  <a:lnTo>
                    <a:pt x="477" y="210"/>
                  </a:lnTo>
                  <a:lnTo>
                    <a:pt x="114" y="401"/>
                  </a:lnTo>
                  <a:lnTo>
                    <a:pt x="0" y="191"/>
                  </a:lnTo>
                  <a:lnTo>
                    <a:pt x="362"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4" name="Freeform 313"/>
            <p:cNvSpPr>
              <a:spLocks noChangeArrowheads="1"/>
            </p:cNvSpPr>
            <p:nvPr/>
          </p:nvSpPr>
          <p:spPr bwMode="auto">
            <a:xfrm rot="16200000">
              <a:off x="9572660" y="2363488"/>
              <a:ext cx="71899" cy="92315"/>
            </a:xfrm>
            <a:custGeom>
              <a:avLst/>
              <a:gdLst>
                <a:gd name="T0" fmla="*/ 0 w 249"/>
                <a:gd name="T1" fmla="*/ 133 h 249"/>
                <a:gd name="T2" fmla="*/ 0 w 249"/>
                <a:gd name="T3" fmla="*/ 133 h 249"/>
                <a:gd name="T4" fmla="*/ 133 w 249"/>
                <a:gd name="T5" fmla="*/ 0 h 249"/>
                <a:gd name="T6" fmla="*/ 248 w 249"/>
                <a:gd name="T7" fmla="*/ 133 h 249"/>
                <a:gd name="T8" fmla="*/ 133 w 249"/>
                <a:gd name="T9" fmla="*/ 248 h 249"/>
                <a:gd name="T10" fmla="*/ 0 w 249"/>
                <a:gd name="T11" fmla="*/ 133 h 249"/>
              </a:gdLst>
              <a:ahLst/>
              <a:cxnLst>
                <a:cxn ang="0">
                  <a:pos x="T0" y="T1"/>
                </a:cxn>
                <a:cxn ang="0">
                  <a:pos x="T2" y="T3"/>
                </a:cxn>
                <a:cxn ang="0">
                  <a:pos x="T4" y="T5"/>
                </a:cxn>
                <a:cxn ang="0">
                  <a:pos x="T6" y="T7"/>
                </a:cxn>
                <a:cxn ang="0">
                  <a:pos x="T8" y="T9"/>
                </a:cxn>
                <a:cxn ang="0">
                  <a:pos x="T10" y="T11"/>
                </a:cxn>
              </a:cxnLst>
              <a:rect l="0" t="0" r="r" b="b"/>
              <a:pathLst>
                <a:path w="249" h="249">
                  <a:moveTo>
                    <a:pt x="0" y="133"/>
                  </a:moveTo>
                  <a:lnTo>
                    <a:pt x="0" y="133"/>
                  </a:lnTo>
                  <a:cubicBezTo>
                    <a:pt x="0" y="57"/>
                    <a:pt x="56" y="0"/>
                    <a:pt x="133" y="0"/>
                  </a:cubicBezTo>
                  <a:cubicBezTo>
                    <a:pt x="190" y="0"/>
                    <a:pt x="248" y="57"/>
                    <a:pt x="248" y="133"/>
                  </a:cubicBezTo>
                  <a:cubicBezTo>
                    <a:pt x="248" y="210"/>
                    <a:pt x="190" y="248"/>
                    <a:pt x="133" y="248"/>
                  </a:cubicBezTo>
                  <a:cubicBezTo>
                    <a:pt x="56" y="248"/>
                    <a:pt x="0" y="210"/>
                    <a:pt x="0" y="133"/>
                  </a:cubicBez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5" name="Freeform 314"/>
            <p:cNvSpPr>
              <a:spLocks noChangeArrowheads="1"/>
            </p:cNvSpPr>
            <p:nvPr/>
          </p:nvSpPr>
          <p:spPr bwMode="auto">
            <a:xfrm rot="16200000">
              <a:off x="9296439" y="2057832"/>
              <a:ext cx="88589" cy="499485"/>
            </a:xfrm>
            <a:custGeom>
              <a:avLst/>
              <a:gdLst>
                <a:gd name="T0" fmla="*/ 95 w 306"/>
                <a:gd name="T1" fmla="*/ 0 h 1338"/>
                <a:gd name="T2" fmla="*/ 95 w 306"/>
                <a:gd name="T3" fmla="*/ 0 h 1338"/>
                <a:gd name="T4" fmla="*/ 248 w 306"/>
                <a:gd name="T5" fmla="*/ 268 h 1338"/>
                <a:gd name="T6" fmla="*/ 114 w 306"/>
                <a:gd name="T7" fmla="*/ 344 h 1338"/>
                <a:gd name="T8" fmla="*/ 267 w 306"/>
                <a:gd name="T9" fmla="*/ 631 h 1338"/>
                <a:gd name="T10" fmla="*/ 114 w 306"/>
                <a:gd name="T11" fmla="*/ 726 h 1338"/>
                <a:gd name="T12" fmla="*/ 267 w 306"/>
                <a:gd name="T13" fmla="*/ 1013 h 1338"/>
                <a:gd name="T14" fmla="*/ 114 w 306"/>
                <a:gd name="T15" fmla="*/ 1089 h 1338"/>
                <a:gd name="T16" fmla="*/ 229 w 306"/>
                <a:gd name="T17" fmla="*/ 1299 h 1338"/>
                <a:gd name="T18" fmla="*/ 0 w 306"/>
                <a:gd name="T19" fmla="*/ 1337 h 1338"/>
                <a:gd name="T20" fmla="*/ 95 w 306"/>
                <a:gd name="T21"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338">
                  <a:moveTo>
                    <a:pt x="95" y="0"/>
                  </a:moveTo>
                  <a:lnTo>
                    <a:pt x="95" y="0"/>
                  </a:lnTo>
                  <a:cubicBezTo>
                    <a:pt x="95" y="0"/>
                    <a:pt x="305" y="58"/>
                    <a:pt x="248" y="268"/>
                  </a:cubicBezTo>
                  <a:cubicBezTo>
                    <a:pt x="114" y="344"/>
                    <a:pt x="114" y="344"/>
                    <a:pt x="114" y="344"/>
                  </a:cubicBezTo>
                  <a:cubicBezTo>
                    <a:pt x="114" y="344"/>
                    <a:pt x="287" y="402"/>
                    <a:pt x="267" y="631"/>
                  </a:cubicBezTo>
                  <a:cubicBezTo>
                    <a:pt x="114" y="726"/>
                    <a:pt x="114" y="726"/>
                    <a:pt x="114" y="726"/>
                  </a:cubicBezTo>
                  <a:cubicBezTo>
                    <a:pt x="114" y="726"/>
                    <a:pt x="305" y="783"/>
                    <a:pt x="267" y="1013"/>
                  </a:cubicBezTo>
                  <a:cubicBezTo>
                    <a:pt x="114" y="1089"/>
                    <a:pt x="114" y="1089"/>
                    <a:pt x="114" y="1089"/>
                  </a:cubicBezTo>
                  <a:cubicBezTo>
                    <a:pt x="114" y="1089"/>
                    <a:pt x="267" y="1127"/>
                    <a:pt x="229" y="1299"/>
                  </a:cubicBezTo>
                  <a:cubicBezTo>
                    <a:pt x="0" y="1337"/>
                    <a:pt x="0" y="1337"/>
                    <a:pt x="0" y="1337"/>
                  </a:cubicBezTo>
                  <a:lnTo>
                    <a:pt x="95" y="0"/>
                  </a:lnTo>
                </a:path>
              </a:pathLst>
            </a:custGeom>
            <a:solidFill>
              <a:srgbClr val="F9D3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6" name="Freeform 315"/>
            <p:cNvSpPr>
              <a:spLocks noChangeArrowheads="1"/>
            </p:cNvSpPr>
            <p:nvPr/>
          </p:nvSpPr>
          <p:spPr bwMode="auto">
            <a:xfrm rot="16200000">
              <a:off x="9202665" y="2382945"/>
              <a:ext cx="78318" cy="113745"/>
            </a:xfrm>
            <a:custGeom>
              <a:avLst/>
              <a:gdLst>
                <a:gd name="T0" fmla="*/ 229 w 268"/>
                <a:gd name="T1" fmla="*/ 95 h 306"/>
                <a:gd name="T2" fmla="*/ 229 w 268"/>
                <a:gd name="T3" fmla="*/ 95 h 306"/>
                <a:gd name="T4" fmla="*/ 191 w 268"/>
                <a:gd name="T5" fmla="*/ 267 h 306"/>
                <a:gd name="T6" fmla="*/ 38 w 268"/>
                <a:gd name="T7" fmla="*/ 209 h 306"/>
                <a:gd name="T8" fmla="*/ 57 w 268"/>
                <a:gd name="T9" fmla="*/ 38 h 306"/>
                <a:gd name="T10" fmla="*/ 229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29" y="95"/>
                  </a:moveTo>
                  <a:lnTo>
                    <a:pt x="229" y="95"/>
                  </a:lnTo>
                  <a:cubicBezTo>
                    <a:pt x="267" y="172"/>
                    <a:pt x="248" y="248"/>
                    <a:pt x="191" y="267"/>
                  </a:cubicBezTo>
                  <a:cubicBezTo>
                    <a:pt x="133" y="305"/>
                    <a:pt x="57" y="267"/>
                    <a:pt x="38" y="209"/>
                  </a:cubicBezTo>
                  <a:cubicBezTo>
                    <a:pt x="0" y="133"/>
                    <a:pt x="0" y="57"/>
                    <a:pt x="57" y="38"/>
                  </a:cubicBezTo>
                  <a:cubicBezTo>
                    <a:pt x="115" y="0"/>
                    <a:pt x="191" y="38"/>
                    <a:pt x="229"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7" name="Freeform 316"/>
            <p:cNvSpPr>
              <a:spLocks noChangeArrowheads="1"/>
            </p:cNvSpPr>
            <p:nvPr/>
          </p:nvSpPr>
          <p:spPr bwMode="auto">
            <a:xfrm rot="16200000">
              <a:off x="9359269" y="2416326"/>
              <a:ext cx="78318" cy="113744"/>
            </a:xfrm>
            <a:custGeom>
              <a:avLst/>
              <a:gdLst>
                <a:gd name="T0" fmla="*/ 230 w 268"/>
                <a:gd name="T1" fmla="*/ 95 h 306"/>
                <a:gd name="T2" fmla="*/ 230 w 268"/>
                <a:gd name="T3" fmla="*/ 95 h 306"/>
                <a:gd name="T4" fmla="*/ 210 w 268"/>
                <a:gd name="T5" fmla="*/ 267 h 306"/>
                <a:gd name="T6" fmla="*/ 38 w 268"/>
                <a:gd name="T7" fmla="*/ 210 h 306"/>
                <a:gd name="T8" fmla="*/ 77 w 268"/>
                <a:gd name="T9" fmla="*/ 19 h 306"/>
                <a:gd name="T10" fmla="*/ 230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30" y="95"/>
                  </a:moveTo>
                  <a:lnTo>
                    <a:pt x="230" y="95"/>
                  </a:lnTo>
                  <a:cubicBezTo>
                    <a:pt x="267" y="152"/>
                    <a:pt x="248" y="248"/>
                    <a:pt x="210" y="267"/>
                  </a:cubicBezTo>
                  <a:cubicBezTo>
                    <a:pt x="153" y="305"/>
                    <a:pt x="77" y="267"/>
                    <a:pt x="38" y="210"/>
                  </a:cubicBezTo>
                  <a:cubicBezTo>
                    <a:pt x="0" y="133"/>
                    <a:pt x="19" y="57"/>
                    <a:pt x="77" y="19"/>
                  </a:cubicBezTo>
                  <a:cubicBezTo>
                    <a:pt x="134" y="0"/>
                    <a:pt x="191" y="38"/>
                    <a:pt x="230"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8" name="Freeform 317"/>
            <p:cNvSpPr>
              <a:spLocks noChangeArrowheads="1"/>
            </p:cNvSpPr>
            <p:nvPr/>
          </p:nvSpPr>
          <p:spPr bwMode="auto">
            <a:xfrm rot="16200000">
              <a:off x="9473837" y="2382121"/>
              <a:ext cx="78318" cy="115393"/>
            </a:xfrm>
            <a:custGeom>
              <a:avLst/>
              <a:gdLst>
                <a:gd name="T0" fmla="*/ 229 w 268"/>
                <a:gd name="T1" fmla="*/ 95 h 307"/>
                <a:gd name="T2" fmla="*/ 229 w 268"/>
                <a:gd name="T3" fmla="*/ 95 h 307"/>
                <a:gd name="T4" fmla="*/ 191 w 268"/>
                <a:gd name="T5" fmla="*/ 268 h 307"/>
                <a:gd name="T6" fmla="*/ 38 w 268"/>
                <a:gd name="T7" fmla="*/ 210 h 307"/>
                <a:gd name="T8" fmla="*/ 57 w 268"/>
                <a:gd name="T9" fmla="*/ 39 h 307"/>
                <a:gd name="T10" fmla="*/ 229 w 268"/>
                <a:gd name="T11" fmla="*/ 95 h 307"/>
              </a:gdLst>
              <a:ahLst/>
              <a:cxnLst>
                <a:cxn ang="0">
                  <a:pos x="T0" y="T1"/>
                </a:cxn>
                <a:cxn ang="0">
                  <a:pos x="T2" y="T3"/>
                </a:cxn>
                <a:cxn ang="0">
                  <a:pos x="T4" y="T5"/>
                </a:cxn>
                <a:cxn ang="0">
                  <a:pos x="T6" y="T7"/>
                </a:cxn>
                <a:cxn ang="0">
                  <a:pos x="T8" y="T9"/>
                </a:cxn>
                <a:cxn ang="0">
                  <a:pos x="T10" y="T11"/>
                </a:cxn>
              </a:cxnLst>
              <a:rect l="0" t="0" r="r" b="b"/>
              <a:pathLst>
                <a:path w="268" h="307">
                  <a:moveTo>
                    <a:pt x="229" y="95"/>
                  </a:moveTo>
                  <a:lnTo>
                    <a:pt x="229" y="95"/>
                  </a:lnTo>
                  <a:cubicBezTo>
                    <a:pt x="267" y="172"/>
                    <a:pt x="248" y="248"/>
                    <a:pt x="191" y="268"/>
                  </a:cubicBezTo>
                  <a:cubicBezTo>
                    <a:pt x="133" y="306"/>
                    <a:pt x="76" y="268"/>
                    <a:pt x="38" y="210"/>
                  </a:cubicBezTo>
                  <a:cubicBezTo>
                    <a:pt x="0" y="134"/>
                    <a:pt x="19" y="58"/>
                    <a:pt x="57" y="39"/>
                  </a:cubicBezTo>
                  <a:cubicBezTo>
                    <a:pt x="115" y="0"/>
                    <a:pt x="191" y="39"/>
                    <a:pt x="229"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19" name="Freeform 318"/>
            <p:cNvSpPr>
              <a:spLocks noChangeArrowheads="1"/>
            </p:cNvSpPr>
            <p:nvPr/>
          </p:nvSpPr>
          <p:spPr bwMode="auto">
            <a:xfrm rot="16200000">
              <a:off x="9577796" y="2358352"/>
              <a:ext cx="61627" cy="92315"/>
            </a:xfrm>
            <a:custGeom>
              <a:avLst/>
              <a:gdLst>
                <a:gd name="T0" fmla="*/ 192 w 212"/>
                <a:gd name="T1" fmla="*/ 95 h 249"/>
                <a:gd name="T2" fmla="*/ 192 w 212"/>
                <a:gd name="T3" fmla="*/ 95 h 249"/>
                <a:gd name="T4" fmla="*/ 153 w 212"/>
                <a:gd name="T5" fmla="*/ 229 h 249"/>
                <a:gd name="T6" fmla="*/ 19 w 212"/>
                <a:gd name="T7" fmla="*/ 171 h 249"/>
                <a:gd name="T8" fmla="*/ 58 w 212"/>
                <a:gd name="T9" fmla="*/ 38 h 249"/>
                <a:gd name="T10" fmla="*/ 192 w 212"/>
                <a:gd name="T11" fmla="*/ 95 h 249"/>
              </a:gdLst>
              <a:ahLst/>
              <a:cxnLst>
                <a:cxn ang="0">
                  <a:pos x="T0" y="T1"/>
                </a:cxn>
                <a:cxn ang="0">
                  <a:pos x="T2" y="T3"/>
                </a:cxn>
                <a:cxn ang="0">
                  <a:pos x="T4" y="T5"/>
                </a:cxn>
                <a:cxn ang="0">
                  <a:pos x="T6" y="T7"/>
                </a:cxn>
                <a:cxn ang="0">
                  <a:pos x="T8" y="T9"/>
                </a:cxn>
                <a:cxn ang="0">
                  <a:pos x="T10" y="T11"/>
                </a:cxn>
              </a:cxnLst>
              <a:rect l="0" t="0" r="r" b="b"/>
              <a:pathLst>
                <a:path w="212" h="249">
                  <a:moveTo>
                    <a:pt x="192" y="95"/>
                  </a:moveTo>
                  <a:lnTo>
                    <a:pt x="192" y="95"/>
                  </a:lnTo>
                  <a:cubicBezTo>
                    <a:pt x="211" y="133"/>
                    <a:pt x="211" y="210"/>
                    <a:pt x="153" y="229"/>
                  </a:cubicBezTo>
                  <a:cubicBezTo>
                    <a:pt x="115" y="248"/>
                    <a:pt x="58" y="229"/>
                    <a:pt x="19" y="171"/>
                  </a:cubicBezTo>
                  <a:cubicBezTo>
                    <a:pt x="0" y="114"/>
                    <a:pt x="0" y="57"/>
                    <a:pt x="58" y="38"/>
                  </a:cubicBezTo>
                  <a:cubicBezTo>
                    <a:pt x="96" y="0"/>
                    <a:pt x="153" y="38"/>
                    <a:pt x="192" y="9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0" name="Freeform 319"/>
            <p:cNvSpPr>
              <a:spLocks noChangeArrowheads="1"/>
            </p:cNvSpPr>
            <p:nvPr/>
          </p:nvSpPr>
          <p:spPr bwMode="auto">
            <a:xfrm rot="16200000">
              <a:off x="9181861" y="2916422"/>
              <a:ext cx="100144" cy="136823"/>
            </a:xfrm>
            <a:custGeom>
              <a:avLst/>
              <a:gdLst>
                <a:gd name="T0" fmla="*/ 306 w 345"/>
                <a:gd name="T1" fmla="*/ 115 h 364"/>
                <a:gd name="T2" fmla="*/ 306 w 345"/>
                <a:gd name="T3" fmla="*/ 115 h 364"/>
                <a:gd name="T4" fmla="*/ 248 w 345"/>
                <a:gd name="T5" fmla="*/ 325 h 364"/>
                <a:gd name="T6" fmla="*/ 39 w 345"/>
                <a:gd name="T7" fmla="*/ 249 h 364"/>
                <a:gd name="T8" fmla="*/ 96 w 345"/>
                <a:gd name="T9" fmla="*/ 38 h 364"/>
                <a:gd name="T10" fmla="*/ 306 w 345"/>
                <a:gd name="T11" fmla="*/ 115 h 364"/>
              </a:gdLst>
              <a:ahLst/>
              <a:cxnLst>
                <a:cxn ang="0">
                  <a:pos x="T0" y="T1"/>
                </a:cxn>
                <a:cxn ang="0">
                  <a:pos x="T2" y="T3"/>
                </a:cxn>
                <a:cxn ang="0">
                  <a:pos x="T4" y="T5"/>
                </a:cxn>
                <a:cxn ang="0">
                  <a:pos x="T6" y="T7"/>
                </a:cxn>
                <a:cxn ang="0">
                  <a:pos x="T8" y="T9"/>
                </a:cxn>
                <a:cxn ang="0">
                  <a:pos x="T10" y="T11"/>
                </a:cxn>
              </a:cxnLst>
              <a:rect l="0" t="0" r="r" b="b"/>
              <a:pathLst>
                <a:path w="345" h="364">
                  <a:moveTo>
                    <a:pt x="306" y="115"/>
                  </a:moveTo>
                  <a:lnTo>
                    <a:pt x="306" y="115"/>
                  </a:lnTo>
                  <a:cubicBezTo>
                    <a:pt x="344" y="191"/>
                    <a:pt x="325" y="287"/>
                    <a:pt x="248" y="325"/>
                  </a:cubicBezTo>
                  <a:cubicBezTo>
                    <a:pt x="192" y="363"/>
                    <a:pt x="96" y="344"/>
                    <a:pt x="39" y="249"/>
                  </a:cubicBezTo>
                  <a:cubicBezTo>
                    <a:pt x="0" y="172"/>
                    <a:pt x="19" y="77"/>
                    <a:pt x="96" y="38"/>
                  </a:cubicBezTo>
                  <a:cubicBezTo>
                    <a:pt x="172" y="0"/>
                    <a:pt x="268" y="38"/>
                    <a:pt x="306" y="115"/>
                  </a:cubicBezTo>
                </a:path>
              </a:pathLst>
            </a:custGeom>
            <a:solidFill>
              <a:srgbClr val="E6D6C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1" name="Freeform 320"/>
            <p:cNvSpPr>
              <a:spLocks noChangeArrowheads="1"/>
            </p:cNvSpPr>
            <p:nvPr/>
          </p:nvSpPr>
          <p:spPr bwMode="auto">
            <a:xfrm rot="16200000">
              <a:off x="9476936" y="2323022"/>
              <a:ext cx="100144" cy="57697"/>
            </a:xfrm>
            <a:custGeom>
              <a:avLst/>
              <a:gdLst>
                <a:gd name="T0" fmla="*/ 0 w 345"/>
                <a:gd name="T1" fmla="*/ 153 h 154"/>
                <a:gd name="T2" fmla="*/ 0 w 345"/>
                <a:gd name="T3" fmla="*/ 153 h 154"/>
                <a:gd name="T4" fmla="*/ 286 w 345"/>
                <a:gd name="T5" fmla="*/ 0 h 154"/>
                <a:gd name="T6" fmla="*/ 325 w 345"/>
                <a:gd name="T7" fmla="*/ 19 h 154"/>
                <a:gd name="T8" fmla="*/ 325 w 345"/>
                <a:gd name="T9" fmla="*/ 19 h 154"/>
                <a:gd name="T10" fmla="*/ 0 w 345"/>
                <a:gd name="T11" fmla="*/ 153 h 154"/>
              </a:gdLst>
              <a:ahLst/>
              <a:cxnLst>
                <a:cxn ang="0">
                  <a:pos x="T0" y="T1"/>
                </a:cxn>
                <a:cxn ang="0">
                  <a:pos x="T2" y="T3"/>
                </a:cxn>
                <a:cxn ang="0">
                  <a:pos x="T4" y="T5"/>
                </a:cxn>
                <a:cxn ang="0">
                  <a:pos x="T6" y="T7"/>
                </a:cxn>
                <a:cxn ang="0">
                  <a:pos x="T8" y="T9"/>
                </a:cxn>
                <a:cxn ang="0">
                  <a:pos x="T10" y="T11"/>
                </a:cxn>
              </a:cxnLst>
              <a:rect l="0" t="0" r="r" b="b"/>
              <a:pathLst>
                <a:path w="345" h="154">
                  <a:moveTo>
                    <a:pt x="0" y="153"/>
                  </a:moveTo>
                  <a:lnTo>
                    <a:pt x="0" y="153"/>
                  </a:lnTo>
                  <a:cubicBezTo>
                    <a:pt x="286" y="0"/>
                    <a:pt x="286" y="0"/>
                    <a:pt x="286" y="0"/>
                  </a:cubicBezTo>
                  <a:lnTo>
                    <a:pt x="325" y="19"/>
                  </a:lnTo>
                  <a:cubicBezTo>
                    <a:pt x="344" y="38"/>
                    <a:pt x="325" y="19"/>
                    <a:pt x="325" y="19"/>
                  </a:cubicBezTo>
                  <a:cubicBezTo>
                    <a:pt x="0" y="153"/>
                    <a:pt x="0" y="153"/>
                    <a:pt x="0" y="153"/>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2" name="Freeform 321"/>
            <p:cNvSpPr>
              <a:spLocks noChangeArrowheads="1"/>
            </p:cNvSpPr>
            <p:nvPr/>
          </p:nvSpPr>
          <p:spPr bwMode="auto">
            <a:xfrm rot="16200000">
              <a:off x="9333306" y="2325058"/>
              <a:ext cx="145081" cy="85720"/>
            </a:xfrm>
            <a:custGeom>
              <a:avLst/>
              <a:gdLst>
                <a:gd name="T0" fmla="*/ 420 w 498"/>
                <a:gd name="T1" fmla="*/ 0 h 230"/>
                <a:gd name="T2" fmla="*/ 420 w 498"/>
                <a:gd name="T3" fmla="*/ 0 h 230"/>
                <a:gd name="T4" fmla="*/ 478 w 498"/>
                <a:gd name="T5" fmla="*/ 38 h 230"/>
                <a:gd name="T6" fmla="*/ 478 w 498"/>
                <a:gd name="T7" fmla="*/ 38 h 230"/>
                <a:gd name="T8" fmla="*/ 0 w 498"/>
                <a:gd name="T9" fmla="*/ 229 h 230"/>
                <a:gd name="T10" fmla="*/ 420 w 498"/>
                <a:gd name="T11" fmla="*/ 0 h 230"/>
              </a:gdLst>
              <a:ahLst/>
              <a:cxnLst>
                <a:cxn ang="0">
                  <a:pos x="T0" y="T1"/>
                </a:cxn>
                <a:cxn ang="0">
                  <a:pos x="T2" y="T3"/>
                </a:cxn>
                <a:cxn ang="0">
                  <a:pos x="T4" y="T5"/>
                </a:cxn>
                <a:cxn ang="0">
                  <a:pos x="T6" y="T7"/>
                </a:cxn>
                <a:cxn ang="0">
                  <a:pos x="T8" y="T9"/>
                </a:cxn>
                <a:cxn ang="0">
                  <a:pos x="T10" y="T11"/>
                </a:cxn>
              </a:cxnLst>
              <a:rect l="0" t="0" r="r" b="b"/>
              <a:pathLst>
                <a:path w="498" h="230">
                  <a:moveTo>
                    <a:pt x="420" y="0"/>
                  </a:moveTo>
                  <a:lnTo>
                    <a:pt x="420" y="0"/>
                  </a:lnTo>
                  <a:cubicBezTo>
                    <a:pt x="420" y="0"/>
                    <a:pt x="459" y="19"/>
                    <a:pt x="478" y="38"/>
                  </a:cubicBezTo>
                  <a:cubicBezTo>
                    <a:pt x="497" y="57"/>
                    <a:pt x="478" y="38"/>
                    <a:pt x="478" y="38"/>
                  </a:cubicBezTo>
                  <a:cubicBezTo>
                    <a:pt x="0" y="229"/>
                    <a:pt x="0" y="229"/>
                    <a:pt x="0" y="229"/>
                  </a:cubicBezTo>
                  <a:cubicBezTo>
                    <a:pt x="420" y="0"/>
                    <a:pt x="420" y="0"/>
                    <a:pt x="420" y="0"/>
                  </a:cubicBez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3" name="Freeform 322"/>
            <p:cNvSpPr>
              <a:spLocks noChangeArrowheads="1"/>
            </p:cNvSpPr>
            <p:nvPr/>
          </p:nvSpPr>
          <p:spPr bwMode="auto">
            <a:xfrm rot="16200000">
              <a:off x="9182900" y="2332049"/>
              <a:ext cx="188734" cy="115393"/>
            </a:xfrm>
            <a:custGeom>
              <a:avLst/>
              <a:gdLst>
                <a:gd name="T0" fmla="*/ 0 w 650"/>
                <a:gd name="T1" fmla="*/ 306 h 307"/>
                <a:gd name="T2" fmla="*/ 0 w 650"/>
                <a:gd name="T3" fmla="*/ 306 h 307"/>
                <a:gd name="T4" fmla="*/ 572 w 650"/>
                <a:gd name="T5" fmla="*/ 0 h 307"/>
                <a:gd name="T6" fmla="*/ 649 w 650"/>
                <a:gd name="T7" fmla="*/ 58 h 307"/>
                <a:gd name="T8" fmla="*/ 0 w 650"/>
                <a:gd name="T9" fmla="*/ 306 h 307"/>
              </a:gdLst>
              <a:ahLst/>
              <a:cxnLst>
                <a:cxn ang="0">
                  <a:pos x="T0" y="T1"/>
                </a:cxn>
                <a:cxn ang="0">
                  <a:pos x="T2" y="T3"/>
                </a:cxn>
                <a:cxn ang="0">
                  <a:pos x="T4" y="T5"/>
                </a:cxn>
                <a:cxn ang="0">
                  <a:pos x="T6" y="T7"/>
                </a:cxn>
                <a:cxn ang="0">
                  <a:pos x="T8" y="T9"/>
                </a:cxn>
              </a:cxnLst>
              <a:rect l="0" t="0" r="r" b="b"/>
              <a:pathLst>
                <a:path w="650" h="307">
                  <a:moveTo>
                    <a:pt x="0" y="306"/>
                  </a:moveTo>
                  <a:lnTo>
                    <a:pt x="0" y="306"/>
                  </a:lnTo>
                  <a:cubicBezTo>
                    <a:pt x="572" y="0"/>
                    <a:pt x="572" y="0"/>
                    <a:pt x="572" y="0"/>
                  </a:cubicBezTo>
                  <a:cubicBezTo>
                    <a:pt x="572" y="0"/>
                    <a:pt x="630" y="38"/>
                    <a:pt x="649" y="58"/>
                  </a:cubicBezTo>
                  <a:lnTo>
                    <a:pt x="0" y="306"/>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4" name="Freeform 323"/>
            <p:cNvSpPr>
              <a:spLocks noChangeArrowheads="1"/>
            </p:cNvSpPr>
            <p:nvPr/>
          </p:nvSpPr>
          <p:spPr bwMode="auto">
            <a:xfrm rot="16200000">
              <a:off x="9584285" y="2281960"/>
              <a:ext cx="78318" cy="92315"/>
            </a:xfrm>
            <a:custGeom>
              <a:avLst/>
              <a:gdLst>
                <a:gd name="T0" fmla="*/ 0 w 268"/>
                <a:gd name="T1" fmla="*/ 152 h 249"/>
                <a:gd name="T2" fmla="*/ 267 w 268"/>
                <a:gd name="T3" fmla="*/ 0 h 249"/>
                <a:gd name="T4" fmla="*/ 0 w 268"/>
                <a:gd name="T5" fmla="*/ 248 h 249"/>
                <a:gd name="T6" fmla="*/ 0 w 268"/>
                <a:gd name="T7" fmla="*/ 152 h 249"/>
              </a:gdLst>
              <a:ahLst/>
              <a:cxnLst>
                <a:cxn ang="0">
                  <a:pos x="T0" y="T1"/>
                </a:cxn>
                <a:cxn ang="0">
                  <a:pos x="T2" y="T3"/>
                </a:cxn>
                <a:cxn ang="0">
                  <a:pos x="T4" y="T5"/>
                </a:cxn>
                <a:cxn ang="0">
                  <a:pos x="T6" y="T7"/>
                </a:cxn>
              </a:cxnLst>
              <a:rect l="0" t="0" r="r" b="b"/>
              <a:pathLst>
                <a:path w="268" h="249">
                  <a:moveTo>
                    <a:pt x="0" y="152"/>
                  </a:moveTo>
                  <a:lnTo>
                    <a:pt x="267" y="0"/>
                  </a:lnTo>
                  <a:lnTo>
                    <a:pt x="0" y="248"/>
                  </a:lnTo>
                  <a:lnTo>
                    <a:pt x="0" y="152"/>
                  </a:lnTo>
                </a:path>
              </a:pathLst>
            </a:custGeom>
            <a:solidFill>
              <a:srgbClr val="EAB98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5" name="Freeform 324"/>
            <p:cNvSpPr>
              <a:spLocks noChangeArrowheads="1"/>
            </p:cNvSpPr>
            <p:nvPr/>
          </p:nvSpPr>
          <p:spPr bwMode="auto">
            <a:xfrm rot="16200000">
              <a:off x="10186396" y="2557468"/>
              <a:ext cx="400578" cy="520916"/>
            </a:xfrm>
            <a:custGeom>
              <a:avLst/>
              <a:gdLst>
                <a:gd name="T0" fmla="*/ 1374 w 1375"/>
                <a:gd name="T1" fmla="*/ 0 h 1395"/>
                <a:gd name="T2" fmla="*/ 1374 w 1375"/>
                <a:gd name="T3" fmla="*/ 1394 h 1395"/>
                <a:gd name="T4" fmla="*/ 0 w 1375"/>
                <a:gd name="T5" fmla="*/ 1394 h 1395"/>
                <a:gd name="T6" fmla="*/ 0 w 1375"/>
                <a:gd name="T7" fmla="*/ 0 h 1395"/>
                <a:gd name="T8" fmla="*/ 1374 w 1375"/>
                <a:gd name="T9" fmla="*/ 0 h 1395"/>
              </a:gdLst>
              <a:ahLst/>
              <a:cxnLst>
                <a:cxn ang="0">
                  <a:pos x="T0" y="T1"/>
                </a:cxn>
                <a:cxn ang="0">
                  <a:pos x="T2" y="T3"/>
                </a:cxn>
                <a:cxn ang="0">
                  <a:pos x="T4" y="T5"/>
                </a:cxn>
                <a:cxn ang="0">
                  <a:pos x="T6" y="T7"/>
                </a:cxn>
                <a:cxn ang="0">
                  <a:pos x="T8" y="T9"/>
                </a:cxn>
              </a:cxnLst>
              <a:rect l="0" t="0" r="r" b="b"/>
              <a:pathLst>
                <a:path w="1375" h="1395">
                  <a:moveTo>
                    <a:pt x="1374" y="0"/>
                  </a:moveTo>
                  <a:lnTo>
                    <a:pt x="1374" y="1394"/>
                  </a:lnTo>
                  <a:lnTo>
                    <a:pt x="0" y="1394"/>
                  </a:lnTo>
                  <a:lnTo>
                    <a:pt x="0" y="0"/>
                  </a:lnTo>
                  <a:lnTo>
                    <a:pt x="1374"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sp>
          <p:nvSpPr>
            <p:cNvPr id="326" name="Freeform 325"/>
            <p:cNvSpPr>
              <a:spLocks noChangeArrowheads="1"/>
            </p:cNvSpPr>
            <p:nvPr/>
          </p:nvSpPr>
          <p:spPr bwMode="auto">
            <a:xfrm rot="16200000">
              <a:off x="10970872" y="1830466"/>
              <a:ext cx="462205" cy="1980055"/>
            </a:xfrm>
            <a:custGeom>
              <a:avLst/>
              <a:gdLst>
                <a:gd name="T0" fmla="*/ 1585 w 1586"/>
                <a:gd name="T1" fmla="*/ 0 h 4525"/>
                <a:gd name="T2" fmla="*/ 1585 w 1586"/>
                <a:gd name="T3" fmla="*/ 4524 h 4525"/>
                <a:gd name="T4" fmla="*/ 0 w 1586"/>
                <a:gd name="T5" fmla="*/ 4524 h 4525"/>
                <a:gd name="T6" fmla="*/ 0 w 1586"/>
                <a:gd name="T7" fmla="*/ 0 h 4525"/>
                <a:gd name="T8" fmla="*/ 1585 w 1586"/>
                <a:gd name="T9" fmla="*/ 0 h 4525"/>
              </a:gdLst>
              <a:ahLst/>
              <a:cxnLst>
                <a:cxn ang="0">
                  <a:pos x="T0" y="T1"/>
                </a:cxn>
                <a:cxn ang="0">
                  <a:pos x="T2" y="T3"/>
                </a:cxn>
                <a:cxn ang="0">
                  <a:pos x="T4" y="T5"/>
                </a:cxn>
                <a:cxn ang="0">
                  <a:pos x="T6" y="T7"/>
                </a:cxn>
                <a:cxn ang="0">
                  <a:pos x="T8" y="T9"/>
                </a:cxn>
              </a:cxnLst>
              <a:rect l="0" t="0" r="r" b="b"/>
              <a:pathLst>
                <a:path w="1586" h="4525">
                  <a:moveTo>
                    <a:pt x="1585" y="0"/>
                  </a:moveTo>
                  <a:lnTo>
                    <a:pt x="1585" y="4524"/>
                  </a:lnTo>
                  <a:lnTo>
                    <a:pt x="0" y="4524"/>
                  </a:lnTo>
                  <a:lnTo>
                    <a:pt x="0" y="0"/>
                  </a:lnTo>
                  <a:lnTo>
                    <a:pt x="1585" y="0"/>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000000"/>
                </a:solidFill>
                <a:effectLst/>
                <a:uLnTx/>
                <a:uFillTx/>
              </a:endParaRPr>
            </a:p>
          </p:txBody>
        </p:sp>
      </p:grpSp>
    </p:spTree>
    <p:custDataLst>
      <p:tags r:id="rId1"/>
    </p:custDataLst>
    <p:extLst>
      <p:ext uri="{BB962C8B-B14F-4D97-AF65-F5344CB8AC3E}">
        <p14:creationId xmlns:p14="http://schemas.microsoft.com/office/powerpoint/2010/main" val="3522824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QRGs</a:t>
            </a:r>
            <a:endParaRPr lang="en-US" dirty="0"/>
          </a:p>
        </p:txBody>
      </p:sp>
      <p:sp>
        <p:nvSpPr>
          <p:cNvPr id="3" name="Content Placeholder 2"/>
          <p:cNvSpPr>
            <a:spLocks noGrp="1"/>
          </p:cNvSpPr>
          <p:nvPr>
            <p:ph idx="1"/>
          </p:nvPr>
        </p:nvSpPr>
        <p:spPr>
          <a:xfrm>
            <a:off x="228600" y="1066801"/>
            <a:ext cx="8686800" cy="381000"/>
          </a:xfrm>
        </p:spPr>
        <p:txBody>
          <a:bodyPr>
            <a:normAutofit fontScale="85000" lnSpcReduction="10000"/>
          </a:bodyPr>
          <a:lstStyle/>
          <a:p>
            <a:r>
              <a:rPr lang="en-US" sz="1800" dirty="0" smtClean="0"/>
              <a:t>For additional details related to this course, please refer to the following Quick Reference Guides (QRGs):</a:t>
            </a: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35</a:t>
            </a:fld>
            <a:endParaRPr lang="en-US" dirty="0">
              <a:solidFill>
                <a:prstClr val="black">
                  <a:tint val="75000"/>
                </a:prstClr>
              </a:solidFill>
            </a:endParaRPr>
          </a:p>
        </p:txBody>
      </p:sp>
      <p:sp>
        <p:nvSpPr>
          <p:cNvPr id="6" name="Rectangle 5"/>
          <p:cNvSpPr/>
          <p:nvPr/>
        </p:nvSpPr>
        <p:spPr>
          <a:xfrm>
            <a:off x="717619" y="1546004"/>
            <a:ext cx="799698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7" name="Rectangle 6"/>
          <p:cNvSpPr/>
          <p:nvPr/>
        </p:nvSpPr>
        <p:spPr>
          <a:xfrm>
            <a:off x="929098" y="1600200"/>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a:solidFill>
                  <a:prstClr val="black"/>
                </a:solidFill>
                <a:latin typeface="Calibri" panose="020F0502020204030204" pitchFamily="34" charset="0"/>
                <a:cs typeface="Arial" panose="020B0604020202020204" pitchFamily="34" charset="0"/>
              </a:rPr>
              <a:t>Creating and Modifying Performance Assessment Templates</a:t>
            </a:r>
          </a:p>
        </p:txBody>
      </p:sp>
      <p:sp>
        <p:nvSpPr>
          <p:cNvPr id="8" name="Oval 7"/>
          <p:cNvSpPr>
            <a:spLocks noChangeAspect="1"/>
          </p:cNvSpPr>
          <p:nvPr/>
        </p:nvSpPr>
        <p:spPr>
          <a:xfrm>
            <a:off x="202557" y="1594410"/>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sp>
        <p:nvSpPr>
          <p:cNvPr id="10" name="Rectangle 9"/>
          <p:cNvSpPr/>
          <p:nvPr/>
        </p:nvSpPr>
        <p:spPr>
          <a:xfrm>
            <a:off x="717619" y="2461250"/>
            <a:ext cx="799698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1" name="Rectangle 10"/>
          <p:cNvSpPr/>
          <p:nvPr/>
        </p:nvSpPr>
        <p:spPr>
          <a:xfrm>
            <a:off x="929098" y="2515446"/>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solidFill>
                  <a:prstClr val="black"/>
                </a:solidFill>
                <a:latin typeface="Calibri" panose="020F0502020204030204" pitchFamily="34" charset="0"/>
                <a:cs typeface="Arial" panose="020B0604020202020204" pitchFamily="34" charset="0"/>
              </a:rPr>
              <a:t>Creating Performance Assessments</a:t>
            </a:r>
            <a:endParaRPr lang="en-US" sz="1600" dirty="0">
              <a:solidFill>
                <a:prstClr val="black"/>
              </a:solidFill>
              <a:latin typeface="Calibri" panose="020F0502020204030204" pitchFamily="34" charset="0"/>
              <a:cs typeface="Arial" panose="020B0604020202020204" pitchFamily="34" charset="0"/>
            </a:endParaRPr>
          </a:p>
        </p:txBody>
      </p:sp>
      <p:sp>
        <p:nvSpPr>
          <p:cNvPr id="12" name="Oval 11"/>
          <p:cNvSpPr>
            <a:spLocks noChangeAspect="1"/>
          </p:cNvSpPr>
          <p:nvPr/>
        </p:nvSpPr>
        <p:spPr>
          <a:xfrm>
            <a:off x="202557" y="2509656"/>
            <a:ext cx="667559" cy="601664"/>
          </a:xfrm>
          <a:prstGeom prst="ellipse">
            <a:avLst/>
          </a:prstGeom>
          <a:solidFill>
            <a:schemeClr val="accent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grpSp>
        <p:nvGrpSpPr>
          <p:cNvPr id="26" name="Group 90"/>
          <p:cNvGrpSpPr>
            <a:grpSpLocks noChangeAspect="1"/>
          </p:cNvGrpSpPr>
          <p:nvPr/>
        </p:nvGrpSpPr>
        <p:grpSpPr bwMode="auto">
          <a:xfrm>
            <a:off x="286967" y="3472964"/>
            <a:ext cx="501723" cy="489055"/>
            <a:chOff x="1561" y="3812"/>
            <a:chExt cx="396" cy="386"/>
          </a:xfrm>
          <a:solidFill>
            <a:srgbClr val="00338D"/>
          </a:solidFill>
        </p:grpSpPr>
        <p:sp>
          <p:nvSpPr>
            <p:cNvPr id="27" name="Freeform 122"/>
            <p:cNvSpPr>
              <a:spLocks/>
            </p:cNvSpPr>
            <p:nvPr/>
          </p:nvSpPr>
          <p:spPr bwMode="auto">
            <a:xfrm>
              <a:off x="1561" y="3812"/>
              <a:ext cx="396" cy="386"/>
            </a:xfrm>
            <a:custGeom>
              <a:avLst/>
              <a:gdLst/>
              <a:ahLst/>
              <a:cxnLst>
                <a:cxn ang="0">
                  <a:pos x="381" y="195"/>
                </a:cxn>
                <a:cxn ang="0">
                  <a:pos x="186" y="390"/>
                </a:cxn>
                <a:cxn ang="0">
                  <a:pos x="4" y="266"/>
                </a:cxn>
                <a:cxn ang="0">
                  <a:pos x="15" y="240"/>
                </a:cxn>
                <a:cxn ang="0">
                  <a:pos x="41" y="251"/>
                </a:cxn>
                <a:cxn ang="0">
                  <a:pos x="186" y="350"/>
                </a:cxn>
                <a:cxn ang="0">
                  <a:pos x="341" y="195"/>
                </a:cxn>
                <a:cxn ang="0">
                  <a:pos x="186" y="40"/>
                </a:cxn>
                <a:cxn ang="0">
                  <a:pos x="41" y="139"/>
                </a:cxn>
                <a:cxn ang="0">
                  <a:pos x="15" y="151"/>
                </a:cxn>
                <a:cxn ang="0">
                  <a:pos x="4" y="125"/>
                </a:cxn>
                <a:cxn ang="0">
                  <a:pos x="186" y="0"/>
                </a:cxn>
                <a:cxn ang="0">
                  <a:pos x="381" y="195"/>
                </a:cxn>
              </a:cxnLst>
              <a:rect l="0" t="0" r="r" b="b"/>
              <a:pathLst>
                <a:path w="381" h="390">
                  <a:moveTo>
                    <a:pt x="381" y="195"/>
                  </a:moveTo>
                  <a:cubicBezTo>
                    <a:pt x="381" y="303"/>
                    <a:pt x="293" y="390"/>
                    <a:pt x="186" y="390"/>
                  </a:cubicBezTo>
                  <a:cubicBezTo>
                    <a:pt x="106" y="390"/>
                    <a:pt x="33" y="340"/>
                    <a:pt x="4" y="266"/>
                  </a:cubicBezTo>
                  <a:cubicBezTo>
                    <a:pt x="0" y="256"/>
                    <a:pt x="5" y="244"/>
                    <a:pt x="15" y="240"/>
                  </a:cubicBezTo>
                  <a:cubicBezTo>
                    <a:pt x="26" y="236"/>
                    <a:pt x="37" y="241"/>
                    <a:pt x="41" y="251"/>
                  </a:cubicBezTo>
                  <a:cubicBezTo>
                    <a:pt x="64" y="311"/>
                    <a:pt x="122" y="350"/>
                    <a:pt x="186" y="350"/>
                  </a:cubicBezTo>
                  <a:cubicBezTo>
                    <a:pt x="271" y="350"/>
                    <a:pt x="341" y="281"/>
                    <a:pt x="341" y="195"/>
                  </a:cubicBezTo>
                  <a:cubicBezTo>
                    <a:pt x="341" y="110"/>
                    <a:pt x="271" y="40"/>
                    <a:pt x="186" y="40"/>
                  </a:cubicBezTo>
                  <a:cubicBezTo>
                    <a:pt x="122" y="40"/>
                    <a:pt x="64" y="80"/>
                    <a:pt x="41" y="139"/>
                  </a:cubicBezTo>
                  <a:cubicBezTo>
                    <a:pt x="37" y="150"/>
                    <a:pt x="26" y="155"/>
                    <a:pt x="15" y="151"/>
                  </a:cubicBezTo>
                  <a:cubicBezTo>
                    <a:pt x="5" y="147"/>
                    <a:pt x="0" y="135"/>
                    <a:pt x="4" y="125"/>
                  </a:cubicBezTo>
                  <a:cubicBezTo>
                    <a:pt x="33" y="50"/>
                    <a:pt x="106" y="0"/>
                    <a:pt x="186" y="0"/>
                  </a:cubicBezTo>
                  <a:cubicBezTo>
                    <a:pt x="293" y="0"/>
                    <a:pt x="381" y="88"/>
                    <a:pt x="381" y="195"/>
                  </a:cubicBezTo>
                  <a:close/>
                </a:path>
              </a:pathLst>
            </a:custGeom>
            <a:solidFill>
              <a:schemeClr val="bg1"/>
            </a:solid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p>
          </p:txBody>
        </p:sp>
        <p:sp>
          <p:nvSpPr>
            <p:cNvPr id="28" name="Freeform 123"/>
            <p:cNvSpPr>
              <a:spLocks/>
            </p:cNvSpPr>
            <p:nvPr/>
          </p:nvSpPr>
          <p:spPr bwMode="auto">
            <a:xfrm>
              <a:off x="1657" y="3907"/>
              <a:ext cx="222" cy="210"/>
            </a:xfrm>
            <a:custGeom>
              <a:avLst/>
              <a:gdLst/>
              <a:ahLst/>
              <a:cxnLst>
                <a:cxn ang="0">
                  <a:pos x="103" y="0"/>
                </a:cxn>
                <a:cxn ang="0">
                  <a:pos x="222" y="105"/>
                </a:cxn>
                <a:cxn ang="0">
                  <a:pos x="103" y="210"/>
                </a:cxn>
                <a:cxn ang="0">
                  <a:pos x="103" y="155"/>
                </a:cxn>
                <a:cxn ang="0">
                  <a:pos x="0" y="155"/>
                </a:cxn>
                <a:cxn ang="0">
                  <a:pos x="0" y="55"/>
                </a:cxn>
                <a:cxn ang="0">
                  <a:pos x="103" y="55"/>
                </a:cxn>
                <a:cxn ang="0">
                  <a:pos x="103" y="0"/>
                </a:cxn>
              </a:cxnLst>
              <a:rect l="0" t="0" r="r" b="b"/>
              <a:pathLst>
                <a:path w="222" h="210">
                  <a:moveTo>
                    <a:pt x="103" y="0"/>
                  </a:moveTo>
                  <a:lnTo>
                    <a:pt x="222" y="105"/>
                  </a:lnTo>
                  <a:lnTo>
                    <a:pt x="103" y="210"/>
                  </a:lnTo>
                  <a:lnTo>
                    <a:pt x="103" y="155"/>
                  </a:lnTo>
                  <a:lnTo>
                    <a:pt x="0" y="155"/>
                  </a:lnTo>
                  <a:lnTo>
                    <a:pt x="0" y="55"/>
                  </a:lnTo>
                  <a:lnTo>
                    <a:pt x="103" y="55"/>
                  </a:lnTo>
                  <a:lnTo>
                    <a:pt x="103" y="0"/>
                  </a:lnTo>
                  <a:close/>
                </a:path>
              </a:pathLst>
            </a:custGeom>
            <a:solidFill>
              <a:schemeClr val="bg1"/>
            </a:solidFill>
            <a:ln w="9525">
              <a:noFill/>
              <a:round/>
              <a:headEnd/>
              <a:tailEnd/>
            </a:ln>
          </p:spPr>
          <p:txBody>
            <a:bodyPr vert="horz" wrap="square" lIns="109728" tIns="54864" rIns="109728" bIns="54864" numCol="1" anchor="t" anchorCtr="0" compatLnSpc="1">
              <a:prstTxWarp prst="textNoShape">
                <a:avLst/>
              </a:prstTxWarp>
            </a:bodyPr>
            <a:lstStyle/>
            <a:p>
              <a:endParaRPr lang="en-US" sz="2640" dirty="0"/>
            </a:p>
          </p:txBody>
        </p:sp>
      </p:grpSp>
      <p:grpSp>
        <p:nvGrpSpPr>
          <p:cNvPr id="71" name="Group 70"/>
          <p:cNvGrpSpPr/>
          <p:nvPr/>
        </p:nvGrpSpPr>
        <p:grpSpPr>
          <a:xfrm>
            <a:off x="332735" y="3536983"/>
            <a:ext cx="371007" cy="377499"/>
            <a:chOff x="7542235" y="4430751"/>
            <a:chExt cx="527054" cy="717556"/>
          </a:xfrm>
          <a:solidFill>
            <a:schemeClr val="bg1"/>
          </a:solidFill>
        </p:grpSpPr>
        <p:sp>
          <p:nvSpPr>
            <p:cNvPr id="72" name="Freeform 75"/>
            <p:cNvSpPr>
              <a:spLocks noEditPoints="1"/>
            </p:cNvSpPr>
            <p:nvPr/>
          </p:nvSpPr>
          <p:spPr bwMode="auto">
            <a:xfrm>
              <a:off x="7542235" y="4430751"/>
              <a:ext cx="527054" cy="717556"/>
            </a:xfrm>
            <a:custGeom>
              <a:avLst/>
              <a:gdLst/>
              <a:ahLst/>
              <a:cxnLst>
                <a:cxn ang="0">
                  <a:pos x="255" y="0"/>
                </a:cxn>
                <a:cxn ang="0">
                  <a:pos x="79" y="0"/>
                </a:cxn>
                <a:cxn ang="0">
                  <a:pos x="0" y="85"/>
                </a:cxn>
                <a:cxn ang="0">
                  <a:pos x="0" y="353"/>
                </a:cxn>
                <a:cxn ang="0">
                  <a:pos x="17" y="371"/>
                </a:cxn>
                <a:cxn ang="0">
                  <a:pos x="255" y="371"/>
                </a:cxn>
                <a:cxn ang="0">
                  <a:pos x="273" y="353"/>
                </a:cxn>
                <a:cxn ang="0">
                  <a:pos x="273" y="17"/>
                </a:cxn>
                <a:cxn ang="0">
                  <a:pos x="255" y="0"/>
                </a:cxn>
                <a:cxn ang="0">
                  <a:pos x="259" y="353"/>
                </a:cxn>
                <a:cxn ang="0">
                  <a:pos x="258" y="356"/>
                </a:cxn>
                <a:cxn ang="0">
                  <a:pos x="255" y="357"/>
                </a:cxn>
                <a:cxn ang="0">
                  <a:pos x="17" y="357"/>
                </a:cxn>
                <a:cxn ang="0">
                  <a:pos x="14" y="356"/>
                </a:cxn>
                <a:cxn ang="0">
                  <a:pos x="13" y="353"/>
                </a:cxn>
                <a:cxn ang="0">
                  <a:pos x="13" y="91"/>
                </a:cxn>
                <a:cxn ang="0">
                  <a:pos x="85" y="91"/>
                </a:cxn>
                <a:cxn ang="0">
                  <a:pos x="88" y="14"/>
                </a:cxn>
                <a:cxn ang="0">
                  <a:pos x="255" y="14"/>
                </a:cxn>
                <a:cxn ang="0">
                  <a:pos x="258" y="15"/>
                </a:cxn>
                <a:cxn ang="0">
                  <a:pos x="259" y="17"/>
                </a:cxn>
                <a:cxn ang="0">
                  <a:pos x="259" y="353"/>
                </a:cxn>
              </a:cxnLst>
              <a:rect l="0" t="0" r="r" b="b"/>
              <a:pathLst>
                <a:path w="273" h="371">
                  <a:moveTo>
                    <a:pt x="255" y="0"/>
                  </a:moveTo>
                  <a:cubicBezTo>
                    <a:pt x="79" y="0"/>
                    <a:pt x="79" y="0"/>
                    <a:pt x="79" y="0"/>
                  </a:cubicBezTo>
                  <a:cubicBezTo>
                    <a:pt x="0" y="85"/>
                    <a:pt x="0" y="85"/>
                    <a:pt x="0" y="85"/>
                  </a:cubicBezTo>
                  <a:cubicBezTo>
                    <a:pt x="0" y="353"/>
                    <a:pt x="0" y="353"/>
                    <a:pt x="0" y="353"/>
                  </a:cubicBezTo>
                  <a:cubicBezTo>
                    <a:pt x="0" y="363"/>
                    <a:pt x="7" y="371"/>
                    <a:pt x="17" y="371"/>
                  </a:cubicBezTo>
                  <a:cubicBezTo>
                    <a:pt x="255" y="371"/>
                    <a:pt x="255" y="371"/>
                    <a:pt x="255" y="371"/>
                  </a:cubicBezTo>
                  <a:cubicBezTo>
                    <a:pt x="265" y="371"/>
                    <a:pt x="273" y="363"/>
                    <a:pt x="273" y="353"/>
                  </a:cubicBezTo>
                  <a:cubicBezTo>
                    <a:pt x="273" y="17"/>
                    <a:pt x="273" y="17"/>
                    <a:pt x="273" y="17"/>
                  </a:cubicBezTo>
                  <a:cubicBezTo>
                    <a:pt x="273" y="8"/>
                    <a:pt x="265" y="0"/>
                    <a:pt x="255" y="0"/>
                  </a:cubicBezTo>
                  <a:close/>
                  <a:moveTo>
                    <a:pt x="259" y="353"/>
                  </a:moveTo>
                  <a:cubicBezTo>
                    <a:pt x="259" y="354"/>
                    <a:pt x="259" y="355"/>
                    <a:pt x="258" y="356"/>
                  </a:cubicBezTo>
                  <a:cubicBezTo>
                    <a:pt x="257" y="357"/>
                    <a:pt x="256" y="357"/>
                    <a:pt x="255" y="357"/>
                  </a:cubicBezTo>
                  <a:cubicBezTo>
                    <a:pt x="17" y="357"/>
                    <a:pt x="17" y="357"/>
                    <a:pt x="17" y="357"/>
                  </a:cubicBezTo>
                  <a:cubicBezTo>
                    <a:pt x="16" y="357"/>
                    <a:pt x="15" y="357"/>
                    <a:pt x="14" y="356"/>
                  </a:cubicBezTo>
                  <a:cubicBezTo>
                    <a:pt x="14" y="355"/>
                    <a:pt x="13" y="354"/>
                    <a:pt x="13" y="353"/>
                  </a:cubicBezTo>
                  <a:cubicBezTo>
                    <a:pt x="13" y="91"/>
                    <a:pt x="13" y="91"/>
                    <a:pt x="13" y="91"/>
                  </a:cubicBezTo>
                  <a:cubicBezTo>
                    <a:pt x="85" y="91"/>
                    <a:pt x="85" y="91"/>
                    <a:pt x="85" y="91"/>
                  </a:cubicBezTo>
                  <a:cubicBezTo>
                    <a:pt x="88" y="14"/>
                    <a:pt x="88" y="14"/>
                    <a:pt x="88" y="14"/>
                  </a:cubicBezTo>
                  <a:cubicBezTo>
                    <a:pt x="255" y="14"/>
                    <a:pt x="255" y="14"/>
                    <a:pt x="255" y="14"/>
                  </a:cubicBezTo>
                  <a:cubicBezTo>
                    <a:pt x="256" y="14"/>
                    <a:pt x="257" y="14"/>
                    <a:pt x="258" y="15"/>
                  </a:cubicBezTo>
                  <a:cubicBezTo>
                    <a:pt x="259" y="15"/>
                    <a:pt x="259" y="16"/>
                    <a:pt x="259" y="17"/>
                  </a:cubicBezTo>
                  <a:lnTo>
                    <a:pt x="259" y="3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76"/>
            <p:cNvSpPr>
              <a:spLocks/>
            </p:cNvSpPr>
            <p:nvPr/>
          </p:nvSpPr>
          <p:spPr bwMode="auto">
            <a:xfrm>
              <a:off x="7632724" y="4937168"/>
              <a:ext cx="354015" cy="28575"/>
            </a:xfrm>
            <a:custGeom>
              <a:avLst/>
              <a:gdLst/>
              <a:ahLst/>
              <a:cxnLst>
                <a:cxn ang="0">
                  <a:pos x="176" y="0"/>
                </a:cxn>
                <a:cxn ang="0">
                  <a:pos x="7" y="0"/>
                </a:cxn>
                <a:cxn ang="0">
                  <a:pos x="0" y="7"/>
                </a:cxn>
                <a:cxn ang="0">
                  <a:pos x="7" y="15"/>
                </a:cxn>
                <a:cxn ang="0">
                  <a:pos x="176" y="15"/>
                </a:cxn>
                <a:cxn ang="0">
                  <a:pos x="183" y="7"/>
                </a:cxn>
                <a:cxn ang="0">
                  <a:pos x="176" y="0"/>
                </a:cxn>
              </a:cxnLst>
              <a:rect l="0" t="0" r="r" b="b"/>
              <a:pathLst>
                <a:path w="183" h="15">
                  <a:moveTo>
                    <a:pt x="176" y="0"/>
                  </a:moveTo>
                  <a:cubicBezTo>
                    <a:pt x="7" y="0"/>
                    <a:pt x="7" y="0"/>
                    <a:pt x="7" y="0"/>
                  </a:cubicBezTo>
                  <a:cubicBezTo>
                    <a:pt x="3" y="0"/>
                    <a:pt x="0" y="3"/>
                    <a:pt x="0" y="7"/>
                  </a:cubicBezTo>
                  <a:cubicBezTo>
                    <a:pt x="0" y="12"/>
                    <a:pt x="3" y="15"/>
                    <a:pt x="7" y="15"/>
                  </a:cubicBezTo>
                  <a:cubicBezTo>
                    <a:pt x="176" y="15"/>
                    <a:pt x="176" y="15"/>
                    <a:pt x="176" y="15"/>
                  </a:cubicBezTo>
                  <a:cubicBezTo>
                    <a:pt x="180" y="15"/>
                    <a:pt x="183" y="12"/>
                    <a:pt x="183" y="7"/>
                  </a:cubicBezTo>
                  <a:cubicBezTo>
                    <a:pt x="183" y="3"/>
                    <a:pt x="180"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7"/>
            <p:cNvSpPr>
              <a:spLocks/>
            </p:cNvSpPr>
            <p:nvPr/>
          </p:nvSpPr>
          <p:spPr bwMode="auto">
            <a:xfrm>
              <a:off x="7632724" y="5035597"/>
              <a:ext cx="180976" cy="28575"/>
            </a:xfrm>
            <a:custGeom>
              <a:avLst/>
              <a:gdLst/>
              <a:ahLst/>
              <a:cxnLst>
                <a:cxn ang="0">
                  <a:pos x="86" y="0"/>
                </a:cxn>
                <a:cxn ang="0">
                  <a:pos x="7" y="0"/>
                </a:cxn>
                <a:cxn ang="0">
                  <a:pos x="0" y="7"/>
                </a:cxn>
                <a:cxn ang="0">
                  <a:pos x="7" y="15"/>
                </a:cxn>
                <a:cxn ang="0">
                  <a:pos x="86" y="15"/>
                </a:cxn>
                <a:cxn ang="0">
                  <a:pos x="94" y="7"/>
                </a:cxn>
                <a:cxn ang="0">
                  <a:pos x="86" y="0"/>
                </a:cxn>
              </a:cxnLst>
              <a:rect l="0" t="0" r="r" b="b"/>
              <a:pathLst>
                <a:path w="94" h="15">
                  <a:moveTo>
                    <a:pt x="86" y="0"/>
                  </a:moveTo>
                  <a:cubicBezTo>
                    <a:pt x="60" y="0"/>
                    <a:pt x="34" y="0"/>
                    <a:pt x="7" y="0"/>
                  </a:cubicBezTo>
                  <a:cubicBezTo>
                    <a:pt x="3" y="0"/>
                    <a:pt x="0" y="3"/>
                    <a:pt x="0" y="7"/>
                  </a:cubicBezTo>
                  <a:cubicBezTo>
                    <a:pt x="0" y="12"/>
                    <a:pt x="3" y="15"/>
                    <a:pt x="7" y="15"/>
                  </a:cubicBezTo>
                  <a:cubicBezTo>
                    <a:pt x="34" y="15"/>
                    <a:pt x="60" y="15"/>
                    <a:pt x="86" y="15"/>
                  </a:cubicBezTo>
                  <a:cubicBezTo>
                    <a:pt x="91" y="15"/>
                    <a:pt x="94" y="12"/>
                    <a:pt x="94" y="7"/>
                  </a:cubicBezTo>
                  <a:cubicBezTo>
                    <a:pt x="94" y="3"/>
                    <a:pt x="91" y="0"/>
                    <a:pt x="8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8"/>
            <p:cNvSpPr>
              <a:spLocks/>
            </p:cNvSpPr>
            <p:nvPr/>
          </p:nvSpPr>
          <p:spPr bwMode="auto">
            <a:xfrm>
              <a:off x="7632709" y="4868908"/>
              <a:ext cx="354014" cy="31751"/>
            </a:xfrm>
            <a:custGeom>
              <a:avLst/>
              <a:gdLst/>
              <a:ahLst/>
              <a:cxnLst>
                <a:cxn ang="0">
                  <a:pos x="176" y="0"/>
                </a:cxn>
                <a:cxn ang="0">
                  <a:pos x="7" y="0"/>
                </a:cxn>
                <a:cxn ang="0">
                  <a:pos x="0" y="8"/>
                </a:cxn>
                <a:cxn ang="0">
                  <a:pos x="7" y="16"/>
                </a:cxn>
                <a:cxn ang="0">
                  <a:pos x="176" y="16"/>
                </a:cxn>
                <a:cxn ang="0">
                  <a:pos x="183" y="8"/>
                </a:cxn>
                <a:cxn ang="0">
                  <a:pos x="176" y="0"/>
                </a:cxn>
              </a:cxnLst>
              <a:rect l="0" t="0" r="r" b="b"/>
              <a:pathLst>
                <a:path w="183" h="16">
                  <a:moveTo>
                    <a:pt x="176" y="0"/>
                  </a:moveTo>
                  <a:cubicBezTo>
                    <a:pt x="7" y="0"/>
                    <a:pt x="7" y="0"/>
                    <a:pt x="7" y="0"/>
                  </a:cubicBezTo>
                  <a:cubicBezTo>
                    <a:pt x="3" y="0"/>
                    <a:pt x="0" y="4"/>
                    <a:pt x="0" y="8"/>
                  </a:cubicBezTo>
                  <a:cubicBezTo>
                    <a:pt x="0" y="12"/>
                    <a:pt x="3" y="16"/>
                    <a:pt x="7" y="16"/>
                  </a:cubicBezTo>
                  <a:cubicBezTo>
                    <a:pt x="176" y="16"/>
                    <a:pt x="176" y="16"/>
                    <a:pt x="176" y="16"/>
                  </a:cubicBezTo>
                  <a:cubicBezTo>
                    <a:pt x="180" y="16"/>
                    <a:pt x="183" y="12"/>
                    <a:pt x="183" y="8"/>
                  </a:cubicBezTo>
                  <a:cubicBezTo>
                    <a:pt x="183" y="4"/>
                    <a:pt x="180"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9"/>
            <p:cNvSpPr>
              <a:spLocks/>
            </p:cNvSpPr>
            <p:nvPr/>
          </p:nvSpPr>
          <p:spPr bwMode="auto">
            <a:xfrm>
              <a:off x="7632707" y="4803827"/>
              <a:ext cx="354014" cy="28575"/>
            </a:xfrm>
            <a:custGeom>
              <a:avLst/>
              <a:gdLst/>
              <a:ahLst/>
              <a:cxnLst>
                <a:cxn ang="0">
                  <a:pos x="176" y="0"/>
                </a:cxn>
                <a:cxn ang="0">
                  <a:pos x="7" y="0"/>
                </a:cxn>
                <a:cxn ang="0">
                  <a:pos x="0" y="7"/>
                </a:cxn>
                <a:cxn ang="0">
                  <a:pos x="7" y="15"/>
                </a:cxn>
                <a:cxn ang="0">
                  <a:pos x="176" y="15"/>
                </a:cxn>
                <a:cxn ang="0">
                  <a:pos x="183" y="7"/>
                </a:cxn>
                <a:cxn ang="0">
                  <a:pos x="176" y="0"/>
                </a:cxn>
              </a:cxnLst>
              <a:rect l="0" t="0" r="r" b="b"/>
              <a:pathLst>
                <a:path w="183" h="15">
                  <a:moveTo>
                    <a:pt x="176" y="0"/>
                  </a:moveTo>
                  <a:cubicBezTo>
                    <a:pt x="7" y="0"/>
                    <a:pt x="7" y="0"/>
                    <a:pt x="7" y="0"/>
                  </a:cubicBezTo>
                  <a:cubicBezTo>
                    <a:pt x="3" y="0"/>
                    <a:pt x="0" y="3"/>
                    <a:pt x="0" y="7"/>
                  </a:cubicBezTo>
                  <a:cubicBezTo>
                    <a:pt x="0" y="12"/>
                    <a:pt x="3" y="15"/>
                    <a:pt x="7" y="15"/>
                  </a:cubicBezTo>
                  <a:cubicBezTo>
                    <a:pt x="176" y="15"/>
                    <a:pt x="176" y="15"/>
                    <a:pt x="176" y="15"/>
                  </a:cubicBezTo>
                  <a:cubicBezTo>
                    <a:pt x="180" y="15"/>
                    <a:pt x="183" y="12"/>
                    <a:pt x="183" y="7"/>
                  </a:cubicBezTo>
                  <a:cubicBezTo>
                    <a:pt x="183" y="3"/>
                    <a:pt x="180" y="0"/>
                    <a:pt x="17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80"/>
            <p:cNvSpPr>
              <a:spLocks/>
            </p:cNvSpPr>
            <p:nvPr/>
          </p:nvSpPr>
          <p:spPr bwMode="auto">
            <a:xfrm>
              <a:off x="7632696" y="4735523"/>
              <a:ext cx="96838" cy="31751"/>
            </a:xfrm>
            <a:custGeom>
              <a:avLst/>
              <a:gdLst/>
              <a:ahLst/>
              <a:cxnLst>
                <a:cxn ang="0">
                  <a:pos x="7" y="16"/>
                </a:cxn>
                <a:cxn ang="0">
                  <a:pos x="43" y="16"/>
                </a:cxn>
                <a:cxn ang="0">
                  <a:pos x="50" y="8"/>
                </a:cxn>
                <a:cxn ang="0">
                  <a:pos x="43" y="0"/>
                </a:cxn>
                <a:cxn ang="0">
                  <a:pos x="7" y="0"/>
                </a:cxn>
                <a:cxn ang="0">
                  <a:pos x="0" y="8"/>
                </a:cxn>
                <a:cxn ang="0">
                  <a:pos x="7" y="16"/>
                </a:cxn>
              </a:cxnLst>
              <a:rect l="0" t="0" r="r" b="b"/>
              <a:pathLst>
                <a:path w="50" h="16">
                  <a:moveTo>
                    <a:pt x="7" y="16"/>
                  </a:moveTo>
                  <a:cubicBezTo>
                    <a:pt x="24" y="16"/>
                    <a:pt x="26" y="16"/>
                    <a:pt x="43" y="16"/>
                  </a:cubicBezTo>
                  <a:cubicBezTo>
                    <a:pt x="47" y="16"/>
                    <a:pt x="50" y="12"/>
                    <a:pt x="50" y="8"/>
                  </a:cubicBezTo>
                  <a:cubicBezTo>
                    <a:pt x="50" y="4"/>
                    <a:pt x="47" y="0"/>
                    <a:pt x="43" y="0"/>
                  </a:cubicBezTo>
                  <a:cubicBezTo>
                    <a:pt x="26" y="0"/>
                    <a:pt x="24" y="0"/>
                    <a:pt x="7" y="0"/>
                  </a:cubicBezTo>
                  <a:cubicBezTo>
                    <a:pt x="3" y="0"/>
                    <a:pt x="0" y="4"/>
                    <a:pt x="0" y="8"/>
                  </a:cubicBezTo>
                  <a:cubicBezTo>
                    <a:pt x="0" y="12"/>
                    <a:pt x="3" y="16"/>
                    <a:pt x="7"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 name="Group 41"/>
          <p:cNvGrpSpPr/>
          <p:nvPr/>
        </p:nvGrpSpPr>
        <p:grpSpPr>
          <a:xfrm>
            <a:off x="202557" y="3376496"/>
            <a:ext cx="8512051" cy="698474"/>
            <a:chOff x="202557" y="3376496"/>
            <a:chExt cx="8512051" cy="698474"/>
          </a:xfrm>
        </p:grpSpPr>
        <p:sp>
          <p:nvSpPr>
            <p:cNvPr id="43" name="Rectangle 42"/>
            <p:cNvSpPr/>
            <p:nvPr/>
          </p:nvSpPr>
          <p:spPr>
            <a:xfrm>
              <a:off x="717619" y="3376496"/>
              <a:ext cx="7996989" cy="698474"/>
            </a:xfrm>
            <a:prstGeom prst="rect">
              <a:avLst/>
            </a:prstGeom>
            <a:solidFill>
              <a:schemeClr val="accent3"/>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a:solidFill>
                  <a:srgbClr val="70AD47"/>
                </a:solidFill>
                <a:latin typeface="Calibri" panose="020F0502020204030204" pitchFamily="34" charset="0"/>
                <a:cs typeface="Arial" panose="020B0604020202020204" pitchFamily="34" charset="0"/>
              </a:endParaRPr>
            </a:p>
          </p:txBody>
        </p:sp>
        <p:sp>
          <p:nvSpPr>
            <p:cNvPr id="44" name="Rectangle 43"/>
            <p:cNvSpPr/>
            <p:nvPr/>
          </p:nvSpPr>
          <p:spPr>
            <a:xfrm>
              <a:off x="929098" y="3430692"/>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00" dirty="0" smtClean="0"/>
                <a:t>Creating Performance Assessment Questionnaires</a:t>
              </a:r>
              <a:endParaRPr lang="en-US" sz="1600" dirty="0"/>
            </a:p>
          </p:txBody>
        </p:sp>
        <p:sp>
          <p:nvSpPr>
            <p:cNvPr id="45" name="Oval 44"/>
            <p:cNvSpPr>
              <a:spLocks noChangeAspect="1"/>
            </p:cNvSpPr>
            <p:nvPr/>
          </p:nvSpPr>
          <p:spPr>
            <a:xfrm>
              <a:off x="202557" y="3424902"/>
              <a:ext cx="667559" cy="601664"/>
            </a:xfrm>
            <a:prstGeom prst="ellipse">
              <a:avLst/>
            </a:prstGeom>
            <a:solidFill>
              <a:schemeClr val="accent3"/>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latin typeface="Calibri" panose="020F0502020204030204" pitchFamily="34" charset="0"/>
                <a:cs typeface="Arial" panose="020B0604020202020204" pitchFamily="34" charset="0"/>
              </a:endParaRPr>
            </a:p>
          </p:txBody>
        </p:sp>
      </p:grpSp>
      <p:grpSp>
        <p:nvGrpSpPr>
          <p:cNvPr id="49" name="Group 48"/>
          <p:cNvGrpSpPr/>
          <p:nvPr/>
        </p:nvGrpSpPr>
        <p:grpSpPr>
          <a:xfrm>
            <a:off x="355916" y="2590800"/>
            <a:ext cx="395697" cy="409888"/>
            <a:chOff x="8462961" y="3538545"/>
            <a:chExt cx="649290" cy="611189"/>
          </a:xfrm>
          <a:solidFill>
            <a:schemeClr val="bg1"/>
          </a:solidFill>
        </p:grpSpPr>
        <p:sp>
          <p:nvSpPr>
            <p:cNvPr id="50" name="Freeform 88"/>
            <p:cNvSpPr>
              <a:spLocks/>
            </p:cNvSpPr>
            <p:nvPr/>
          </p:nvSpPr>
          <p:spPr bwMode="auto">
            <a:xfrm>
              <a:off x="8701087" y="3954470"/>
              <a:ext cx="230188" cy="136525"/>
            </a:xfrm>
            <a:custGeom>
              <a:avLst/>
              <a:gdLst/>
              <a:ahLst/>
              <a:cxnLst>
                <a:cxn ang="0">
                  <a:pos x="109" y="12"/>
                </a:cxn>
                <a:cxn ang="0">
                  <a:pos x="79" y="1"/>
                </a:cxn>
                <a:cxn ang="0">
                  <a:pos x="78" y="1"/>
                </a:cxn>
                <a:cxn ang="0">
                  <a:pos x="78" y="0"/>
                </a:cxn>
                <a:cxn ang="0">
                  <a:pos x="69" y="45"/>
                </a:cxn>
                <a:cxn ang="0">
                  <a:pos x="63" y="15"/>
                </a:cxn>
                <a:cxn ang="0">
                  <a:pos x="67" y="8"/>
                </a:cxn>
                <a:cxn ang="0">
                  <a:pos x="62" y="3"/>
                </a:cxn>
                <a:cxn ang="0">
                  <a:pos x="60" y="3"/>
                </a:cxn>
                <a:cxn ang="0">
                  <a:pos x="60" y="3"/>
                </a:cxn>
                <a:cxn ang="0">
                  <a:pos x="58" y="3"/>
                </a:cxn>
                <a:cxn ang="0">
                  <a:pos x="53" y="8"/>
                </a:cxn>
                <a:cxn ang="0">
                  <a:pos x="56" y="15"/>
                </a:cxn>
                <a:cxn ang="0">
                  <a:pos x="51" y="45"/>
                </a:cxn>
                <a:cxn ang="0">
                  <a:pos x="41" y="0"/>
                </a:cxn>
                <a:cxn ang="0">
                  <a:pos x="41" y="1"/>
                </a:cxn>
                <a:cxn ang="0">
                  <a:pos x="41" y="1"/>
                </a:cxn>
                <a:cxn ang="0">
                  <a:pos x="10" y="12"/>
                </a:cxn>
                <a:cxn ang="0">
                  <a:pos x="1" y="39"/>
                </a:cxn>
                <a:cxn ang="0">
                  <a:pos x="0" y="67"/>
                </a:cxn>
                <a:cxn ang="0">
                  <a:pos x="21" y="69"/>
                </a:cxn>
                <a:cxn ang="0">
                  <a:pos x="21" y="45"/>
                </a:cxn>
                <a:cxn ang="0">
                  <a:pos x="24" y="36"/>
                </a:cxn>
                <a:cxn ang="0">
                  <a:pos x="24" y="70"/>
                </a:cxn>
                <a:cxn ang="0">
                  <a:pos x="60" y="71"/>
                </a:cxn>
                <a:cxn ang="0">
                  <a:pos x="95" y="70"/>
                </a:cxn>
                <a:cxn ang="0">
                  <a:pos x="95" y="36"/>
                </a:cxn>
                <a:cxn ang="0">
                  <a:pos x="97" y="45"/>
                </a:cxn>
                <a:cxn ang="0">
                  <a:pos x="97" y="69"/>
                </a:cxn>
                <a:cxn ang="0">
                  <a:pos x="119" y="67"/>
                </a:cxn>
                <a:cxn ang="0">
                  <a:pos x="119" y="39"/>
                </a:cxn>
                <a:cxn ang="0">
                  <a:pos x="109" y="12"/>
                </a:cxn>
              </a:cxnLst>
              <a:rect l="0" t="0" r="r" b="b"/>
              <a:pathLst>
                <a:path w="119" h="71">
                  <a:moveTo>
                    <a:pt x="109" y="12"/>
                  </a:moveTo>
                  <a:cubicBezTo>
                    <a:pt x="101" y="8"/>
                    <a:pt x="85" y="3"/>
                    <a:pt x="79" y="1"/>
                  </a:cubicBezTo>
                  <a:cubicBezTo>
                    <a:pt x="79" y="1"/>
                    <a:pt x="79" y="1"/>
                    <a:pt x="78" y="1"/>
                  </a:cubicBezTo>
                  <a:cubicBezTo>
                    <a:pt x="78" y="1"/>
                    <a:pt x="78" y="0"/>
                    <a:pt x="78" y="0"/>
                  </a:cubicBezTo>
                  <a:cubicBezTo>
                    <a:pt x="77" y="7"/>
                    <a:pt x="69" y="45"/>
                    <a:pt x="69" y="45"/>
                  </a:cubicBezTo>
                  <a:cubicBezTo>
                    <a:pt x="69" y="45"/>
                    <a:pt x="64" y="15"/>
                    <a:pt x="63" y="15"/>
                  </a:cubicBezTo>
                  <a:cubicBezTo>
                    <a:pt x="63" y="15"/>
                    <a:pt x="67" y="8"/>
                    <a:pt x="67" y="8"/>
                  </a:cubicBezTo>
                  <a:cubicBezTo>
                    <a:pt x="62" y="3"/>
                    <a:pt x="62" y="3"/>
                    <a:pt x="62" y="3"/>
                  </a:cubicBezTo>
                  <a:cubicBezTo>
                    <a:pt x="60" y="3"/>
                    <a:pt x="60" y="3"/>
                    <a:pt x="60" y="3"/>
                  </a:cubicBezTo>
                  <a:cubicBezTo>
                    <a:pt x="60" y="3"/>
                    <a:pt x="60" y="3"/>
                    <a:pt x="60" y="3"/>
                  </a:cubicBezTo>
                  <a:cubicBezTo>
                    <a:pt x="58" y="3"/>
                    <a:pt x="58" y="3"/>
                    <a:pt x="58" y="3"/>
                  </a:cubicBezTo>
                  <a:cubicBezTo>
                    <a:pt x="53" y="8"/>
                    <a:pt x="53" y="8"/>
                    <a:pt x="53" y="8"/>
                  </a:cubicBezTo>
                  <a:cubicBezTo>
                    <a:pt x="56" y="15"/>
                    <a:pt x="56" y="15"/>
                    <a:pt x="56" y="15"/>
                  </a:cubicBezTo>
                  <a:cubicBezTo>
                    <a:pt x="51" y="45"/>
                    <a:pt x="51" y="45"/>
                    <a:pt x="51" y="45"/>
                  </a:cubicBezTo>
                  <a:cubicBezTo>
                    <a:pt x="51" y="45"/>
                    <a:pt x="42" y="7"/>
                    <a:pt x="41" y="0"/>
                  </a:cubicBezTo>
                  <a:cubicBezTo>
                    <a:pt x="41" y="0"/>
                    <a:pt x="41" y="1"/>
                    <a:pt x="41" y="1"/>
                  </a:cubicBezTo>
                  <a:cubicBezTo>
                    <a:pt x="41" y="1"/>
                    <a:pt x="41" y="1"/>
                    <a:pt x="41" y="1"/>
                  </a:cubicBezTo>
                  <a:cubicBezTo>
                    <a:pt x="35" y="3"/>
                    <a:pt x="18" y="8"/>
                    <a:pt x="10" y="12"/>
                  </a:cubicBezTo>
                  <a:cubicBezTo>
                    <a:pt x="8" y="15"/>
                    <a:pt x="2" y="20"/>
                    <a:pt x="1" y="39"/>
                  </a:cubicBezTo>
                  <a:cubicBezTo>
                    <a:pt x="0" y="40"/>
                    <a:pt x="0" y="55"/>
                    <a:pt x="0" y="67"/>
                  </a:cubicBezTo>
                  <a:cubicBezTo>
                    <a:pt x="7" y="68"/>
                    <a:pt x="13" y="69"/>
                    <a:pt x="21" y="69"/>
                  </a:cubicBezTo>
                  <a:cubicBezTo>
                    <a:pt x="21" y="61"/>
                    <a:pt x="21" y="48"/>
                    <a:pt x="21" y="45"/>
                  </a:cubicBezTo>
                  <a:cubicBezTo>
                    <a:pt x="21" y="41"/>
                    <a:pt x="23" y="38"/>
                    <a:pt x="24" y="36"/>
                  </a:cubicBezTo>
                  <a:cubicBezTo>
                    <a:pt x="24" y="70"/>
                    <a:pt x="24" y="70"/>
                    <a:pt x="24" y="70"/>
                  </a:cubicBezTo>
                  <a:cubicBezTo>
                    <a:pt x="35" y="70"/>
                    <a:pt x="48" y="71"/>
                    <a:pt x="60" y="71"/>
                  </a:cubicBezTo>
                  <a:cubicBezTo>
                    <a:pt x="71" y="71"/>
                    <a:pt x="84" y="70"/>
                    <a:pt x="95" y="70"/>
                  </a:cubicBezTo>
                  <a:cubicBezTo>
                    <a:pt x="95" y="36"/>
                    <a:pt x="95" y="36"/>
                    <a:pt x="95" y="36"/>
                  </a:cubicBezTo>
                  <a:cubicBezTo>
                    <a:pt x="96" y="38"/>
                    <a:pt x="97" y="41"/>
                    <a:pt x="97" y="45"/>
                  </a:cubicBezTo>
                  <a:cubicBezTo>
                    <a:pt x="97" y="48"/>
                    <a:pt x="97" y="61"/>
                    <a:pt x="97" y="69"/>
                  </a:cubicBezTo>
                  <a:cubicBezTo>
                    <a:pt x="106" y="68"/>
                    <a:pt x="112" y="68"/>
                    <a:pt x="119" y="67"/>
                  </a:cubicBezTo>
                  <a:cubicBezTo>
                    <a:pt x="119" y="55"/>
                    <a:pt x="119" y="40"/>
                    <a:pt x="119" y="39"/>
                  </a:cubicBezTo>
                  <a:cubicBezTo>
                    <a:pt x="117" y="20"/>
                    <a:pt x="112" y="15"/>
                    <a:pt x="109"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89"/>
            <p:cNvSpPr>
              <a:spLocks/>
            </p:cNvSpPr>
            <p:nvPr/>
          </p:nvSpPr>
          <p:spPr bwMode="auto">
            <a:xfrm>
              <a:off x="8756650" y="3808420"/>
              <a:ext cx="117475" cy="138113"/>
            </a:xfrm>
            <a:custGeom>
              <a:avLst/>
              <a:gdLst/>
              <a:ahLst/>
              <a:cxnLst>
                <a:cxn ang="0">
                  <a:pos x="7" y="46"/>
                </a:cxn>
                <a:cxn ang="0">
                  <a:pos x="31" y="71"/>
                </a:cxn>
                <a:cxn ang="0">
                  <a:pos x="55" y="46"/>
                </a:cxn>
                <a:cxn ang="0">
                  <a:pos x="61" y="34"/>
                </a:cxn>
                <a:cxn ang="0">
                  <a:pos x="57" y="29"/>
                </a:cxn>
                <a:cxn ang="0">
                  <a:pos x="31" y="0"/>
                </a:cxn>
                <a:cxn ang="0">
                  <a:pos x="5" y="29"/>
                </a:cxn>
                <a:cxn ang="0">
                  <a:pos x="1" y="34"/>
                </a:cxn>
                <a:cxn ang="0">
                  <a:pos x="7" y="46"/>
                </a:cxn>
              </a:cxnLst>
              <a:rect l="0" t="0" r="r" b="b"/>
              <a:pathLst>
                <a:path w="61" h="71">
                  <a:moveTo>
                    <a:pt x="7" y="46"/>
                  </a:moveTo>
                  <a:cubicBezTo>
                    <a:pt x="10" y="59"/>
                    <a:pt x="18" y="71"/>
                    <a:pt x="31" y="71"/>
                  </a:cubicBezTo>
                  <a:cubicBezTo>
                    <a:pt x="44" y="71"/>
                    <a:pt x="52" y="59"/>
                    <a:pt x="55" y="46"/>
                  </a:cubicBezTo>
                  <a:cubicBezTo>
                    <a:pt x="59" y="44"/>
                    <a:pt x="61" y="39"/>
                    <a:pt x="61" y="34"/>
                  </a:cubicBezTo>
                  <a:cubicBezTo>
                    <a:pt x="60" y="32"/>
                    <a:pt x="59" y="30"/>
                    <a:pt x="57" y="29"/>
                  </a:cubicBezTo>
                  <a:cubicBezTo>
                    <a:pt x="56" y="13"/>
                    <a:pt x="46" y="0"/>
                    <a:pt x="31" y="0"/>
                  </a:cubicBezTo>
                  <a:cubicBezTo>
                    <a:pt x="16" y="0"/>
                    <a:pt x="6" y="13"/>
                    <a:pt x="5" y="29"/>
                  </a:cubicBezTo>
                  <a:cubicBezTo>
                    <a:pt x="3" y="30"/>
                    <a:pt x="1" y="31"/>
                    <a:pt x="1" y="34"/>
                  </a:cubicBezTo>
                  <a:cubicBezTo>
                    <a:pt x="0" y="39"/>
                    <a:pt x="3" y="45"/>
                    <a:pt x="7"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90"/>
            <p:cNvSpPr>
              <a:spLocks/>
            </p:cNvSpPr>
            <p:nvPr/>
          </p:nvSpPr>
          <p:spPr bwMode="auto">
            <a:xfrm>
              <a:off x="8759825" y="3657607"/>
              <a:ext cx="133350" cy="25400"/>
            </a:xfrm>
            <a:custGeom>
              <a:avLst/>
              <a:gdLst/>
              <a:ahLst/>
              <a:cxnLst>
                <a:cxn ang="0">
                  <a:pos x="6" y="13"/>
                </a:cxn>
                <a:cxn ang="0">
                  <a:pos x="63" y="13"/>
                </a:cxn>
                <a:cxn ang="0">
                  <a:pos x="69" y="6"/>
                </a:cxn>
                <a:cxn ang="0">
                  <a:pos x="63" y="0"/>
                </a:cxn>
                <a:cxn ang="0">
                  <a:pos x="6" y="0"/>
                </a:cxn>
                <a:cxn ang="0">
                  <a:pos x="0" y="6"/>
                </a:cxn>
                <a:cxn ang="0">
                  <a:pos x="6" y="13"/>
                </a:cxn>
              </a:cxnLst>
              <a:rect l="0" t="0" r="r" b="b"/>
              <a:pathLst>
                <a:path w="69" h="13">
                  <a:moveTo>
                    <a:pt x="6" y="13"/>
                  </a:moveTo>
                  <a:cubicBezTo>
                    <a:pt x="63" y="13"/>
                    <a:pt x="63" y="13"/>
                    <a:pt x="63" y="13"/>
                  </a:cubicBezTo>
                  <a:cubicBezTo>
                    <a:pt x="66" y="13"/>
                    <a:pt x="69" y="10"/>
                    <a:pt x="69" y="6"/>
                  </a:cubicBezTo>
                  <a:cubicBezTo>
                    <a:pt x="69" y="3"/>
                    <a:pt x="66" y="0"/>
                    <a:pt x="63" y="0"/>
                  </a:cubicBezTo>
                  <a:cubicBezTo>
                    <a:pt x="6" y="0"/>
                    <a:pt x="6" y="0"/>
                    <a:pt x="6" y="0"/>
                  </a:cubicBezTo>
                  <a:cubicBezTo>
                    <a:pt x="3" y="0"/>
                    <a:pt x="0" y="3"/>
                    <a:pt x="0" y="6"/>
                  </a:cubicBezTo>
                  <a:cubicBezTo>
                    <a:pt x="0" y="10"/>
                    <a:pt x="3" y="13"/>
                    <a:pt x="6"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1"/>
            <p:cNvSpPr>
              <a:spLocks/>
            </p:cNvSpPr>
            <p:nvPr/>
          </p:nvSpPr>
          <p:spPr bwMode="auto">
            <a:xfrm>
              <a:off x="8759825" y="3708407"/>
              <a:ext cx="250826" cy="23813"/>
            </a:xfrm>
            <a:custGeom>
              <a:avLst/>
              <a:gdLst/>
              <a:ahLst/>
              <a:cxnLst>
                <a:cxn ang="0">
                  <a:pos x="122" y="0"/>
                </a:cxn>
                <a:cxn ang="0">
                  <a:pos x="6" y="0"/>
                </a:cxn>
                <a:cxn ang="0">
                  <a:pos x="0" y="6"/>
                </a:cxn>
                <a:cxn ang="0">
                  <a:pos x="6" y="12"/>
                </a:cxn>
                <a:cxn ang="0">
                  <a:pos x="122" y="12"/>
                </a:cxn>
                <a:cxn ang="0">
                  <a:pos x="129" y="6"/>
                </a:cxn>
                <a:cxn ang="0">
                  <a:pos x="122" y="0"/>
                </a:cxn>
              </a:cxnLst>
              <a:rect l="0" t="0" r="r" b="b"/>
              <a:pathLst>
                <a:path w="129" h="12">
                  <a:moveTo>
                    <a:pt x="122" y="0"/>
                  </a:moveTo>
                  <a:cubicBezTo>
                    <a:pt x="6" y="0"/>
                    <a:pt x="6" y="0"/>
                    <a:pt x="6" y="0"/>
                  </a:cubicBezTo>
                  <a:cubicBezTo>
                    <a:pt x="3" y="0"/>
                    <a:pt x="0" y="3"/>
                    <a:pt x="0" y="6"/>
                  </a:cubicBezTo>
                  <a:cubicBezTo>
                    <a:pt x="0" y="10"/>
                    <a:pt x="3" y="12"/>
                    <a:pt x="6" y="12"/>
                  </a:cubicBezTo>
                  <a:cubicBezTo>
                    <a:pt x="122" y="12"/>
                    <a:pt x="122" y="12"/>
                    <a:pt x="122" y="12"/>
                  </a:cubicBezTo>
                  <a:cubicBezTo>
                    <a:pt x="126" y="12"/>
                    <a:pt x="129" y="10"/>
                    <a:pt x="129" y="6"/>
                  </a:cubicBezTo>
                  <a:cubicBezTo>
                    <a:pt x="129" y="3"/>
                    <a:pt x="126" y="0"/>
                    <a:pt x="1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92"/>
            <p:cNvSpPr>
              <a:spLocks noEditPoints="1"/>
            </p:cNvSpPr>
            <p:nvPr/>
          </p:nvSpPr>
          <p:spPr bwMode="auto">
            <a:xfrm>
              <a:off x="8462961" y="3538545"/>
              <a:ext cx="649290" cy="611189"/>
            </a:xfrm>
            <a:custGeom>
              <a:avLst/>
              <a:gdLst/>
              <a:ahLst/>
              <a:cxnLst>
                <a:cxn ang="0">
                  <a:pos x="315" y="80"/>
                </a:cxn>
                <a:cxn ang="0">
                  <a:pos x="315" y="79"/>
                </a:cxn>
                <a:cxn ang="0">
                  <a:pos x="312" y="72"/>
                </a:cxn>
                <a:cxn ang="0">
                  <a:pos x="264" y="20"/>
                </a:cxn>
                <a:cxn ang="0">
                  <a:pos x="243" y="3"/>
                </a:cxn>
                <a:cxn ang="0">
                  <a:pos x="236" y="0"/>
                </a:cxn>
                <a:cxn ang="0">
                  <a:pos x="236" y="0"/>
                </a:cxn>
                <a:cxn ang="0">
                  <a:pos x="123" y="26"/>
                </a:cxn>
                <a:cxn ang="0">
                  <a:pos x="83" y="107"/>
                </a:cxn>
                <a:cxn ang="0">
                  <a:pos x="38" y="273"/>
                </a:cxn>
                <a:cxn ang="0">
                  <a:pos x="27" y="298"/>
                </a:cxn>
                <a:cxn ang="0">
                  <a:pos x="14" y="73"/>
                </a:cxn>
                <a:cxn ang="0">
                  <a:pos x="112" y="56"/>
                </a:cxn>
                <a:cxn ang="0">
                  <a:pos x="31" y="42"/>
                </a:cxn>
                <a:cxn ang="0">
                  <a:pos x="0" y="73"/>
                </a:cxn>
                <a:cxn ang="0">
                  <a:pos x="9" y="306"/>
                </a:cxn>
                <a:cxn ang="0">
                  <a:pos x="31" y="316"/>
                </a:cxn>
                <a:cxn ang="0">
                  <a:pos x="321" y="285"/>
                </a:cxn>
                <a:cxn ang="0">
                  <a:pos x="315" y="108"/>
                </a:cxn>
                <a:cxn ang="0">
                  <a:pos x="279" y="53"/>
                </a:cxn>
                <a:cxn ang="0">
                  <a:pos x="297" y="73"/>
                </a:cxn>
                <a:cxn ang="0">
                  <a:pos x="242" y="61"/>
                </a:cxn>
                <a:cxn ang="0">
                  <a:pos x="134" y="26"/>
                </a:cxn>
                <a:cxn ang="0">
                  <a:pos x="231" y="11"/>
                </a:cxn>
                <a:cxn ang="0">
                  <a:pos x="254" y="83"/>
                </a:cxn>
                <a:cxn ang="0">
                  <a:pos x="303" y="107"/>
                </a:cxn>
                <a:cxn ang="0">
                  <a:pos x="134" y="26"/>
                </a:cxn>
                <a:cxn ang="0">
                  <a:pos x="304" y="297"/>
                </a:cxn>
                <a:cxn ang="0">
                  <a:pos x="46" y="301"/>
                </a:cxn>
                <a:cxn ang="0">
                  <a:pos x="66" y="134"/>
                </a:cxn>
                <a:cxn ang="0">
                  <a:pos x="79" y="122"/>
                </a:cxn>
                <a:cxn ang="0">
                  <a:pos x="319" y="125"/>
                </a:cxn>
                <a:cxn ang="0">
                  <a:pos x="308" y="288"/>
                </a:cxn>
              </a:cxnLst>
              <a:rect l="0" t="0" r="r" b="b"/>
              <a:pathLst>
                <a:path w="336" h="316">
                  <a:moveTo>
                    <a:pt x="315" y="108"/>
                  </a:moveTo>
                  <a:cubicBezTo>
                    <a:pt x="315" y="80"/>
                    <a:pt x="315" y="80"/>
                    <a:pt x="315" y="80"/>
                  </a:cubicBezTo>
                  <a:cubicBezTo>
                    <a:pt x="315" y="80"/>
                    <a:pt x="315" y="80"/>
                    <a:pt x="315" y="80"/>
                  </a:cubicBezTo>
                  <a:cubicBezTo>
                    <a:pt x="315" y="79"/>
                    <a:pt x="315" y="79"/>
                    <a:pt x="315" y="79"/>
                  </a:cubicBezTo>
                  <a:cubicBezTo>
                    <a:pt x="315" y="77"/>
                    <a:pt x="315" y="77"/>
                    <a:pt x="314" y="76"/>
                  </a:cubicBezTo>
                  <a:cubicBezTo>
                    <a:pt x="314" y="74"/>
                    <a:pt x="313" y="73"/>
                    <a:pt x="312" y="72"/>
                  </a:cubicBezTo>
                  <a:cubicBezTo>
                    <a:pt x="310" y="67"/>
                    <a:pt x="304" y="61"/>
                    <a:pt x="298" y="54"/>
                  </a:cubicBezTo>
                  <a:cubicBezTo>
                    <a:pt x="288" y="43"/>
                    <a:pt x="275" y="30"/>
                    <a:pt x="264" y="20"/>
                  </a:cubicBezTo>
                  <a:cubicBezTo>
                    <a:pt x="258" y="14"/>
                    <a:pt x="253" y="10"/>
                    <a:pt x="249" y="7"/>
                  </a:cubicBezTo>
                  <a:cubicBezTo>
                    <a:pt x="247" y="5"/>
                    <a:pt x="245" y="4"/>
                    <a:pt x="243" y="3"/>
                  </a:cubicBezTo>
                  <a:cubicBezTo>
                    <a:pt x="242" y="2"/>
                    <a:pt x="241" y="2"/>
                    <a:pt x="240" y="1"/>
                  </a:cubicBezTo>
                  <a:cubicBezTo>
                    <a:pt x="239" y="1"/>
                    <a:pt x="238" y="0"/>
                    <a:pt x="236" y="0"/>
                  </a:cubicBezTo>
                  <a:cubicBezTo>
                    <a:pt x="236" y="0"/>
                    <a:pt x="236" y="0"/>
                    <a:pt x="236" y="0"/>
                  </a:cubicBezTo>
                  <a:cubicBezTo>
                    <a:pt x="236" y="0"/>
                    <a:pt x="236" y="0"/>
                    <a:pt x="236" y="0"/>
                  </a:cubicBezTo>
                  <a:cubicBezTo>
                    <a:pt x="148" y="0"/>
                    <a:pt x="148" y="0"/>
                    <a:pt x="148" y="0"/>
                  </a:cubicBezTo>
                  <a:cubicBezTo>
                    <a:pt x="134" y="0"/>
                    <a:pt x="123" y="12"/>
                    <a:pt x="123" y="26"/>
                  </a:cubicBezTo>
                  <a:cubicBezTo>
                    <a:pt x="123" y="107"/>
                    <a:pt x="123" y="107"/>
                    <a:pt x="123" y="107"/>
                  </a:cubicBezTo>
                  <a:cubicBezTo>
                    <a:pt x="83" y="107"/>
                    <a:pt x="83" y="107"/>
                    <a:pt x="83" y="107"/>
                  </a:cubicBezTo>
                  <a:cubicBezTo>
                    <a:pt x="66" y="107"/>
                    <a:pt x="53" y="120"/>
                    <a:pt x="53" y="137"/>
                  </a:cubicBezTo>
                  <a:cubicBezTo>
                    <a:pt x="38" y="273"/>
                    <a:pt x="38" y="273"/>
                    <a:pt x="38" y="273"/>
                  </a:cubicBezTo>
                  <a:cubicBezTo>
                    <a:pt x="36" y="284"/>
                    <a:pt x="36" y="288"/>
                    <a:pt x="34" y="292"/>
                  </a:cubicBezTo>
                  <a:cubicBezTo>
                    <a:pt x="32" y="294"/>
                    <a:pt x="29" y="297"/>
                    <a:pt x="27" y="298"/>
                  </a:cubicBezTo>
                  <a:cubicBezTo>
                    <a:pt x="15" y="298"/>
                    <a:pt x="14" y="286"/>
                    <a:pt x="14" y="282"/>
                  </a:cubicBezTo>
                  <a:cubicBezTo>
                    <a:pt x="14" y="73"/>
                    <a:pt x="14" y="73"/>
                    <a:pt x="14" y="73"/>
                  </a:cubicBezTo>
                  <a:cubicBezTo>
                    <a:pt x="14" y="69"/>
                    <a:pt x="19" y="56"/>
                    <a:pt x="31" y="56"/>
                  </a:cubicBezTo>
                  <a:cubicBezTo>
                    <a:pt x="112" y="56"/>
                    <a:pt x="112" y="56"/>
                    <a:pt x="112" y="56"/>
                  </a:cubicBezTo>
                  <a:cubicBezTo>
                    <a:pt x="112" y="42"/>
                    <a:pt x="112" y="42"/>
                    <a:pt x="112" y="42"/>
                  </a:cubicBezTo>
                  <a:cubicBezTo>
                    <a:pt x="31" y="42"/>
                    <a:pt x="31" y="42"/>
                    <a:pt x="31" y="42"/>
                  </a:cubicBezTo>
                  <a:cubicBezTo>
                    <a:pt x="22" y="42"/>
                    <a:pt x="15" y="45"/>
                    <a:pt x="9" y="51"/>
                  </a:cubicBezTo>
                  <a:cubicBezTo>
                    <a:pt x="4" y="57"/>
                    <a:pt x="0" y="64"/>
                    <a:pt x="0" y="73"/>
                  </a:cubicBezTo>
                  <a:cubicBezTo>
                    <a:pt x="0" y="284"/>
                    <a:pt x="0" y="284"/>
                    <a:pt x="0" y="284"/>
                  </a:cubicBezTo>
                  <a:cubicBezTo>
                    <a:pt x="0" y="293"/>
                    <a:pt x="4" y="301"/>
                    <a:pt x="9" y="306"/>
                  </a:cubicBezTo>
                  <a:cubicBezTo>
                    <a:pt x="14" y="312"/>
                    <a:pt x="22" y="315"/>
                    <a:pt x="30" y="316"/>
                  </a:cubicBezTo>
                  <a:cubicBezTo>
                    <a:pt x="30" y="316"/>
                    <a:pt x="30" y="316"/>
                    <a:pt x="31" y="316"/>
                  </a:cubicBezTo>
                  <a:cubicBezTo>
                    <a:pt x="291" y="316"/>
                    <a:pt x="291" y="316"/>
                    <a:pt x="291" y="316"/>
                  </a:cubicBezTo>
                  <a:cubicBezTo>
                    <a:pt x="308" y="316"/>
                    <a:pt x="321" y="302"/>
                    <a:pt x="321" y="285"/>
                  </a:cubicBezTo>
                  <a:cubicBezTo>
                    <a:pt x="336" y="137"/>
                    <a:pt x="336" y="137"/>
                    <a:pt x="336" y="137"/>
                  </a:cubicBezTo>
                  <a:cubicBezTo>
                    <a:pt x="336" y="124"/>
                    <a:pt x="327" y="112"/>
                    <a:pt x="315" y="108"/>
                  </a:cubicBezTo>
                  <a:close/>
                  <a:moveTo>
                    <a:pt x="242" y="18"/>
                  </a:moveTo>
                  <a:cubicBezTo>
                    <a:pt x="252" y="26"/>
                    <a:pt x="266" y="40"/>
                    <a:pt x="279" y="53"/>
                  </a:cubicBezTo>
                  <a:cubicBezTo>
                    <a:pt x="285" y="60"/>
                    <a:pt x="292" y="66"/>
                    <a:pt x="296" y="72"/>
                  </a:cubicBezTo>
                  <a:cubicBezTo>
                    <a:pt x="296" y="72"/>
                    <a:pt x="297" y="73"/>
                    <a:pt x="297" y="73"/>
                  </a:cubicBezTo>
                  <a:cubicBezTo>
                    <a:pt x="254" y="73"/>
                    <a:pt x="254" y="73"/>
                    <a:pt x="254" y="73"/>
                  </a:cubicBezTo>
                  <a:cubicBezTo>
                    <a:pt x="248" y="73"/>
                    <a:pt x="242" y="68"/>
                    <a:pt x="242" y="61"/>
                  </a:cubicBezTo>
                  <a:lnTo>
                    <a:pt x="242" y="18"/>
                  </a:lnTo>
                  <a:close/>
                  <a:moveTo>
                    <a:pt x="134" y="26"/>
                  </a:moveTo>
                  <a:cubicBezTo>
                    <a:pt x="134" y="19"/>
                    <a:pt x="141" y="11"/>
                    <a:pt x="148" y="11"/>
                  </a:cubicBezTo>
                  <a:cubicBezTo>
                    <a:pt x="231" y="11"/>
                    <a:pt x="231" y="11"/>
                    <a:pt x="231" y="11"/>
                  </a:cubicBezTo>
                  <a:cubicBezTo>
                    <a:pt x="231" y="61"/>
                    <a:pt x="231" y="61"/>
                    <a:pt x="231" y="61"/>
                  </a:cubicBezTo>
                  <a:cubicBezTo>
                    <a:pt x="231" y="75"/>
                    <a:pt x="240" y="83"/>
                    <a:pt x="254" y="83"/>
                  </a:cubicBezTo>
                  <a:cubicBezTo>
                    <a:pt x="303" y="83"/>
                    <a:pt x="303" y="83"/>
                    <a:pt x="303" y="83"/>
                  </a:cubicBezTo>
                  <a:cubicBezTo>
                    <a:pt x="303" y="107"/>
                    <a:pt x="303" y="107"/>
                    <a:pt x="303" y="107"/>
                  </a:cubicBezTo>
                  <a:cubicBezTo>
                    <a:pt x="134" y="107"/>
                    <a:pt x="134" y="107"/>
                    <a:pt x="134" y="107"/>
                  </a:cubicBezTo>
                  <a:lnTo>
                    <a:pt x="134" y="26"/>
                  </a:lnTo>
                  <a:close/>
                  <a:moveTo>
                    <a:pt x="308" y="288"/>
                  </a:moveTo>
                  <a:cubicBezTo>
                    <a:pt x="308" y="292"/>
                    <a:pt x="307" y="295"/>
                    <a:pt x="304" y="297"/>
                  </a:cubicBezTo>
                  <a:cubicBezTo>
                    <a:pt x="302" y="299"/>
                    <a:pt x="299" y="301"/>
                    <a:pt x="295" y="301"/>
                  </a:cubicBezTo>
                  <a:cubicBezTo>
                    <a:pt x="46" y="301"/>
                    <a:pt x="46" y="301"/>
                    <a:pt x="46" y="301"/>
                  </a:cubicBezTo>
                  <a:cubicBezTo>
                    <a:pt x="49" y="294"/>
                    <a:pt x="51" y="286"/>
                    <a:pt x="51" y="276"/>
                  </a:cubicBezTo>
                  <a:cubicBezTo>
                    <a:pt x="66" y="134"/>
                    <a:pt x="66" y="134"/>
                    <a:pt x="66" y="134"/>
                  </a:cubicBezTo>
                  <a:cubicBezTo>
                    <a:pt x="66" y="131"/>
                    <a:pt x="68" y="128"/>
                    <a:pt x="70" y="125"/>
                  </a:cubicBezTo>
                  <a:cubicBezTo>
                    <a:pt x="72" y="123"/>
                    <a:pt x="76" y="122"/>
                    <a:pt x="79" y="122"/>
                  </a:cubicBezTo>
                  <a:cubicBezTo>
                    <a:pt x="311" y="122"/>
                    <a:pt x="311" y="122"/>
                    <a:pt x="311" y="122"/>
                  </a:cubicBezTo>
                  <a:cubicBezTo>
                    <a:pt x="314" y="122"/>
                    <a:pt x="317" y="123"/>
                    <a:pt x="319" y="125"/>
                  </a:cubicBezTo>
                  <a:cubicBezTo>
                    <a:pt x="322" y="128"/>
                    <a:pt x="323" y="131"/>
                    <a:pt x="323" y="134"/>
                  </a:cubicBezTo>
                  <a:lnTo>
                    <a:pt x="308" y="2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p:nvPr/>
        </p:nvGrpSpPr>
        <p:grpSpPr>
          <a:xfrm>
            <a:off x="318512" y="1703143"/>
            <a:ext cx="432774" cy="366568"/>
            <a:chOff x="11707403" y="7861444"/>
            <a:chExt cx="953415" cy="778672"/>
          </a:xfrm>
        </p:grpSpPr>
        <p:sp>
          <p:nvSpPr>
            <p:cNvPr id="66" name="Freeform 457"/>
            <p:cNvSpPr>
              <a:spLocks noChangeArrowheads="1"/>
            </p:cNvSpPr>
            <p:nvPr/>
          </p:nvSpPr>
          <p:spPr bwMode="auto">
            <a:xfrm>
              <a:off x="11707403" y="7861444"/>
              <a:ext cx="953415" cy="435420"/>
            </a:xfrm>
            <a:custGeom>
              <a:avLst/>
              <a:gdLst>
                <a:gd name="T0" fmla="*/ 664 w 1324"/>
                <a:gd name="T1" fmla="*/ 0 h 603"/>
                <a:gd name="T2" fmla="*/ 0 w 1324"/>
                <a:gd name="T3" fmla="*/ 301 h 603"/>
                <a:gd name="T4" fmla="*/ 664 w 1324"/>
                <a:gd name="T5" fmla="*/ 602 h 603"/>
                <a:gd name="T6" fmla="*/ 1323 w 1324"/>
                <a:gd name="T7" fmla="*/ 301 h 603"/>
                <a:gd name="T8" fmla="*/ 664 w 1324"/>
                <a:gd name="T9" fmla="*/ 0 h 603"/>
              </a:gdLst>
              <a:ahLst/>
              <a:cxnLst>
                <a:cxn ang="0">
                  <a:pos x="T0" y="T1"/>
                </a:cxn>
                <a:cxn ang="0">
                  <a:pos x="T2" y="T3"/>
                </a:cxn>
                <a:cxn ang="0">
                  <a:pos x="T4" y="T5"/>
                </a:cxn>
                <a:cxn ang="0">
                  <a:pos x="T6" y="T7"/>
                </a:cxn>
                <a:cxn ang="0">
                  <a:pos x="T8" y="T9"/>
                </a:cxn>
              </a:cxnLst>
              <a:rect l="0" t="0" r="r" b="b"/>
              <a:pathLst>
                <a:path w="1324" h="603">
                  <a:moveTo>
                    <a:pt x="664" y="0"/>
                  </a:moveTo>
                  <a:lnTo>
                    <a:pt x="0" y="301"/>
                  </a:lnTo>
                  <a:lnTo>
                    <a:pt x="664" y="602"/>
                  </a:lnTo>
                  <a:lnTo>
                    <a:pt x="1323" y="301"/>
                  </a:lnTo>
                  <a:lnTo>
                    <a:pt x="664" y="0"/>
                  </a:lnTo>
                </a:path>
              </a:pathLst>
            </a:custGeom>
            <a:noFill/>
            <a:ln w="9525" cap="flat">
              <a:solidFill>
                <a:schemeClr val="bg1"/>
              </a:solidFill>
              <a:bevel/>
              <a:headEnd/>
              <a:tailEnd/>
            </a:ln>
            <a:effectLst/>
          </p:spPr>
          <p:txBody>
            <a:bodyPr wrap="none" anchor="ctr"/>
            <a:lstStyle/>
            <a:p>
              <a:endParaRPr lang="en-US">
                <a:latin typeface="Roboto Light" charset="0"/>
              </a:endParaRPr>
            </a:p>
          </p:txBody>
        </p:sp>
        <p:sp>
          <p:nvSpPr>
            <p:cNvPr id="67" name="Freeform 458"/>
            <p:cNvSpPr>
              <a:spLocks noChangeArrowheads="1"/>
            </p:cNvSpPr>
            <p:nvPr/>
          </p:nvSpPr>
          <p:spPr bwMode="auto">
            <a:xfrm>
              <a:off x="11707403" y="8338183"/>
              <a:ext cx="953415" cy="301933"/>
            </a:xfrm>
            <a:custGeom>
              <a:avLst/>
              <a:gdLst>
                <a:gd name="T0" fmla="*/ 1054 w 1324"/>
                <a:gd name="T1" fmla="*/ 0 h 421"/>
                <a:gd name="T2" fmla="*/ 1323 w 1324"/>
                <a:gd name="T3" fmla="*/ 121 h 421"/>
                <a:gd name="T4" fmla="*/ 664 w 1324"/>
                <a:gd name="T5" fmla="*/ 420 h 421"/>
                <a:gd name="T6" fmla="*/ 0 w 1324"/>
                <a:gd name="T7" fmla="*/ 121 h 421"/>
                <a:gd name="T8" fmla="*/ 262 w 1324"/>
                <a:gd name="T9" fmla="*/ 0 h 421"/>
              </a:gdLst>
              <a:ahLst/>
              <a:cxnLst>
                <a:cxn ang="0">
                  <a:pos x="T0" y="T1"/>
                </a:cxn>
                <a:cxn ang="0">
                  <a:pos x="T2" y="T3"/>
                </a:cxn>
                <a:cxn ang="0">
                  <a:pos x="T4" y="T5"/>
                </a:cxn>
                <a:cxn ang="0">
                  <a:pos x="T6" y="T7"/>
                </a:cxn>
                <a:cxn ang="0">
                  <a:pos x="T8" y="T9"/>
                </a:cxn>
              </a:cxnLst>
              <a:rect l="0" t="0" r="r" b="b"/>
              <a:pathLst>
                <a:path w="1324" h="421">
                  <a:moveTo>
                    <a:pt x="1054" y="0"/>
                  </a:moveTo>
                  <a:lnTo>
                    <a:pt x="1323" y="121"/>
                  </a:lnTo>
                  <a:lnTo>
                    <a:pt x="664" y="420"/>
                  </a:lnTo>
                  <a:lnTo>
                    <a:pt x="0" y="121"/>
                  </a:lnTo>
                  <a:lnTo>
                    <a:pt x="262" y="0"/>
                  </a:lnTo>
                </a:path>
              </a:pathLst>
            </a:custGeom>
            <a:noFill/>
            <a:ln w="4680" cap="flat">
              <a:solidFill>
                <a:schemeClr val="bg1"/>
              </a:solidFill>
              <a:round/>
              <a:headEnd/>
              <a:tailEnd/>
            </a:ln>
            <a:effectLst/>
          </p:spPr>
          <p:txBody>
            <a:bodyPr/>
            <a:lstStyle/>
            <a:p>
              <a:endParaRPr lang="en-US">
                <a:latin typeface="Roboto Light" charset="0"/>
              </a:endParaRPr>
            </a:p>
          </p:txBody>
        </p:sp>
        <p:sp>
          <p:nvSpPr>
            <p:cNvPr id="68" name="Freeform 459"/>
            <p:cNvSpPr>
              <a:spLocks noChangeArrowheads="1"/>
            </p:cNvSpPr>
            <p:nvPr/>
          </p:nvSpPr>
          <p:spPr bwMode="auto">
            <a:xfrm>
              <a:off x="11707403" y="8166558"/>
              <a:ext cx="953415" cy="305113"/>
            </a:xfrm>
            <a:custGeom>
              <a:avLst/>
              <a:gdLst>
                <a:gd name="T0" fmla="*/ 1054 w 1324"/>
                <a:gd name="T1" fmla="*/ 0 h 423"/>
                <a:gd name="T2" fmla="*/ 1323 w 1324"/>
                <a:gd name="T3" fmla="*/ 121 h 423"/>
                <a:gd name="T4" fmla="*/ 1054 w 1324"/>
                <a:gd name="T5" fmla="*/ 241 h 423"/>
                <a:gd name="T6" fmla="*/ 664 w 1324"/>
                <a:gd name="T7" fmla="*/ 422 h 423"/>
                <a:gd name="T8" fmla="*/ 262 w 1324"/>
                <a:gd name="T9" fmla="*/ 241 h 423"/>
                <a:gd name="T10" fmla="*/ 0 w 1324"/>
                <a:gd name="T11" fmla="*/ 121 h 423"/>
                <a:gd name="T12" fmla="*/ 262 w 1324"/>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324" h="423">
                  <a:moveTo>
                    <a:pt x="1054" y="0"/>
                  </a:moveTo>
                  <a:lnTo>
                    <a:pt x="1323" y="121"/>
                  </a:lnTo>
                  <a:lnTo>
                    <a:pt x="1054" y="241"/>
                  </a:lnTo>
                  <a:lnTo>
                    <a:pt x="664" y="422"/>
                  </a:lnTo>
                  <a:lnTo>
                    <a:pt x="262" y="241"/>
                  </a:lnTo>
                  <a:lnTo>
                    <a:pt x="0" y="121"/>
                  </a:lnTo>
                  <a:lnTo>
                    <a:pt x="262" y="0"/>
                  </a:lnTo>
                </a:path>
              </a:pathLst>
            </a:custGeom>
            <a:noFill/>
            <a:ln w="4680" cap="flat">
              <a:solidFill>
                <a:schemeClr val="bg1"/>
              </a:solidFill>
              <a:round/>
              <a:headEnd/>
              <a:tailEnd/>
            </a:ln>
            <a:effectLst/>
          </p:spPr>
          <p:txBody>
            <a:bodyPr/>
            <a:lstStyle/>
            <a:p>
              <a:endParaRPr lang="en-US">
                <a:latin typeface="Roboto Light" charset="0"/>
              </a:endParaRPr>
            </a:p>
          </p:txBody>
        </p:sp>
      </p:grpSp>
      <p:grpSp>
        <p:nvGrpSpPr>
          <p:cNvPr id="69" name="Group 68"/>
          <p:cNvGrpSpPr/>
          <p:nvPr/>
        </p:nvGrpSpPr>
        <p:grpSpPr>
          <a:xfrm>
            <a:off x="306298" y="3528537"/>
            <a:ext cx="457201" cy="381001"/>
            <a:chOff x="4362797" y="5225725"/>
            <a:chExt cx="846377" cy="846431"/>
          </a:xfrm>
          <a:noFill/>
        </p:grpSpPr>
        <p:sp>
          <p:nvSpPr>
            <p:cNvPr id="70" name="Freeform 582"/>
            <p:cNvSpPr>
              <a:spLocks noChangeArrowheads="1"/>
            </p:cNvSpPr>
            <p:nvPr/>
          </p:nvSpPr>
          <p:spPr bwMode="auto">
            <a:xfrm>
              <a:off x="4362797" y="5225725"/>
              <a:ext cx="694028" cy="685608"/>
            </a:xfrm>
            <a:custGeom>
              <a:avLst/>
              <a:gdLst>
                <a:gd name="T0" fmla="*/ 582 w 1085"/>
                <a:gd name="T1" fmla="*/ 1072 h 1073"/>
                <a:gd name="T2" fmla="*/ 582 w 1085"/>
                <a:gd name="T3" fmla="*/ 1072 h 1073"/>
                <a:gd name="T4" fmla="*/ 1084 w 1085"/>
                <a:gd name="T5" fmla="*/ 543 h 1073"/>
                <a:gd name="T6" fmla="*/ 543 w 1085"/>
                <a:gd name="T7" fmla="*/ 0 h 1073"/>
                <a:gd name="T8" fmla="*/ 0 w 1085"/>
                <a:gd name="T9" fmla="*/ 543 h 1073"/>
                <a:gd name="T10" fmla="*/ 313 w 1085"/>
                <a:gd name="T11" fmla="*/ 1022 h 1073"/>
              </a:gdLst>
              <a:ahLst/>
              <a:cxnLst>
                <a:cxn ang="0">
                  <a:pos x="T0" y="T1"/>
                </a:cxn>
                <a:cxn ang="0">
                  <a:pos x="T2" y="T3"/>
                </a:cxn>
                <a:cxn ang="0">
                  <a:pos x="T4" y="T5"/>
                </a:cxn>
                <a:cxn ang="0">
                  <a:pos x="T6" y="T7"/>
                </a:cxn>
                <a:cxn ang="0">
                  <a:pos x="T8" y="T9"/>
                </a:cxn>
                <a:cxn ang="0">
                  <a:pos x="T10" y="T11"/>
                </a:cxn>
              </a:cxnLst>
              <a:rect l="0" t="0" r="r" b="b"/>
              <a:pathLst>
                <a:path w="1085" h="1073">
                  <a:moveTo>
                    <a:pt x="582" y="1072"/>
                  </a:moveTo>
                  <a:lnTo>
                    <a:pt x="582" y="1072"/>
                  </a:lnTo>
                  <a:cubicBezTo>
                    <a:pt x="863" y="1054"/>
                    <a:pt x="1084" y="823"/>
                    <a:pt x="1084" y="543"/>
                  </a:cubicBezTo>
                  <a:cubicBezTo>
                    <a:pt x="1084" y="242"/>
                    <a:pt x="844" y="0"/>
                    <a:pt x="543" y="0"/>
                  </a:cubicBezTo>
                  <a:cubicBezTo>
                    <a:pt x="242" y="0"/>
                    <a:pt x="0" y="242"/>
                    <a:pt x="0" y="543"/>
                  </a:cubicBezTo>
                  <a:cubicBezTo>
                    <a:pt x="0" y="753"/>
                    <a:pt x="133" y="942"/>
                    <a:pt x="313" y="1022"/>
                  </a:cubicBezTo>
                </a:path>
              </a:pathLst>
            </a:custGeom>
            <a:grpFill/>
            <a:ln w="4680" cap="flat">
              <a:solidFill>
                <a:schemeClr val="bg1"/>
              </a:solidFill>
              <a:round/>
              <a:headEnd/>
              <a:tailEnd/>
            </a:ln>
            <a:effectLst/>
          </p:spPr>
          <p:txBody>
            <a:bodyPr/>
            <a:lstStyle/>
            <a:p>
              <a:endParaRPr lang="en-US">
                <a:latin typeface="Roboto Light" charset="0"/>
              </a:endParaRPr>
            </a:p>
          </p:txBody>
        </p:sp>
        <p:sp>
          <p:nvSpPr>
            <p:cNvPr id="78" name="Freeform 583"/>
            <p:cNvSpPr>
              <a:spLocks noChangeArrowheads="1"/>
            </p:cNvSpPr>
            <p:nvPr/>
          </p:nvSpPr>
          <p:spPr bwMode="auto">
            <a:xfrm>
              <a:off x="4517967" y="5877476"/>
              <a:ext cx="217236" cy="191858"/>
            </a:xfrm>
            <a:custGeom>
              <a:avLst/>
              <a:gdLst>
                <a:gd name="T0" fmla="*/ 71 w 341"/>
                <a:gd name="T1" fmla="*/ 0 h 302"/>
                <a:gd name="T2" fmla="*/ 71 w 341"/>
                <a:gd name="T3" fmla="*/ 0 h 302"/>
                <a:gd name="T4" fmla="*/ 0 w 341"/>
                <a:gd name="T5" fmla="*/ 301 h 302"/>
                <a:gd name="T6" fmla="*/ 340 w 341"/>
                <a:gd name="T7" fmla="*/ 50 h 302"/>
              </a:gdLst>
              <a:ahLst/>
              <a:cxnLst>
                <a:cxn ang="0">
                  <a:pos x="T0" y="T1"/>
                </a:cxn>
                <a:cxn ang="0">
                  <a:pos x="T2" y="T3"/>
                </a:cxn>
                <a:cxn ang="0">
                  <a:pos x="T4" y="T5"/>
                </a:cxn>
                <a:cxn ang="0">
                  <a:pos x="T6" y="T7"/>
                </a:cxn>
              </a:cxnLst>
              <a:rect l="0" t="0" r="r" b="b"/>
              <a:pathLst>
                <a:path w="341" h="302">
                  <a:moveTo>
                    <a:pt x="71" y="0"/>
                  </a:moveTo>
                  <a:lnTo>
                    <a:pt x="71" y="0"/>
                  </a:lnTo>
                  <a:cubicBezTo>
                    <a:pt x="180" y="162"/>
                    <a:pt x="0" y="301"/>
                    <a:pt x="0" y="301"/>
                  </a:cubicBezTo>
                  <a:cubicBezTo>
                    <a:pt x="221" y="301"/>
                    <a:pt x="310" y="162"/>
                    <a:pt x="340" y="50"/>
                  </a:cubicBezTo>
                </a:path>
              </a:pathLst>
            </a:custGeom>
            <a:grpFill/>
            <a:ln w="4680" cap="flat">
              <a:solidFill>
                <a:schemeClr val="bg1"/>
              </a:solidFill>
              <a:round/>
              <a:headEnd/>
              <a:tailEnd/>
            </a:ln>
            <a:effectLst/>
          </p:spPr>
          <p:txBody>
            <a:bodyPr/>
            <a:lstStyle/>
            <a:p>
              <a:endParaRPr lang="en-US">
                <a:latin typeface="Roboto Light" charset="0"/>
              </a:endParaRPr>
            </a:p>
          </p:txBody>
        </p:sp>
        <p:sp>
          <p:nvSpPr>
            <p:cNvPr id="79" name="Freeform 584"/>
            <p:cNvSpPr>
              <a:spLocks noChangeArrowheads="1"/>
            </p:cNvSpPr>
            <p:nvPr/>
          </p:nvSpPr>
          <p:spPr bwMode="auto">
            <a:xfrm>
              <a:off x="4825483" y="5891584"/>
              <a:ext cx="155170" cy="79000"/>
            </a:xfrm>
            <a:custGeom>
              <a:avLst/>
              <a:gdLst>
                <a:gd name="T0" fmla="*/ 240 w 241"/>
                <a:gd name="T1" fmla="*/ 121 h 122"/>
                <a:gd name="T2" fmla="*/ 240 w 241"/>
                <a:gd name="T3" fmla="*/ 121 h 122"/>
                <a:gd name="T4" fmla="*/ 0 w 241"/>
                <a:gd name="T5" fmla="*/ 0 h 122"/>
              </a:gdLst>
              <a:ahLst/>
              <a:cxnLst>
                <a:cxn ang="0">
                  <a:pos x="T0" y="T1"/>
                </a:cxn>
                <a:cxn ang="0">
                  <a:pos x="T2" y="T3"/>
                </a:cxn>
                <a:cxn ang="0">
                  <a:pos x="T4" y="T5"/>
                </a:cxn>
              </a:cxnLst>
              <a:rect l="0" t="0" r="r" b="b"/>
              <a:pathLst>
                <a:path w="241" h="122">
                  <a:moveTo>
                    <a:pt x="240" y="121"/>
                  </a:moveTo>
                  <a:lnTo>
                    <a:pt x="240" y="121"/>
                  </a:lnTo>
                  <a:cubicBezTo>
                    <a:pt x="140" y="112"/>
                    <a:pt x="60" y="71"/>
                    <a:pt x="0" y="0"/>
                  </a:cubicBezTo>
                </a:path>
              </a:pathLst>
            </a:custGeom>
            <a:grpFill/>
            <a:ln w="4680" cap="flat">
              <a:solidFill>
                <a:schemeClr val="bg1"/>
              </a:solidFill>
              <a:round/>
              <a:headEnd/>
              <a:tailEnd/>
            </a:ln>
            <a:effectLst/>
          </p:spPr>
          <p:txBody>
            <a:bodyPr/>
            <a:lstStyle/>
            <a:p>
              <a:endParaRPr lang="en-US">
                <a:latin typeface="Roboto Light" charset="0"/>
              </a:endParaRPr>
            </a:p>
          </p:txBody>
        </p:sp>
        <p:sp>
          <p:nvSpPr>
            <p:cNvPr id="80" name="Freeform 585"/>
            <p:cNvSpPr>
              <a:spLocks noChangeArrowheads="1"/>
            </p:cNvSpPr>
            <p:nvPr/>
          </p:nvSpPr>
          <p:spPr bwMode="auto">
            <a:xfrm>
              <a:off x="5056826" y="5558654"/>
              <a:ext cx="152348" cy="397822"/>
            </a:xfrm>
            <a:custGeom>
              <a:avLst/>
              <a:gdLst>
                <a:gd name="T0" fmla="*/ 0 w 240"/>
                <a:gd name="T1" fmla="*/ 0 h 622"/>
                <a:gd name="T2" fmla="*/ 0 w 240"/>
                <a:gd name="T3" fmla="*/ 0 h 622"/>
                <a:gd name="T4" fmla="*/ 239 w 240"/>
                <a:gd name="T5" fmla="*/ 320 h 622"/>
                <a:gd name="T6" fmla="*/ 50 w 240"/>
                <a:gd name="T7" fmla="*/ 621 h 622"/>
              </a:gdLst>
              <a:ahLst/>
              <a:cxnLst>
                <a:cxn ang="0">
                  <a:pos x="T0" y="T1"/>
                </a:cxn>
                <a:cxn ang="0">
                  <a:pos x="T2" y="T3"/>
                </a:cxn>
                <a:cxn ang="0">
                  <a:pos x="T4" y="T5"/>
                </a:cxn>
                <a:cxn ang="0">
                  <a:pos x="T6" y="T7"/>
                </a:cxn>
              </a:cxnLst>
              <a:rect l="0" t="0" r="r" b="b"/>
              <a:pathLst>
                <a:path w="240" h="622">
                  <a:moveTo>
                    <a:pt x="0" y="0"/>
                  </a:moveTo>
                  <a:lnTo>
                    <a:pt x="0" y="0"/>
                  </a:lnTo>
                  <a:cubicBezTo>
                    <a:pt x="139" y="39"/>
                    <a:pt x="239" y="169"/>
                    <a:pt x="239" y="320"/>
                  </a:cubicBezTo>
                  <a:cubicBezTo>
                    <a:pt x="239" y="452"/>
                    <a:pt x="171" y="570"/>
                    <a:pt x="50" y="621"/>
                  </a:cubicBezTo>
                </a:path>
              </a:pathLst>
            </a:custGeom>
            <a:grpFill/>
            <a:ln w="4680" cap="flat">
              <a:solidFill>
                <a:schemeClr val="bg1"/>
              </a:solidFill>
              <a:round/>
              <a:headEnd/>
              <a:tailEnd/>
            </a:ln>
            <a:effectLst/>
          </p:spPr>
          <p:txBody>
            <a:bodyPr/>
            <a:lstStyle/>
            <a:p>
              <a:endParaRPr lang="en-US">
                <a:latin typeface="Roboto Light" charset="0"/>
              </a:endParaRPr>
            </a:p>
          </p:txBody>
        </p:sp>
        <p:sp>
          <p:nvSpPr>
            <p:cNvPr id="81" name="Freeform 586"/>
            <p:cNvSpPr>
              <a:spLocks noChangeArrowheads="1"/>
            </p:cNvSpPr>
            <p:nvPr/>
          </p:nvSpPr>
          <p:spPr bwMode="auto">
            <a:xfrm>
              <a:off x="4986296" y="5956476"/>
              <a:ext cx="135420" cy="115680"/>
            </a:xfrm>
            <a:custGeom>
              <a:avLst/>
              <a:gdLst>
                <a:gd name="T0" fmla="*/ 0 w 211"/>
                <a:gd name="T1" fmla="*/ 29 h 181"/>
                <a:gd name="T2" fmla="*/ 0 w 211"/>
                <a:gd name="T3" fmla="*/ 29 h 181"/>
                <a:gd name="T4" fmla="*/ 210 w 211"/>
                <a:gd name="T5" fmla="*/ 180 h 181"/>
                <a:gd name="T6" fmla="*/ 160 w 211"/>
                <a:gd name="T7" fmla="*/ 0 h 181"/>
              </a:gdLst>
              <a:ahLst/>
              <a:cxnLst>
                <a:cxn ang="0">
                  <a:pos x="T0" y="T1"/>
                </a:cxn>
                <a:cxn ang="0">
                  <a:pos x="T2" y="T3"/>
                </a:cxn>
                <a:cxn ang="0">
                  <a:pos x="T4" y="T5"/>
                </a:cxn>
                <a:cxn ang="0">
                  <a:pos x="T6" y="T7"/>
                </a:cxn>
              </a:cxnLst>
              <a:rect l="0" t="0" r="r" b="b"/>
              <a:pathLst>
                <a:path w="211" h="181">
                  <a:moveTo>
                    <a:pt x="0" y="29"/>
                  </a:moveTo>
                  <a:lnTo>
                    <a:pt x="0" y="29"/>
                  </a:lnTo>
                  <a:cubicBezTo>
                    <a:pt x="19" y="91"/>
                    <a:pt x="69" y="180"/>
                    <a:pt x="210" y="180"/>
                  </a:cubicBezTo>
                  <a:cubicBezTo>
                    <a:pt x="210" y="180"/>
                    <a:pt x="89" y="91"/>
                    <a:pt x="160" y="0"/>
                  </a:cubicBezTo>
                </a:path>
              </a:pathLst>
            </a:custGeom>
            <a:grpFill/>
            <a:ln w="4680" cap="flat">
              <a:solidFill>
                <a:schemeClr val="bg1"/>
              </a:solidFill>
              <a:round/>
              <a:headEnd/>
              <a:tailEnd/>
            </a:ln>
            <a:effectLst/>
          </p:spPr>
          <p:txBody>
            <a:bodyPr/>
            <a:lstStyle/>
            <a:p>
              <a:endParaRPr lang="en-US">
                <a:latin typeface="Roboto Light" charset="0"/>
              </a:endParaRPr>
            </a:p>
          </p:txBody>
        </p:sp>
        <p:sp>
          <p:nvSpPr>
            <p:cNvPr id="82" name="Line 587"/>
            <p:cNvSpPr>
              <a:spLocks noChangeShapeType="1"/>
            </p:cNvSpPr>
            <p:nvPr/>
          </p:nvSpPr>
          <p:spPr bwMode="auto">
            <a:xfrm>
              <a:off x="4554643" y="5493760"/>
              <a:ext cx="307517" cy="2822"/>
            </a:xfrm>
            <a:prstGeom prst="line">
              <a:avLst/>
            </a:prstGeom>
            <a:grp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83" name="Line 588"/>
            <p:cNvSpPr>
              <a:spLocks noChangeShapeType="1"/>
            </p:cNvSpPr>
            <p:nvPr/>
          </p:nvSpPr>
          <p:spPr bwMode="auto">
            <a:xfrm>
              <a:off x="4554642" y="5646118"/>
              <a:ext cx="231343" cy="2822"/>
            </a:xfrm>
            <a:prstGeom prst="line">
              <a:avLst/>
            </a:prstGeom>
            <a:grp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grpSp>
    </p:spTree>
    <p:custDataLst>
      <p:tags r:id="rId1"/>
    </p:custDataLst>
    <p:extLst>
      <p:ext uri="{BB962C8B-B14F-4D97-AF65-F5344CB8AC3E}">
        <p14:creationId xmlns:p14="http://schemas.microsoft.com/office/powerpoint/2010/main" val="1966367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 YOU</a:t>
            </a:r>
            <a:endParaRPr lang="en-US" dirty="0"/>
          </a:p>
        </p:txBody>
      </p:sp>
      <p:sp>
        <p:nvSpPr>
          <p:cNvPr id="7" name="Slide Number Placeholder 6"/>
          <p:cNvSpPr>
            <a:spLocks noGrp="1"/>
          </p:cNvSpPr>
          <p:nvPr>
            <p:ph type="sldNum" sz="quarter" idx="4294967295"/>
          </p:nvPr>
        </p:nvSpPr>
        <p:spPr>
          <a:xfrm>
            <a:off x="6781800" y="6356350"/>
            <a:ext cx="2362200" cy="365125"/>
          </a:xfrm>
        </p:spPr>
        <p:txBody>
          <a:bodyPr/>
          <a:lstStyle/>
          <a:p>
            <a:pPr defTabSz="914400"/>
            <a:fld id="{8CD5FF4D-2AEA-474C-AA08-93571AB214FD}" type="slidenum">
              <a:rPr lang="en-US" smtClean="0">
                <a:solidFill>
                  <a:prstClr val="black">
                    <a:tint val="75000"/>
                  </a:prstClr>
                </a:solidFill>
              </a:rPr>
              <a:pPr defTabSz="914400"/>
              <a:t>36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28925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Assessments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4</a:t>
            </a:fld>
            <a:endParaRPr lang="en-US" dirty="0">
              <a:solidFill>
                <a:prstClr val="black">
                  <a:tint val="75000"/>
                </a:prstClr>
              </a:solidFill>
            </a:endParaRPr>
          </a:p>
        </p:txBody>
      </p:sp>
      <p:sp>
        <p:nvSpPr>
          <p:cNvPr id="19" name="Content Placeholder 2"/>
          <p:cNvSpPr txBox="1">
            <a:spLocks/>
          </p:cNvSpPr>
          <p:nvPr/>
        </p:nvSpPr>
        <p:spPr>
          <a:xfrm>
            <a:off x="609600" y="957943"/>
            <a:ext cx="5334000" cy="5213350"/>
          </a:xfrm>
          <a:prstGeom prst="rect">
            <a:avLst/>
          </a:prstGeom>
          <a:noFill/>
          <a:ln>
            <a:noFill/>
          </a:ln>
        </p:spPr>
        <p:txBody>
          <a:bodyPr anchor="ctr">
            <a:normAutofit/>
          </a:bodyPr>
          <a:lstStyle>
            <a:lvl1pPr marL="233363" indent="-233363" algn="l" defTabSz="914400" rtl="0" eaLnBrk="1" latinLnBrk="0" hangingPunct="1">
              <a:spcBef>
                <a:spcPts val="0"/>
              </a:spcBef>
              <a:spcAft>
                <a:spcPts val="300"/>
              </a:spcAft>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ts val="0"/>
              </a:spcBef>
              <a:spcAft>
                <a:spcPts val="300"/>
              </a:spcAft>
              <a:buSzPct val="75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ts val="0"/>
              </a:spcBef>
              <a:spcAft>
                <a:spcPts val="3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latin typeface="Calibri" panose="020F0502020204030204" pitchFamily="34" charset="0"/>
              </a:rPr>
              <a:t>A Performance Assessment helps you measure how well a supplier, contract, or purchase order meets your needs and requirements. These assessments are often in the form of a rating system, which provides a grade or score, based on the weight and ranking of the need or requirement. This score can help you provide feedback or take additional action, such as a creating a performance improvement plan</a:t>
            </a:r>
            <a:r>
              <a:rPr lang="en-US" sz="1600" dirty="0">
                <a:latin typeface="Calibri" panose="020F0502020204030204" pitchFamily="34" charset="0"/>
              </a:rPr>
              <a:t> </a:t>
            </a:r>
            <a:r>
              <a:rPr lang="en-US" sz="1600" dirty="0" smtClean="0">
                <a:latin typeface="Calibri" panose="020F0502020204030204" pitchFamily="34" charset="0"/>
              </a:rPr>
              <a:t>for supplier.</a:t>
            </a:r>
          </a:p>
          <a:p>
            <a:pPr marL="0" indent="0">
              <a:buNone/>
            </a:pPr>
            <a:endParaRPr lang="en-US" sz="1600" dirty="0">
              <a:latin typeface="Calibri" panose="020F0502020204030204" pitchFamily="34" charset="0"/>
            </a:endParaRPr>
          </a:p>
          <a:p>
            <a:pPr marL="0" indent="0">
              <a:buNone/>
            </a:pPr>
            <a:r>
              <a:rPr lang="en-US" sz="1600" dirty="0" smtClean="0">
                <a:latin typeface="Calibri" panose="020F0502020204030204" pitchFamily="34" charset="0"/>
              </a:rPr>
              <a:t>The Arizona Procurement Portal (APP) provides several assessments, or questionnaires, that provides you with different ways to measure your supplier’s performance. In this lesson, we will discuss how to create and complete a Performance Assessment and the various types of assessments available in APP.</a:t>
            </a:r>
          </a:p>
        </p:txBody>
      </p:sp>
      <p:pic>
        <p:nvPicPr>
          <p:cNvPr id="21" name="Picture 20"/>
          <p:cNvPicPr>
            <a:picLocks noChangeAspect="1"/>
          </p:cNvPicPr>
          <p:nvPr/>
        </p:nvPicPr>
        <p:blipFill rotWithShape="1">
          <a:blip r:embed="rId4"/>
          <a:srcRect r="47941"/>
          <a:stretch/>
        </p:blipFill>
        <p:spPr>
          <a:xfrm>
            <a:off x="6650998" y="704534"/>
            <a:ext cx="2475585" cy="5834378"/>
          </a:xfrm>
          <a:prstGeom prst="rect">
            <a:avLst/>
          </a:prstGeom>
        </p:spPr>
      </p:pic>
    </p:spTree>
    <p:custDataLst>
      <p:tags r:id="rId1"/>
    </p:custDataLst>
    <p:extLst>
      <p:ext uri="{BB962C8B-B14F-4D97-AF65-F5344CB8AC3E}">
        <p14:creationId xmlns:p14="http://schemas.microsoft.com/office/powerpoint/2010/main" val="401900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228600" y="1066801"/>
            <a:ext cx="8686800" cy="381000"/>
          </a:xfrm>
        </p:spPr>
        <p:txBody>
          <a:bodyPr>
            <a:normAutofit/>
          </a:bodyPr>
          <a:lstStyle/>
          <a:p>
            <a:pPr marL="0" indent="0">
              <a:buNone/>
            </a:pPr>
            <a:r>
              <a:rPr lang="en-US" sz="1800" dirty="0" smtClean="0"/>
              <a:t>During this course, we will:</a:t>
            </a: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5</a:t>
            </a:fld>
            <a:endParaRPr lang="en-US" dirty="0">
              <a:solidFill>
                <a:prstClr val="black">
                  <a:tint val="75000"/>
                </a:prstClr>
              </a:solidFill>
            </a:endParaRPr>
          </a:p>
        </p:txBody>
      </p:sp>
      <p:sp>
        <p:nvSpPr>
          <p:cNvPr id="6" name="Rectangle 5"/>
          <p:cNvSpPr/>
          <p:nvPr/>
        </p:nvSpPr>
        <p:spPr>
          <a:xfrm>
            <a:off x="717619" y="1546004"/>
            <a:ext cx="7996989"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7" name="Rectangle 6"/>
          <p:cNvSpPr/>
          <p:nvPr/>
        </p:nvSpPr>
        <p:spPr>
          <a:xfrm>
            <a:off x="929098" y="1600200"/>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00" dirty="0"/>
              <a:t>Explain the </a:t>
            </a:r>
            <a:r>
              <a:rPr lang="en-US" sz="1600" dirty="0" smtClean="0"/>
              <a:t>Performance </a:t>
            </a:r>
            <a:r>
              <a:rPr lang="en-US" sz="1600" dirty="0"/>
              <a:t>Assessment process and outline its key benefits</a:t>
            </a:r>
          </a:p>
        </p:txBody>
      </p:sp>
      <p:sp>
        <p:nvSpPr>
          <p:cNvPr id="8" name="Oval 7"/>
          <p:cNvSpPr>
            <a:spLocks noChangeAspect="1"/>
          </p:cNvSpPr>
          <p:nvPr/>
        </p:nvSpPr>
        <p:spPr>
          <a:xfrm>
            <a:off x="202557" y="1594410"/>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9"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1579540"/>
            <a:ext cx="597192" cy="597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17619" y="2461250"/>
            <a:ext cx="7996989" cy="698474"/>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1" name="Rectangle 10"/>
          <p:cNvSpPr/>
          <p:nvPr/>
        </p:nvSpPr>
        <p:spPr>
          <a:xfrm>
            <a:off x="929098" y="2515446"/>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00" dirty="0"/>
              <a:t>Create and complete a </a:t>
            </a:r>
            <a:r>
              <a:rPr lang="en-US" sz="1600" dirty="0" smtClean="0"/>
              <a:t>Performance </a:t>
            </a:r>
            <a:r>
              <a:rPr lang="en-US" sz="1600" dirty="0"/>
              <a:t>Assessment</a:t>
            </a:r>
          </a:p>
        </p:txBody>
      </p:sp>
      <p:sp>
        <p:nvSpPr>
          <p:cNvPr id="12" name="Oval 11"/>
          <p:cNvSpPr>
            <a:spLocks noChangeAspect="1"/>
          </p:cNvSpPr>
          <p:nvPr/>
        </p:nvSpPr>
        <p:spPr>
          <a:xfrm>
            <a:off x="202557" y="2509656"/>
            <a:ext cx="667559" cy="601664"/>
          </a:xfrm>
          <a:prstGeom prst="ellipse">
            <a:avLst/>
          </a:prstGeom>
          <a:solidFill>
            <a:schemeClr val="accent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pic>
        <p:nvPicPr>
          <p:cNvPr id="13"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2494786"/>
            <a:ext cx="597191" cy="59719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02557" y="3376496"/>
            <a:ext cx="8512051" cy="698474"/>
            <a:chOff x="202557" y="3376496"/>
            <a:chExt cx="8512051" cy="698474"/>
          </a:xfrm>
        </p:grpSpPr>
        <p:sp>
          <p:nvSpPr>
            <p:cNvPr id="15" name="Rectangle 14"/>
            <p:cNvSpPr/>
            <p:nvPr/>
          </p:nvSpPr>
          <p:spPr>
            <a:xfrm>
              <a:off x="717619" y="3376496"/>
              <a:ext cx="7996989" cy="698474"/>
            </a:xfrm>
            <a:prstGeom prst="rect">
              <a:avLst/>
            </a:prstGeom>
            <a:solidFill>
              <a:schemeClr val="accent3"/>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a:solidFill>
                  <a:srgbClr val="70AD47"/>
                </a:solidFill>
                <a:latin typeface="Calibri" panose="020F0502020204030204" pitchFamily="34" charset="0"/>
                <a:cs typeface="Arial" panose="020B0604020202020204" pitchFamily="34" charset="0"/>
              </a:endParaRPr>
            </a:p>
          </p:txBody>
        </p:sp>
        <p:sp>
          <p:nvSpPr>
            <p:cNvPr id="16" name="Rectangle 15"/>
            <p:cNvSpPr/>
            <p:nvPr/>
          </p:nvSpPr>
          <p:spPr>
            <a:xfrm>
              <a:off x="929098" y="3430692"/>
              <a:ext cx="7633109"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00" dirty="0" smtClean="0"/>
                <a:t>Close a Performance Assessment</a:t>
              </a:r>
              <a:endParaRPr lang="en-US" sz="1600" dirty="0"/>
            </a:p>
          </p:txBody>
        </p:sp>
        <p:sp>
          <p:nvSpPr>
            <p:cNvPr id="17" name="Oval 16"/>
            <p:cNvSpPr>
              <a:spLocks noChangeAspect="1"/>
            </p:cNvSpPr>
            <p:nvPr/>
          </p:nvSpPr>
          <p:spPr>
            <a:xfrm>
              <a:off x="202557" y="3424902"/>
              <a:ext cx="667559" cy="601664"/>
            </a:xfrm>
            <a:prstGeom prst="ellipse">
              <a:avLst/>
            </a:prstGeom>
            <a:solidFill>
              <a:schemeClr val="accent3"/>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latin typeface="Calibri" panose="020F0502020204030204" pitchFamily="34" charset="0"/>
                <a:cs typeface="Arial" panose="020B0604020202020204" pitchFamily="34" charset="0"/>
              </a:endParaRPr>
            </a:p>
          </p:txBody>
        </p:sp>
        <p:pic>
          <p:nvPicPr>
            <p:cNvPr id="18" name="Picture 2" descr="https://image.freepik.com/free-icon/white-check-mark-inside-a-circle_318-40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41" y="3410032"/>
              <a:ext cx="597191" cy="59719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847705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Assessments </a:t>
            </a:r>
            <a:endParaRPr lang="en-US" dirty="0"/>
          </a:p>
        </p:txBody>
      </p:sp>
      <p:sp>
        <p:nvSpPr>
          <p:cNvPr id="3" name="Content Placeholder 2"/>
          <p:cNvSpPr>
            <a:spLocks noGrp="1"/>
          </p:cNvSpPr>
          <p:nvPr>
            <p:ph idx="1"/>
          </p:nvPr>
        </p:nvSpPr>
        <p:spPr>
          <a:xfrm>
            <a:off x="228600" y="1066801"/>
            <a:ext cx="8686800" cy="762000"/>
          </a:xfrm>
        </p:spPr>
        <p:txBody>
          <a:bodyPr>
            <a:normAutofit/>
          </a:bodyPr>
          <a:lstStyle/>
          <a:p>
            <a:pPr marL="0" indent="0">
              <a:buNone/>
            </a:pPr>
            <a:r>
              <a:rPr lang="en-US" sz="1800" dirty="0"/>
              <a:t>The </a:t>
            </a:r>
            <a:r>
              <a:rPr lang="en-US" sz="1800" dirty="0" smtClean="0"/>
              <a:t>S2P Program has </a:t>
            </a:r>
            <a:r>
              <a:rPr lang="en-US" sz="1800" dirty="0"/>
              <a:t>created the following changes to the </a:t>
            </a:r>
            <a:r>
              <a:rPr lang="en-US" sz="1800" dirty="0" smtClean="0"/>
              <a:t>Performance </a:t>
            </a:r>
            <a:r>
              <a:rPr lang="en-US" sz="1800" dirty="0"/>
              <a:t>A</a:t>
            </a:r>
            <a:r>
              <a:rPr lang="en-US" sz="1800" dirty="0" smtClean="0"/>
              <a:t>ssessment process</a:t>
            </a:r>
            <a:r>
              <a:rPr lang="en-US" sz="1800" dirty="0"/>
              <a:t>. These changes will be discussed throughout this </a:t>
            </a:r>
            <a:r>
              <a:rPr lang="en-US" sz="1800" dirty="0" smtClean="0"/>
              <a:t>training:</a:t>
            </a:r>
            <a:endParaRPr lang="en-US" sz="1800" dirty="0"/>
          </a:p>
          <a:p>
            <a:pPr marL="0" indent="0">
              <a:buNone/>
            </a:pPr>
            <a:endParaRPr lang="en-US" sz="1800"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6</a:t>
            </a:fld>
            <a:endParaRPr lang="en-US" dirty="0">
              <a:solidFill>
                <a:prstClr val="black">
                  <a:tint val="75000"/>
                </a:prstClr>
              </a:solidFill>
            </a:endParaRPr>
          </a:p>
        </p:txBody>
      </p:sp>
      <p:sp>
        <p:nvSpPr>
          <p:cNvPr id="8" name="Rectangle 7"/>
          <p:cNvSpPr/>
          <p:nvPr/>
        </p:nvSpPr>
        <p:spPr>
          <a:xfrm>
            <a:off x="743662" y="1920107"/>
            <a:ext cx="8001000"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9" name="Rectangle 8"/>
          <p:cNvSpPr/>
          <p:nvPr/>
        </p:nvSpPr>
        <p:spPr>
          <a:xfrm>
            <a:off x="955140" y="1974303"/>
            <a:ext cx="7635240"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solidFill>
                  <a:prstClr val="black"/>
                </a:solidFill>
                <a:cs typeface="Arial" panose="020B0604020202020204" pitchFamily="34" charset="0"/>
              </a:rPr>
              <a:t>A completely new system which provides efficient processes to gather feedback and provide feedback and corrective action requests to suppliers.</a:t>
            </a:r>
            <a:endParaRPr lang="en-US" sz="1600" dirty="0">
              <a:solidFill>
                <a:prstClr val="black"/>
              </a:solidFill>
              <a:cs typeface="Arial" panose="020B0604020202020204" pitchFamily="34" charset="0"/>
            </a:endParaRPr>
          </a:p>
        </p:txBody>
      </p:sp>
      <p:sp>
        <p:nvSpPr>
          <p:cNvPr id="10" name="Oval 9"/>
          <p:cNvSpPr>
            <a:spLocks noChangeAspect="1"/>
          </p:cNvSpPr>
          <p:nvPr/>
        </p:nvSpPr>
        <p:spPr>
          <a:xfrm>
            <a:off x="228600" y="1968513"/>
            <a:ext cx="667559" cy="601665"/>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sp>
        <p:nvSpPr>
          <p:cNvPr id="11" name="Rectangle 10"/>
          <p:cNvSpPr/>
          <p:nvPr/>
        </p:nvSpPr>
        <p:spPr>
          <a:xfrm>
            <a:off x="358620" y="2007734"/>
            <a:ext cx="394660" cy="523220"/>
          </a:xfrm>
          <a:prstGeom prst="rect">
            <a:avLst/>
          </a:prstGeom>
        </p:spPr>
        <p:txBody>
          <a:bodyPr wrap="none">
            <a:spAutoFit/>
          </a:bodyPr>
          <a:lstStyle/>
          <a:p>
            <a:r>
              <a:rPr lang="en-US" sz="2800" b="1" dirty="0">
                <a:solidFill>
                  <a:prstClr val="white"/>
                </a:solidFill>
                <a:latin typeface="+mj-lt"/>
              </a:rPr>
              <a:t>1</a:t>
            </a:r>
          </a:p>
        </p:txBody>
      </p:sp>
      <p:sp>
        <p:nvSpPr>
          <p:cNvPr id="13" name="Rectangle 12"/>
          <p:cNvSpPr/>
          <p:nvPr/>
        </p:nvSpPr>
        <p:spPr>
          <a:xfrm>
            <a:off x="743662" y="2815457"/>
            <a:ext cx="8001000" cy="698474"/>
          </a:xfrm>
          <a:prstGeom prst="rect">
            <a:avLst/>
          </a:prstGeom>
          <a:solidFill>
            <a:schemeClr val="tx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4" name="Rectangle 13"/>
          <p:cNvSpPr/>
          <p:nvPr/>
        </p:nvSpPr>
        <p:spPr>
          <a:xfrm>
            <a:off x="955140" y="2869653"/>
            <a:ext cx="7635240"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solidFill>
                  <a:prstClr val="black"/>
                </a:solidFill>
                <a:cs typeface="Arial" panose="020B0604020202020204" pitchFamily="34" charset="0"/>
              </a:rPr>
              <a:t>State users can communicate internally and upload documents directly from a supplier record.</a:t>
            </a:r>
            <a:endParaRPr lang="en-US" sz="1600" dirty="0">
              <a:solidFill>
                <a:prstClr val="black"/>
              </a:solidFill>
              <a:cs typeface="Arial" panose="020B0604020202020204" pitchFamily="34" charset="0"/>
            </a:endParaRPr>
          </a:p>
        </p:txBody>
      </p:sp>
      <p:sp>
        <p:nvSpPr>
          <p:cNvPr id="15" name="Oval 14"/>
          <p:cNvSpPr>
            <a:spLocks noChangeAspect="1"/>
          </p:cNvSpPr>
          <p:nvPr/>
        </p:nvSpPr>
        <p:spPr>
          <a:xfrm>
            <a:off x="228600" y="2863863"/>
            <a:ext cx="667559" cy="601664"/>
          </a:xfrm>
          <a:prstGeom prst="ellipse">
            <a:avLst/>
          </a:prstGeom>
          <a:solidFill>
            <a:schemeClr val="tx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sp>
        <p:nvSpPr>
          <p:cNvPr id="16" name="Rectangle 15"/>
          <p:cNvSpPr/>
          <p:nvPr/>
        </p:nvSpPr>
        <p:spPr>
          <a:xfrm>
            <a:off x="376958" y="2905878"/>
            <a:ext cx="394660" cy="523220"/>
          </a:xfrm>
          <a:prstGeom prst="rect">
            <a:avLst/>
          </a:prstGeom>
        </p:spPr>
        <p:txBody>
          <a:bodyPr wrap="none">
            <a:spAutoFit/>
          </a:bodyPr>
          <a:lstStyle/>
          <a:p>
            <a:r>
              <a:rPr lang="en-US" sz="2800" b="1" dirty="0">
                <a:solidFill>
                  <a:prstClr val="white"/>
                </a:solidFill>
                <a:latin typeface="+mj-lt"/>
              </a:rPr>
              <a:t>2</a:t>
            </a:r>
          </a:p>
        </p:txBody>
      </p:sp>
      <p:sp>
        <p:nvSpPr>
          <p:cNvPr id="18" name="Rectangle 17"/>
          <p:cNvSpPr/>
          <p:nvPr/>
        </p:nvSpPr>
        <p:spPr>
          <a:xfrm>
            <a:off x="743662" y="3710807"/>
            <a:ext cx="8001000" cy="698474"/>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b="1" dirty="0">
              <a:solidFill>
                <a:srgbClr val="70AD47"/>
              </a:solidFill>
              <a:cs typeface="Arial" panose="020B0604020202020204" pitchFamily="34" charset="0"/>
            </a:endParaRPr>
          </a:p>
        </p:txBody>
      </p:sp>
      <p:sp>
        <p:nvSpPr>
          <p:cNvPr id="19" name="Rectangle 18"/>
          <p:cNvSpPr/>
          <p:nvPr/>
        </p:nvSpPr>
        <p:spPr>
          <a:xfrm>
            <a:off x="955140" y="3765003"/>
            <a:ext cx="7635240" cy="590083"/>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solidFill>
                  <a:prstClr val="black"/>
                </a:solidFill>
                <a:cs typeface="Arial" panose="020B0604020202020204" pitchFamily="34" charset="0"/>
              </a:rPr>
              <a:t>A consolidated supplier record where you can view a supplier’s performance, report corrective action requests , and create performance improvement plans.</a:t>
            </a:r>
            <a:endParaRPr lang="en-US" sz="1600" dirty="0">
              <a:solidFill>
                <a:prstClr val="black"/>
              </a:solidFill>
              <a:cs typeface="Arial" panose="020B0604020202020204" pitchFamily="34" charset="0"/>
            </a:endParaRPr>
          </a:p>
        </p:txBody>
      </p:sp>
      <p:sp>
        <p:nvSpPr>
          <p:cNvPr id="20" name="Oval 19"/>
          <p:cNvSpPr>
            <a:spLocks noChangeAspect="1"/>
          </p:cNvSpPr>
          <p:nvPr/>
        </p:nvSpPr>
        <p:spPr>
          <a:xfrm>
            <a:off x="228600" y="3759213"/>
            <a:ext cx="667559" cy="601664"/>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cs typeface="Arial" panose="020B0604020202020204" pitchFamily="34" charset="0"/>
            </a:endParaRPr>
          </a:p>
        </p:txBody>
      </p:sp>
      <p:sp>
        <p:nvSpPr>
          <p:cNvPr id="21" name="Rectangle 20"/>
          <p:cNvSpPr/>
          <p:nvPr/>
        </p:nvSpPr>
        <p:spPr>
          <a:xfrm>
            <a:off x="376958" y="3798764"/>
            <a:ext cx="394660" cy="523220"/>
          </a:xfrm>
          <a:prstGeom prst="rect">
            <a:avLst/>
          </a:prstGeom>
        </p:spPr>
        <p:txBody>
          <a:bodyPr wrap="none">
            <a:spAutoFit/>
          </a:bodyPr>
          <a:lstStyle/>
          <a:p>
            <a:r>
              <a:rPr lang="en-US" sz="2800" b="1" dirty="0">
                <a:solidFill>
                  <a:prstClr val="white"/>
                </a:solidFill>
                <a:latin typeface="+mj-lt"/>
              </a:rPr>
              <a:t>3</a:t>
            </a:r>
          </a:p>
        </p:txBody>
      </p:sp>
    </p:spTree>
    <p:custDataLst>
      <p:tags r:id="rId1"/>
    </p:custDataLst>
    <p:extLst>
      <p:ext uri="{BB962C8B-B14F-4D97-AF65-F5344CB8AC3E}">
        <p14:creationId xmlns:p14="http://schemas.microsoft.com/office/powerpoint/2010/main" val="113728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3"/>
          <p:cNvSpPr txBox="1">
            <a:spLocks/>
          </p:cNvSpPr>
          <p:nvPr/>
        </p:nvSpPr>
        <p:spPr>
          <a:xfrm>
            <a:off x="647700" y="2628900"/>
            <a:ext cx="7848600" cy="1600200"/>
          </a:xfrm>
          <a:prstGeom prst="roundRect">
            <a:avLst>
              <a:gd name="adj" fmla="val 6337"/>
            </a:avLst>
          </a:prstGeom>
          <a:solidFill>
            <a:sysClr val="window" lastClr="FFFFFF"/>
          </a:solidFill>
          <a:ln w="57150">
            <a:solidFill>
              <a:srgbClr val="002857"/>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3200" cap="all" dirty="0" smtClean="0">
                <a:solidFill>
                  <a:srgbClr val="69676D"/>
                </a:solidFill>
                <a:latin typeface="Calibri" panose="020F0502020204030204" pitchFamily="34" charset="0"/>
              </a:rPr>
              <a:t>Process overview</a:t>
            </a:r>
            <a:endParaRPr lang="en-US" sz="1600" dirty="0">
              <a:solidFill>
                <a:sysClr val="window" lastClr="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19678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Process Overview</a:t>
            </a:r>
            <a:endParaRPr lang="en-US" sz="3200" dirty="0"/>
          </a:p>
        </p:txBody>
      </p:sp>
      <p:sp>
        <p:nvSpPr>
          <p:cNvPr id="36" name="Isosceles Triangle 35"/>
          <p:cNvSpPr/>
          <p:nvPr/>
        </p:nvSpPr>
        <p:spPr bwMode="auto">
          <a:xfrm rot="16200000" flipH="1" flipV="1">
            <a:off x="3307152" y="3406234"/>
            <a:ext cx="2776257" cy="265563"/>
          </a:xfrm>
          <a:prstGeom prst="triangle">
            <a:avLst>
              <a:gd name="adj" fmla="val 50335"/>
            </a:avLst>
          </a:prstGeom>
          <a:solidFill>
            <a:srgbClr val="DBDBDB"/>
          </a:solidFill>
          <a:ln>
            <a:noFill/>
          </a:ln>
          <a:effectLst/>
          <a:extLst/>
        </p:spPr>
        <p:txBody>
          <a:bodyPr vert="horz" wrap="square" lIns="90000" tIns="46800" rIns="90000" bIns="4680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prstClr val="black"/>
              </a:solidFill>
              <a:latin typeface="Arial" charset="0"/>
            </a:endParaRPr>
          </a:p>
        </p:txBody>
      </p:sp>
      <p:grpSp>
        <p:nvGrpSpPr>
          <p:cNvPr id="38" name="Group 37"/>
          <p:cNvGrpSpPr/>
          <p:nvPr/>
        </p:nvGrpSpPr>
        <p:grpSpPr>
          <a:xfrm>
            <a:off x="4676255" y="1752176"/>
            <a:ext cx="703660" cy="707231"/>
            <a:chOff x="4820071" y="1113592"/>
            <a:chExt cx="703660" cy="707231"/>
          </a:xfrm>
        </p:grpSpPr>
        <p:sp>
          <p:nvSpPr>
            <p:cNvPr id="39" name="Oval 38"/>
            <p:cNvSpPr/>
            <p:nvPr/>
          </p:nvSpPr>
          <p:spPr bwMode="auto">
            <a:xfrm>
              <a:off x="4820071" y="1113592"/>
              <a:ext cx="703660" cy="707231"/>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prstClr val="white"/>
                </a:solidFill>
              </a:endParaRPr>
            </a:p>
          </p:txBody>
        </p:sp>
        <p:sp>
          <p:nvSpPr>
            <p:cNvPr id="40" name="Freeform 39"/>
            <p:cNvSpPr>
              <a:spLocks noChangeAspect="1" noEditPoints="1"/>
            </p:cNvSpPr>
            <p:nvPr/>
          </p:nvSpPr>
          <p:spPr bwMode="auto">
            <a:xfrm>
              <a:off x="4938477" y="1274379"/>
              <a:ext cx="466848" cy="385657"/>
            </a:xfrm>
            <a:custGeom>
              <a:avLst/>
              <a:gdLst/>
              <a:ahLst/>
              <a:cxnLst>
                <a:cxn ang="0">
                  <a:pos x="26" y="0"/>
                </a:cxn>
                <a:cxn ang="0">
                  <a:pos x="242" y="0"/>
                </a:cxn>
                <a:cxn ang="0">
                  <a:pos x="269" y="27"/>
                </a:cxn>
                <a:cxn ang="0">
                  <a:pos x="269" y="159"/>
                </a:cxn>
                <a:cxn ang="0">
                  <a:pos x="242" y="185"/>
                </a:cxn>
                <a:cxn ang="0">
                  <a:pos x="175" y="185"/>
                </a:cxn>
                <a:cxn ang="0">
                  <a:pos x="168" y="185"/>
                </a:cxn>
                <a:cxn ang="0">
                  <a:pos x="168" y="212"/>
                </a:cxn>
                <a:cxn ang="0">
                  <a:pos x="223" y="212"/>
                </a:cxn>
                <a:cxn ang="0">
                  <a:pos x="223" y="222"/>
                </a:cxn>
                <a:cxn ang="0">
                  <a:pos x="168" y="222"/>
                </a:cxn>
                <a:cxn ang="0">
                  <a:pos x="168" y="222"/>
                </a:cxn>
                <a:cxn ang="0">
                  <a:pos x="165" y="222"/>
                </a:cxn>
                <a:cxn ang="0">
                  <a:pos x="110" y="222"/>
                </a:cxn>
                <a:cxn ang="0">
                  <a:pos x="110" y="222"/>
                </a:cxn>
                <a:cxn ang="0">
                  <a:pos x="107" y="222"/>
                </a:cxn>
                <a:cxn ang="0">
                  <a:pos x="107" y="222"/>
                </a:cxn>
                <a:cxn ang="0">
                  <a:pos x="51" y="222"/>
                </a:cxn>
                <a:cxn ang="0">
                  <a:pos x="51" y="212"/>
                </a:cxn>
                <a:cxn ang="0">
                  <a:pos x="107" y="212"/>
                </a:cxn>
                <a:cxn ang="0">
                  <a:pos x="107" y="185"/>
                </a:cxn>
                <a:cxn ang="0">
                  <a:pos x="106" y="185"/>
                </a:cxn>
                <a:cxn ang="0">
                  <a:pos x="32" y="185"/>
                </a:cxn>
                <a:cxn ang="0">
                  <a:pos x="26" y="185"/>
                </a:cxn>
                <a:cxn ang="0">
                  <a:pos x="0" y="159"/>
                </a:cxn>
                <a:cxn ang="0">
                  <a:pos x="0" y="27"/>
                </a:cxn>
                <a:cxn ang="0">
                  <a:pos x="26" y="0"/>
                </a:cxn>
                <a:cxn ang="0">
                  <a:pos x="237" y="169"/>
                </a:cxn>
                <a:cxn ang="0">
                  <a:pos x="231" y="176"/>
                </a:cxn>
                <a:cxn ang="0">
                  <a:pos x="237" y="182"/>
                </a:cxn>
                <a:cxn ang="0">
                  <a:pos x="244" y="176"/>
                </a:cxn>
                <a:cxn ang="0">
                  <a:pos x="237" y="169"/>
                </a:cxn>
                <a:cxn ang="0">
                  <a:pos x="18" y="16"/>
                </a:cxn>
                <a:cxn ang="0">
                  <a:pos x="18" y="167"/>
                </a:cxn>
                <a:cxn ang="0">
                  <a:pos x="248" y="167"/>
                </a:cxn>
                <a:cxn ang="0">
                  <a:pos x="248" y="16"/>
                </a:cxn>
                <a:cxn ang="0">
                  <a:pos x="18" y="16"/>
                </a:cxn>
              </a:cxnLst>
              <a:rect l="0" t="0" r="r" b="b"/>
              <a:pathLst>
                <a:path w="269" h="222">
                  <a:moveTo>
                    <a:pt x="26" y="0"/>
                  </a:moveTo>
                  <a:cubicBezTo>
                    <a:pt x="242" y="0"/>
                    <a:pt x="242" y="0"/>
                    <a:pt x="242" y="0"/>
                  </a:cubicBezTo>
                  <a:cubicBezTo>
                    <a:pt x="257" y="0"/>
                    <a:pt x="269" y="12"/>
                    <a:pt x="269" y="27"/>
                  </a:cubicBezTo>
                  <a:cubicBezTo>
                    <a:pt x="269" y="159"/>
                    <a:pt x="269" y="159"/>
                    <a:pt x="269" y="159"/>
                  </a:cubicBezTo>
                  <a:cubicBezTo>
                    <a:pt x="269" y="173"/>
                    <a:pt x="257" y="185"/>
                    <a:pt x="242" y="185"/>
                  </a:cubicBezTo>
                  <a:cubicBezTo>
                    <a:pt x="175" y="185"/>
                    <a:pt x="175" y="185"/>
                    <a:pt x="175" y="185"/>
                  </a:cubicBezTo>
                  <a:cubicBezTo>
                    <a:pt x="168" y="185"/>
                    <a:pt x="168" y="185"/>
                    <a:pt x="168" y="185"/>
                  </a:cubicBezTo>
                  <a:cubicBezTo>
                    <a:pt x="168" y="212"/>
                    <a:pt x="168" y="212"/>
                    <a:pt x="168" y="212"/>
                  </a:cubicBezTo>
                  <a:cubicBezTo>
                    <a:pt x="223" y="212"/>
                    <a:pt x="223" y="212"/>
                    <a:pt x="223" y="212"/>
                  </a:cubicBezTo>
                  <a:cubicBezTo>
                    <a:pt x="223" y="222"/>
                    <a:pt x="223" y="222"/>
                    <a:pt x="223" y="222"/>
                  </a:cubicBezTo>
                  <a:cubicBezTo>
                    <a:pt x="168" y="222"/>
                    <a:pt x="168" y="222"/>
                    <a:pt x="168" y="222"/>
                  </a:cubicBezTo>
                  <a:cubicBezTo>
                    <a:pt x="168" y="222"/>
                    <a:pt x="168" y="222"/>
                    <a:pt x="168" y="222"/>
                  </a:cubicBezTo>
                  <a:cubicBezTo>
                    <a:pt x="165" y="222"/>
                    <a:pt x="165" y="222"/>
                    <a:pt x="165" y="222"/>
                  </a:cubicBezTo>
                  <a:cubicBezTo>
                    <a:pt x="110" y="222"/>
                    <a:pt x="110" y="222"/>
                    <a:pt x="110" y="222"/>
                  </a:cubicBezTo>
                  <a:cubicBezTo>
                    <a:pt x="110" y="222"/>
                    <a:pt x="110" y="222"/>
                    <a:pt x="110" y="222"/>
                  </a:cubicBezTo>
                  <a:cubicBezTo>
                    <a:pt x="107" y="222"/>
                    <a:pt x="107" y="222"/>
                    <a:pt x="107" y="222"/>
                  </a:cubicBezTo>
                  <a:cubicBezTo>
                    <a:pt x="107" y="222"/>
                    <a:pt x="107" y="222"/>
                    <a:pt x="107" y="222"/>
                  </a:cubicBezTo>
                  <a:cubicBezTo>
                    <a:pt x="51" y="222"/>
                    <a:pt x="51" y="222"/>
                    <a:pt x="51" y="222"/>
                  </a:cubicBezTo>
                  <a:cubicBezTo>
                    <a:pt x="51" y="212"/>
                    <a:pt x="51" y="212"/>
                    <a:pt x="51" y="212"/>
                  </a:cubicBezTo>
                  <a:cubicBezTo>
                    <a:pt x="107" y="212"/>
                    <a:pt x="107" y="212"/>
                    <a:pt x="107" y="212"/>
                  </a:cubicBezTo>
                  <a:cubicBezTo>
                    <a:pt x="107" y="185"/>
                    <a:pt x="107" y="185"/>
                    <a:pt x="107" y="185"/>
                  </a:cubicBezTo>
                  <a:cubicBezTo>
                    <a:pt x="106" y="185"/>
                    <a:pt x="106" y="185"/>
                    <a:pt x="106" y="185"/>
                  </a:cubicBezTo>
                  <a:cubicBezTo>
                    <a:pt x="32" y="185"/>
                    <a:pt x="32" y="185"/>
                    <a:pt x="32" y="185"/>
                  </a:cubicBezTo>
                  <a:cubicBezTo>
                    <a:pt x="26" y="185"/>
                    <a:pt x="26" y="185"/>
                    <a:pt x="26" y="185"/>
                  </a:cubicBezTo>
                  <a:cubicBezTo>
                    <a:pt x="12" y="185"/>
                    <a:pt x="0" y="173"/>
                    <a:pt x="0" y="159"/>
                  </a:cubicBezTo>
                  <a:cubicBezTo>
                    <a:pt x="0" y="27"/>
                    <a:pt x="0" y="27"/>
                    <a:pt x="0" y="27"/>
                  </a:cubicBezTo>
                  <a:cubicBezTo>
                    <a:pt x="0" y="12"/>
                    <a:pt x="12" y="0"/>
                    <a:pt x="26" y="0"/>
                  </a:cubicBezTo>
                  <a:close/>
                  <a:moveTo>
                    <a:pt x="237" y="169"/>
                  </a:moveTo>
                  <a:cubicBezTo>
                    <a:pt x="234" y="169"/>
                    <a:pt x="231" y="172"/>
                    <a:pt x="231" y="176"/>
                  </a:cubicBezTo>
                  <a:cubicBezTo>
                    <a:pt x="231" y="179"/>
                    <a:pt x="234" y="182"/>
                    <a:pt x="237" y="182"/>
                  </a:cubicBezTo>
                  <a:cubicBezTo>
                    <a:pt x="241" y="182"/>
                    <a:pt x="244" y="179"/>
                    <a:pt x="244" y="176"/>
                  </a:cubicBezTo>
                  <a:cubicBezTo>
                    <a:pt x="244" y="172"/>
                    <a:pt x="241" y="169"/>
                    <a:pt x="237" y="169"/>
                  </a:cubicBezTo>
                  <a:close/>
                  <a:moveTo>
                    <a:pt x="18" y="16"/>
                  </a:moveTo>
                  <a:cubicBezTo>
                    <a:pt x="18" y="167"/>
                    <a:pt x="18" y="167"/>
                    <a:pt x="18" y="167"/>
                  </a:cubicBezTo>
                  <a:cubicBezTo>
                    <a:pt x="248" y="167"/>
                    <a:pt x="248" y="167"/>
                    <a:pt x="248" y="167"/>
                  </a:cubicBezTo>
                  <a:cubicBezTo>
                    <a:pt x="248" y="16"/>
                    <a:pt x="248" y="16"/>
                    <a:pt x="248" y="16"/>
                  </a:cubicBezTo>
                  <a:lnTo>
                    <a:pt x="18" y="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1" name="Rectangle 40"/>
          <p:cNvSpPr/>
          <p:nvPr/>
        </p:nvSpPr>
        <p:spPr>
          <a:xfrm>
            <a:off x="5360889" y="1695050"/>
            <a:ext cx="3457057" cy="1169551"/>
          </a:xfrm>
          <a:prstGeom prst="rect">
            <a:avLst/>
          </a:prstGeom>
        </p:spPr>
        <p:txBody>
          <a:bodyPr wrap="square">
            <a:spAutoFit/>
          </a:bodyPr>
          <a:lstStyle/>
          <a:p>
            <a:r>
              <a:rPr lang="en-US" sz="1400" dirty="0" smtClean="0">
                <a:solidFill>
                  <a:prstClr val="black"/>
                </a:solidFill>
                <a:latin typeface="Calibri" panose="020F0502020204030204" pitchFamily="34" charset="0"/>
                <a:cs typeface="Arial" panose="020B0604020202020204" pitchFamily="34" charset="0"/>
              </a:rPr>
              <a:t>Questionnaires within APP help assess the performance of a supplier, contract, or purchase order. Templates are preloaded into the system that can also be customized as needed.</a:t>
            </a:r>
            <a:endParaRPr lang="en-US" sz="1400" dirty="0">
              <a:solidFill>
                <a:prstClr val="black"/>
              </a:solidFill>
              <a:latin typeface="Calibri" panose="020F0502020204030204" pitchFamily="34" charset="0"/>
              <a:cs typeface="Arial" panose="020B0604020202020204" pitchFamily="34" charset="0"/>
            </a:endParaRPr>
          </a:p>
        </p:txBody>
      </p:sp>
      <p:sp>
        <p:nvSpPr>
          <p:cNvPr id="54" name="Rectangle 53"/>
          <p:cNvSpPr/>
          <p:nvPr/>
        </p:nvSpPr>
        <p:spPr>
          <a:xfrm>
            <a:off x="5119765" y="1332227"/>
            <a:ext cx="1144737" cy="423449"/>
          </a:xfrm>
          <a:prstGeom prst="rect">
            <a:avLst/>
          </a:prstGeom>
        </p:spPr>
        <p:txBody>
          <a:bodyPr wrap="none">
            <a:spAutoFit/>
          </a:bodyPr>
          <a:lstStyle/>
          <a:p>
            <a:pPr>
              <a:lnSpc>
                <a:spcPct val="150000"/>
              </a:lnSpc>
              <a:defRPr/>
            </a:pPr>
            <a:r>
              <a:rPr lang="en-US" sz="1600" b="1" dirty="0" smtClean="0">
                <a:solidFill>
                  <a:schemeClr val="tx2"/>
                </a:solidFill>
                <a:latin typeface="Calibri" panose="020F0502020204030204" pitchFamily="34" charset="0"/>
                <a:ea typeface="Open Sans" panose="020B0606030504020204" pitchFamily="34" charset="0"/>
                <a:cs typeface="Open Sans" panose="020B0606030504020204" pitchFamily="34" charset="0"/>
              </a:rPr>
              <a:t>Technology</a:t>
            </a:r>
            <a:endParaRPr lang="en-US" sz="1600" b="1" dirty="0">
              <a:solidFill>
                <a:schemeClr val="tx2"/>
              </a:solidFill>
              <a:latin typeface="Calibri" panose="020F0502020204030204" pitchFamily="34" charset="0"/>
              <a:ea typeface="Open Sans" panose="020B0606030504020204" pitchFamily="34" charset="0"/>
              <a:cs typeface="Open Sans" panose="020B0606030504020204" pitchFamily="34" charset="0"/>
            </a:endParaRPr>
          </a:p>
        </p:txBody>
      </p:sp>
      <p:grpSp>
        <p:nvGrpSpPr>
          <p:cNvPr id="5" name="Group 4"/>
          <p:cNvGrpSpPr/>
          <p:nvPr/>
        </p:nvGrpSpPr>
        <p:grpSpPr>
          <a:xfrm>
            <a:off x="4704781" y="4645382"/>
            <a:ext cx="4174302" cy="1058350"/>
            <a:chOff x="4837563" y="4696990"/>
            <a:chExt cx="4174302" cy="1058350"/>
          </a:xfrm>
        </p:grpSpPr>
        <p:grpSp>
          <p:nvGrpSpPr>
            <p:cNvPr id="48" name="Group 47"/>
            <p:cNvGrpSpPr/>
            <p:nvPr/>
          </p:nvGrpSpPr>
          <p:grpSpPr>
            <a:xfrm>
              <a:off x="4837563" y="4841620"/>
              <a:ext cx="703660" cy="708422"/>
              <a:chOff x="5389512" y="2634262"/>
              <a:chExt cx="703660" cy="708422"/>
            </a:xfrm>
          </p:grpSpPr>
          <p:sp>
            <p:nvSpPr>
              <p:cNvPr id="49" name="Oval 48"/>
              <p:cNvSpPr/>
              <p:nvPr/>
            </p:nvSpPr>
            <p:spPr bwMode="auto">
              <a:xfrm>
                <a:off x="5389512" y="2634262"/>
                <a:ext cx="703660" cy="70842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prstClr val="white"/>
                  </a:solidFill>
                </a:endParaRPr>
              </a:p>
            </p:txBody>
          </p:sp>
          <p:grpSp>
            <p:nvGrpSpPr>
              <p:cNvPr id="50" name="Group 49"/>
              <p:cNvGrpSpPr>
                <a:grpSpLocks noChangeAspect="1"/>
              </p:cNvGrpSpPr>
              <p:nvPr/>
            </p:nvGrpSpPr>
            <p:grpSpPr>
              <a:xfrm>
                <a:off x="5517427" y="2746799"/>
                <a:ext cx="475264" cy="466175"/>
                <a:chOff x="5278344" y="5711825"/>
                <a:chExt cx="475264" cy="466175"/>
              </a:xfrm>
            </p:grpSpPr>
            <p:sp>
              <p:nvSpPr>
                <p:cNvPr id="51" name="Freeform 39"/>
                <p:cNvSpPr>
                  <a:spLocks/>
                </p:cNvSpPr>
                <p:nvPr/>
              </p:nvSpPr>
              <p:spPr bwMode="auto">
                <a:xfrm>
                  <a:off x="5278344" y="5711825"/>
                  <a:ext cx="475264" cy="466175"/>
                </a:xfrm>
                <a:custGeom>
                  <a:avLst/>
                  <a:gdLst>
                    <a:gd name="T0" fmla="*/ 98 w 152"/>
                    <a:gd name="T1" fmla="*/ 0 h 149"/>
                    <a:gd name="T2" fmla="*/ 44 w 152"/>
                    <a:gd name="T3" fmla="*/ 54 h 149"/>
                    <a:gd name="T4" fmla="*/ 52 w 152"/>
                    <a:gd name="T5" fmla="*/ 85 h 149"/>
                    <a:gd name="T6" fmla="*/ 0 w 152"/>
                    <a:gd name="T7" fmla="*/ 127 h 149"/>
                    <a:gd name="T8" fmla="*/ 22 w 152"/>
                    <a:gd name="T9" fmla="*/ 146 h 149"/>
                    <a:gd name="T10" fmla="*/ 67 w 152"/>
                    <a:gd name="T11" fmla="*/ 99 h 149"/>
                    <a:gd name="T12" fmla="*/ 98 w 152"/>
                    <a:gd name="T13" fmla="*/ 108 h 149"/>
                    <a:gd name="T14" fmla="*/ 152 w 152"/>
                    <a:gd name="T15" fmla="*/ 54 h 149"/>
                    <a:gd name="T16" fmla="*/ 98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98" y="0"/>
                      </a:moveTo>
                      <a:cubicBezTo>
                        <a:pt x="69" y="0"/>
                        <a:pt x="44" y="25"/>
                        <a:pt x="44" y="54"/>
                      </a:cubicBezTo>
                      <a:cubicBezTo>
                        <a:pt x="44" y="68"/>
                        <a:pt x="52" y="85"/>
                        <a:pt x="52" y="85"/>
                      </a:cubicBezTo>
                      <a:cubicBezTo>
                        <a:pt x="0" y="127"/>
                        <a:pt x="0" y="127"/>
                        <a:pt x="0" y="127"/>
                      </a:cubicBezTo>
                      <a:cubicBezTo>
                        <a:pt x="0" y="127"/>
                        <a:pt x="3" y="149"/>
                        <a:pt x="22" y="146"/>
                      </a:cubicBezTo>
                      <a:cubicBezTo>
                        <a:pt x="67" y="99"/>
                        <a:pt x="67" y="99"/>
                        <a:pt x="67" y="99"/>
                      </a:cubicBezTo>
                      <a:cubicBezTo>
                        <a:pt x="76" y="105"/>
                        <a:pt x="87" y="108"/>
                        <a:pt x="98" y="108"/>
                      </a:cubicBezTo>
                      <a:cubicBezTo>
                        <a:pt x="128" y="108"/>
                        <a:pt x="152" y="84"/>
                        <a:pt x="152" y="54"/>
                      </a:cubicBezTo>
                      <a:cubicBezTo>
                        <a:pt x="152" y="25"/>
                        <a:pt x="128" y="0"/>
                        <a:pt x="9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40"/>
                <p:cNvSpPr>
                  <a:spLocks noChangeArrowheads="1"/>
                </p:cNvSpPr>
                <p:nvPr/>
              </p:nvSpPr>
              <p:spPr bwMode="auto">
                <a:xfrm>
                  <a:off x="5453647" y="5749483"/>
                  <a:ext cx="264901" cy="2662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3" name="Rectangle 52"/>
            <p:cNvSpPr/>
            <p:nvPr/>
          </p:nvSpPr>
          <p:spPr>
            <a:xfrm>
              <a:off x="5554808" y="5016676"/>
              <a:ext cx="3457057" cy="738664"/>
            </a:xfrm>
            <a:prstGeom prst="rect">
              <a:avLst/>
            </a:prstGeom>
          </p:spPr>
          <p:txBody>
            <a:bodyPr wrap="square">
              <a:spAutoFit/>
            </a:bodyPr>
            <a:lstStyle/>
            <a:p>
              <a:r>
                <a:rPr lang="en-US" sz="1400" dirty="0" smtClean="0">
                  <a:solidFill>
                    <a:prstClr val="black"/>
                  </a:solidFill>
                  <a:latin typeface="Calibri" panose="020F0502020204030204" pitchFamily="34" charset="0"/>
                  <a:cs typeface="Arial" panose="020B0604020202020204" pitchFamily="34" charset="0"/>
                </a:rPr>
                <a:t>Performance Assessments, scores, and evaluations can be viewed across agencies for all suppliers. </a:t>
              </a:r>
              <a:endParaRPr lang="en-US" sz="1400" dirty="0">
                <a:solidFill>
                  <a:prstClr val="black"/>
                </a:solidFill>
                <a:latin typeface="Calibri" panose="020F0502020204030204" pitchFamily="34" charset="0"/>
                <a:cs typeface="Arial" panose="020B0604020202020204" pitchFamily="34" charset="0"/>
              </a:endParaRPr>
            </a:p>
          </p:txBody>
        </p:sp>
        <p:sp>
          <p:nvSpPr>
            <p:cNvPr id="55" name="Rectangle 54"/>
            <p:cNvSpPr/>
            <p:nvPr/>
          </p:nvSpPr>
          <p:spPr>
            <a:xfrm>
              <a:off x="5458955" y="4696990"/>
              <a:ext cx="1318310" cy="423449"/>
            </a:xfrm>
            <a:prstGeom prst="rect">
              <a:avLst/>
            </a:prstGeom>
          </p:spPr>
          <p:txBody>
            <a:bodyPr wrap="none">
              <a:spAutoFit/>
            </a:bodyPr>
            <a:lstStyle/>
            <a:p>
              <a:pPr>
                <a:lnSpc>
                  <a:spcPct val="150000"/>
                </a:lnSpc>
                <a:defRPr/>
              </a:pPr>
              <a:r>
                <a:rPr lang="en-US" sz="1600" b="1" dirty="0" smtClean="0">
                  <a:solidFill>
                    <a:schemeClr val="tx2"/>
                  </a:solidFill>
                  <a:latin typeface="Calibri" panose="020F0502020204030204" pitchFamily="34" charset="0"/>
                  <a:ea typeface="Open Sans" panose="020B0606030504020204" pitchFamily="34" charset="0"/>
                  <a:cs typeface="Open Sans" panose="020B0606030504020204" pitchFamily="34" charset="0"/>
                </a:rPr>
                <a:t>Transparency</a:t>
              </a:r>
              <a:endParaRPr lang="en-US" sz="1600" b="1" dirty="0">
                <a:solidFill>
                  <a:schemeClr val="tx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3" name="Rounded Rectangle 2"/>
          <p:cNvSpPr/>
          <p:nvPr/>
        </p:nvSpPr>
        <p:spPr>
          <a:xfrm>
            <a:off x="169050" y="990600"/>
            <a:ext cx="4267200" cy="556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lvl="0"/>
            <a:endParaRPr lang="en-US" sz="1600" dirty="0" smtClean="0">
              <a:solidFill>
                <a:schemeClr val="bg1"/>
              </a:solidFill>
              <a:latin typeface="Calibri" panose="020F0502020204030204" pitchFamily="34" charset="0"/>
            </a:endParaRPr>
          </a:p>
          <a:p>
            <a:pPr lvl="0"/>
            <a:r>
              <a:rPr lang="en-US" sz="1600" dirty="0" smtClean="0">
                <a:solidFill>
                  <a:schemeClr val="bg1"/>
                </a:solidFill>
                <a:latin typeface="Calibri" panose="020F0502020204030204" pitchFamily="34" charset="0"/>
              </a:rPr>
              <a:t>Performance Assessments measure the overall performance of a supplier, contract or order. These assessments are measured through the results of questionnaires. These questionnaires are based on templates provided by the State Procurement Office (SPO) and Arizona Department of Transportation (ADOT). Each question can have a different weight based on its level of importance. You can also edit or add additional questions to further customize the questionnaires and assign them to evaluators in the system. </a:t>
            </a:r>
          </a:p>
          <a:p>
            <a:pPr lvl="0"/>
            <a:endParaRPr lang="en-US" sz="1600" dirty="0" smtClean="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scores from the questionnaires are aggregated into an overall performance score. The overall score, along with detailed questionnaires, can be viewed on the supplier’s record in the system. </a:t>
            </a:r>
          </a:p>
          <a:p>
            <a:pPr lvl="0"/>
            <a:endParaRPr lang="en-US" sz="1600" dirty="0" smtClean="0">
              <a:solidFill>
                <a:schemeClr val="bg1"/>
              </a:solidFill>
              <a:latin typeface="Calibri" panose="020F0502020204030204" pitchFamily="34" charset="0"/>
            </a:endParaRPr>
          </a:p>
          <a:p>
            <a:pPr lvl="0"/>
            <a:r>
              <a:rPr lang="en-US" sz="1600" dirty="0" smtClean="0">
                <a:solidFill>
                  <a:schemeClr val="bg1"/>
                </a:solidFill>
                <a:latin typeface="Calibri" panose="020F0502020204030204" pitchFamily="34" charset="0"/>
              </a:rPr>
              <a:t>In the event a supplier, contract, or purchase order did not meet expectations, corrective action requests and performance improvement plans can be created. Corrective action requests let you document performance issues and the performance improvement plans are designed to help guide and monitor the performance progression.</a:t>
            </a:r>
          </a:p>
        </p:txBody>
      </p:sp>
      <p:grpSp>
        <p:nvGrpSpPr>
          <p:cNvPr id="4" name="Group 3"/>
          <p:cNvGrpSpPr/>
          <p:nvPr/>
        </p:nvGrpSpPr>
        <p:grpSpPr>
          <a:xfrm>
            <a:off x="4958859" y="3212352"/>
            <a:ext cx="4149432" cy="1087877"/>
            <a:chOff x="4994568" y="2881794"/>
            <a:chExt cx="4149432" cy="1087877"/>
          </a:xfrm>
        </p:grpSpPr>
        <p:grpSp>
          <p:nvGrpSpPr>
            <p:cNvPr id="42" name="Group 41"/>
            <p:cNvGrpSpPr/>
            <p:nvPr/>
          </p:nvGrpSpPr>
          <p:grpSpPr>
            <a:xfrm>
              <a:off x="4994568" y="3108473"/>
              <a:ext cx="703660" cy="707231"/>
              <a:chOff x="5182072" y="4272831"/>
              <a:chExt cx="703660" cy="707231"/>
            </a:xfrm>
          </p:grpSpPr>
          <p:sp>
            <p:nvSpPr>
              <p:cNvPr id="43" name="Oval 42"/>
              <p:cNvSpPr/>
              <p:nvPr/>
            </p:nvSpPr>
            <p:spPr bwMode="auto">
              <a:xfrm>
                <a:off x="5182072" y="4272831"/>
                <a:ext cx="703660" cy="70723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prstClr val="white"/>
                  </a:solidFill>
                </a:endParaRPr>
              </a:p>
            </p:txBody>
          </p:sp>
          <p:grpSp>
            <p:nvGrpSpPr>
              <p:cNvPr id="44" name="Group 43"/>
              <p:cNvGrpSpPr/>
              <p:nvPr/>
            </p:nvGrpSpPr>
            <p:grpSpPr>
              <a:xfrm>
                <a:off x="5276062" y="4369271"/>
                <a:ext cx="515681" cy="514350"/>
                <a:chOff x="5286554" y="4405448"/>
                <a:chExt cx="515681" cy="514350"/>
              </a:xfrm>
            </p:grpSpPr>
            <p:sp>
              <p:nvSpPr>
                <p:cNvPr id="45" name="Freeform 113"/>
                <p:cNvSpPr>
                  <a:spLocks noEditPoints="1"/>
                </p:cNvSpPr>
                <p:nvPr/>
              </p:nvSpPr>
              <p:spPr bwMode="auto">
                <a:xfrm>
                  <a:off x="5600793" y="4405448"/>
                  <a:ext cx="201442" cy="202303"/>
                </a:xfrm>
                <a:custGeom>
                  <a:avLst/>
                  <a:gdLst>
                    <a:gd name="T0" fmla="*/ 116 w 116"/>
                    <a:gd name="T1" fmla="*/ 70 h 117"/>
                    <a:gd name="T2" fmla="*/ 116 w 116"/>
                    <a:gd name="T3" fmla="*/ 47 h 117"/>
                    <a:gd name="T4" fmla="*/ 103 w 116"/>
                    <a:gd name="T5" fmla="*/ 47 h 117"/>
                    <a:gd name="T6" fmla="*/ 101 w 116"/>
                    <a:gd name="T7" fmla="*/ 41 h 117"/>
                    <a:gd name="T8" fmla="*/ 112 w 116"/>
                    <a:gd name="T9" fmla="*/ 33 h 117"/>
                    <a:gd name="T10" fmla="*/ 98 w 116"/>
                    <a:gd name="T11" fmla="*/ 15 h 117"/>
                    <a:gd name="T12" fmla="*/ 88 w 116"/>
                    <a:gd name="T13" fmla="*/ 23 h 117"/>
                    <a:gd name="T14" fmla="*/ 83 w 116"/>
                    <a:gd name="T15" fmla="*/ 19 h 117"/>
                    <a:gd name="T16" fmla="*/ 87 w 116"/>
                    <a:gd name="T17" fmla="*/ 7 h 117"/>
                    <a:gd name="T18" fmla="*/ 65 w 116"/>
                    <a:gd name="T19" fmla="*/ 0 h 117"/>
                    <a:gd name="T20" fmla="*/ 61 w 116"/>
                    <a:gd name="T21" fmla="*/ 12 h 117"/>
                    <a:gd name="T22" fmla="*/ 58 w 116"/>
                    <a:gd name="T23" fmla="*/ 12 h 117"/>
                    <a:gd name="T24" fmla="*/ 55 w 116"/>
                    <a:gd name="T25" fmla="*/ 12 h 117"/>
                    <a:gd name="T26" fmla="*/ 51 w 116"/>
                    <a:gd name="T27" fmla="*/ 0 h 117"/>
                    <a:gd name="T28" fmla="*/ 29 w 116"/>
                    <a:gd name="T29" fmla="*/ 7 h 117"/>
                    <a:gd name="T30" fmla="*/ 33 w 116"/>
                    <a:gd name="T31" fmla="*/ 19 h 117"/>
                    <a:gd name="T32" fmla="*/ 29 w 116"/>
                    <a:gd name="T33" fmla="*/ 23 h 117"/>
                    <a:gd name="T34" fmla="*/ 18 w 116"/>
                    <a:gd name="T35" fmla="*/ 15 h 117"/>
                    <a:gd name="T36" fmla="*/ 5 w 116"/>
                    <a:gd name="T37" fmla="*/ 33 h 117"/>
                    <a:gd name="T38" fmla="*/ 15 w 116"/>
                    <a:gd name="T39" fmla="*/ 41 h 117"/>
                    <a:gd name="T40" fmla="*/ 14 w 116"/>
                    <a:gd name="T41" fmla="*/ 47 h 117"/>
                    <a:gd name="T42" fmla="*/ 0 w 116"/>
                    <a:gd name="T43" fmla="*/ 47 h 117"/>
                    <a:gd name="T44" fmla="*/ 0 w 116"/>
                    <a:gd name="T45" fmla="*/ 70 h 117"/>
                    <a:gd name="T46" fmla="*/ 14 w 116"/>
                    <a:gd name="T47" fmla="*/ 70 h 117"/>
                    <a:gd name="T48" fmla="*/ 15 w 116"/>
                    <a:gd name="T49" fmla="*/ 75 h 117"/>
                    <a:gd name="T50" fmla="*/ 5 w 116"/>
                    <a:gd name="T51" fmla="*/ 83 h 117"/>
                    <a:gd name="T52" fmla="*/ 18 w 116"/>
                    <a:gd name="T53" fmla="*/ 102 h 117"/>
                    <a:gd name="T54" fmla="*/ 29 w 116"/>
                    <a:gd name="T55" fmla="*/ 94 h 117"/>
                    <a:gd name="T56" fmla="*/ 33 w 116"/>
                    <a:gd name="T57" fmla="*/ 97 h 117"/>
                    <a:gd name="T58" fmla="*/ 29 w 116"/>
                    <a:gd name="T59" fmla="*/ 110 h 117"/>
                    <a:gd name="T60" fmla="*/ 51 w 116"/>
                    <a:gd name="T61" fmla="*/ 117 h 117"/>
                    <a:gd name="T62" fmla="*/ 55 w 116"/>
                    <a:gd name="T63" fmla="*/ 104 h 117"/>
                    <a:gd name="T64" fmla="*/ 58 w 116"/>
                    <a:gd name="T65" fmla="*/ 104 h 117"/>
                    <a:gd name="T66" fmla="*/ 61 w 116"/>
                    <a:gd name="T67" fmla="*/ 104 h 117"/>
                    <a:gd name="T68" fmla="*/ 65 w 116"/>
                    <a:gd name="T69" fmla="*/ 117 h 117"/>
                    <a:gd name="T70" fmla="*/ 87 w 116"/>
                    <a:gd name="T71" fmla="*/ 110 h 117"/>
                    <a:gd name="T72" fmla="*/ 83 w 116"/>
                    <a:gd name="T73" fmla="*/ 97 h 117"/>
                    <a:gd name="T74" fmla="*/ 88 w 116"/>
                    <a:gd name="T75" fmla="*/ 94 h 117"/>
                    <a:gd name="T76" fmla="*/ 98 w 116"/>
                    <a:gd name="T77" fmla="*/ 102 h 117"/>
                    <a:gd name="T78" fmla="*/ 112 w 116"/>
                    <a:gd name="T79" fmla="*/ 83 h 117"/>
                    <a:gd name="T80" fmla="*/ 101 w 116"/>
                    <a:gd name="T81" fmla="*/ 75 h 117"/>
                    <a:gd name="T82" fmla="*/ 103 w 116"/>
                    <a:gd name="T83" fmla="*/ 70 h 117"/>
                    <a:gd name="T84" fmla="*/ 116 w 116"/>
                    <a:gd name="T85" fmla="*/ 70 h 117"/>
                    <a:gd name="T86" fmla="*/ 58 w 116"/>
                    <a:gd name="T87" fmla="*/ 79 h 117"/>
                    <a:gd name="T88" fmla="*/ 37 w 116"/>
                    <a:gd name="T89" fmla="*/ 58 h 117"/>
                    <a:gd name="T90" fmla="*/ 58 w 116"/>
                    <a:gd name="T91" fmla="*/ 37 h 117"/>
                    <a:gd name="T92" fmla="*/ 79 w 116"/>
                    <a:gd name="T93" fmla="*/ 58 h 117"/>
                    <a:gd name="T94" fmla="*/ 58 w 116"/>
                    <a:gd name="T9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17">
                      <a:moveTo>
                        <a:pt x="116" y="70"/>
                      </a:moveTo>
                      <a:cubicBezTo>
                        <a:pt x="116" y="47"/>
                        <a:pt x="116" y="47"/>
                        <a:pt x="116" y="47"/>
                      </a:cubicBezTo>
                      <a:cubicBezTo>
                        <a:pt x="103" y="47"/>
                        <a:pt x="103" y="47"/>
                        <a:pt x="103" y="47"/>
                      </a:cubicBezTo>
                      <a:cubicBezTo>
                        <a:pt x="102" y="45"/>
                        <a:pt x="102" y="43"/>
                        <a:pt x="101" y="41"/>
                      </a:cubicBezTo>
                      <a:cubicBezTo>
                        <a:pt x="112" y="33"/>
                        <a:pt x="112" y="33"/>
                        <a:pt x="112" y="33"/>
                      </a:cubicBezTo>
                      <a:cubicBezTo>
                        <a:pt x="98" y="15"/>
                        <a:pt x="98" y="15"/>
                        <a:pt x="98" y="15"/>
                      </a:cubicBezTo>
                      <a:cubicBezTo>
                        <a:pt x="88" y="23"/>
                        <a:pt x="88" y="23"/>
                        <a:pt x="88" y="23"/>
                      </a:cubicBezTo>
                      <a:cubicBezTo>
                        <a:pt x="86" y="21"/>
                        <a:pt x="85" y="20"/>
                        <a:pt x="83" y="19"/>
                      </a:cubicBezTo>
                      <a:cubicBezTo>
                        <a:pt x="87" y="7"/>
                        <a:pt x="87" y="7"/>
                        <a:pt x="87" y="7"/>
                      </a:cubicBezTo>
                      <a:cubicBezTo>
                        <a:pt x="65" y="0"/>
                        <a:pt x="65" y="0"/>
                        <a:pt x="65" y="0"/>
                      </a:cubicBezTo>
                      <a:cubicBezTo>
                        <a:pt x="61" y="12"/>
                        <a:pt x="61" y="12"/>
                        <a:pt x="61" y="12"/>
                      </a:cubicBezTo>
                      <a:cubicBezTo>
                        <a:pt x="60" y="12"/>
                        <a:pt x="59" y="12"/>
                        <a:pt x="58" y="12"/>
                      </a:cubicBezTo>
                      <a:cubicBezTo>
                        <a:pt x="57" y="12"/>
                        <a:pt x="56" y="12"/>
                        <a:pt x="55" y="12"/>
                      </a:cubicBezTo>
                      <a:cubicBezTo>
                        <a:pt x="51" y="0"/>
                        <a:pt x="51" y="0"/>
                        <a:pt x="51" y="0"/>
                      </a:cubicBezTo>
                      <a:cubicBezTo>
                        <a:pt x="29" y="7"/>
                        <a:pt x="29" y="7"/>
                        <a:pt x="29" y="7"/>
                      </a:cubicBezTo>
                      <a:cubicBezTo>
                        <a:pt x="33" y="19"/>
                        <a:pt x="33" y="19"/>
                        <a:pt x="33" y="19"/>
                      </a:cubicBezTo>
                      <a:cubicBezTo>
                        <a:pt x="32" y="20"/>
                        <a:pt x="30" y="21"/>
                        <a:pt x="29" y="23"/>
                      </a:cubicBezTo>
                      <a:cubicBezTo>
                        <a:pt x="18" y="15"/>
                        <a:pt x="18" y="15"/>
                        <a:pt x="18" y="15"/>
                      </a:cubicBezTo>
                      <a:cubicBezTo>
                        <a:pt x="5" y="33"/>
                        <a:pt x="5" y="33"/>
                        <a:pt x="5" y="33"/>
                      </a:cubicBezTo>
                      <a:cubicBezTo>
                        <a:pt x="15" y="41"/>
                        <a:pt x="15" y="41"/>
                        <a:pt x="15" y="41"/>
                      </a:cubicBezTo>
                      <a:cubicBezTo>
                        <a:pt x="15" y="43"/>
                        <a:pt x="14" y="45"/>
                        <a:pt x="14" y="47"/>
                      </a:cubicBezTo>
                      <a:cubicBezTo>
                        <a:pt x="0" y="47"/>
                        <a:pt x="0" y="47"/>
                        <a:pt x="0" y="47"/>
                      </a:cubicBezTo>
                      <a:cubicBezTo>
                        <a:pt x="0" y="70"/>
                        <a:pt x="0" y="70"/>
                        <a:pt x="0" y="70"/>
                      </a:cubicBezTo>
                      <a:cubicBezTo>
                        <a:pt x="14" y="70"/>
                        <a:pt x="14" y="70"/>
                        <a:pt x="14" y="70"/>
                      </a:cubicBezTo>
                      <a:cubicBezTo>
                        <a:pt x="14" y="72"/>
                        <a:pt x="15" y="73"/>
                        <a:pt x="15" y="75"/>
                      </a:cubicBezTo>
                      <a:cubicBezTo>
                        <a:pt x="5" y="83"/>
                        <a:pt x="5" y="83"/>
                        <a:pt x="5" y="83"/>
                      </a:cubicBezTo>
                      <a:cubicBezTo>
                        <a:pt x="18" y="102"/>
                        <a:pt x="18" y="102"/>
                        <a:pt x="18" y="102"/>
                      </a:cubicBezTo>
                      <a:cubicBezTo>
                        <a:pt x="29" y="94"/>
                        <a:pt x="29" y="94"/>
                        <a:pt x="29" y="94"/>
                      </a:cubicBezTo>
                      <a:cubicBezTo>
                        <a:pt x="30" y="95"/>
                        <a:pt x="32" y="96"/>
                        <a:pt x="33" y="97"/>
                      </a:cubicBezTo>
                      <a:cubicBezTo>
                        <a:pt x="29" y="110"/>
                        <a:pt x="29" y="110"/>
                        <a:pt x="29" y="110"/>
                      </a:cubicBezTo>
                      <a:cubicBezTo>
                        <a:pt x="51" y="117"/>
                        <a:pt x="51" y="117"/>
                        <a:pt x="51" y="117"/>
                      </a:cubicBezTo>
                      <a:cubicBezTo>
                        <a:pt x="55" y="104"/>
                        <a:pt x="55" y="104"/>
                        <a:pt x="55" y="104"/>
                      </a:cubicBezTo>
                      <a:cubicBezTo>
                        <a:pt x="56" y="104"/>
                        <a:pt x="57" y="104"/>
                        <a:pt x="58" y="104"/>
                      </a:cubicBezTo>
                      <a:cubicBezTo>
                        <a:pt x="59" y="104"/>
                        <a:pt x="60" y="104"/>
                        <a:pt x="61" y="104"/>
                      </a:cubicBezTo>
                      <a:cubicBezTo>
                        <a:pt x="65" y="117"/>
                        <a:pt x="65" y="117"/>
                        <a:pt x="65" y="117"/>
                      </a:cubicBezTo>
                      <a:cubicBezTo>
                        <a:pt x="87" y="110"/>
                        <a:pt x="87" y="110"/>
                        <a:pt x="87" y="110"/>
                      </a:cubicBezTo>
                      <a:cubicBezTo>
                        <a:pt x="83" y="97"/>
                        <a:pt x="83" y="97"/>
                        <a:pt x="83" y="97"/>
                      </a:cubicBezTo>
                      <a:cubicBezTo>
                        <a:pt x="85" y="96"/>
                        <a:pt x="86" y="95"/>
                        <a:pt x="88" y="94"/>
                      </a:cubicBezTo>
                      <a:cubicBezTo>
                        <a:pt x="98" y="102"/>
                        <a:pt x="98" y="102"/>
                        <a:pt x="98" y="102"/>
                      </a:cubicBezTo>
                      <a:cubicBezTo>
                        <a:pt x="112" y="83"/>
                        <a:pt x="112" y="83"/>
                        <a:pt x="112" y="83"/>
                      </a:cubicBezTo>
                      <a:cubicBezTo>
                        <a:pt x="101" y="75"/>
                        <a:pt x="101" y="75"/>
                        <a:pt x="101" y="75"/>
                      </a:cubicBezTo>
                      <a:cubicBezTo>
                        <a:pt x="102" y="73"/>
                        <a:pt x="102" y="72"/>
                        <a:pt x="103" y="70"/>
                      </a:cubicBezTo>
                      <a:lnTo>
                        <a:pt x="116" y="70"/>
                      </a:lnTo>
                      <a:close/>
                      <a:moveTo>
                        <a:pt x="58" y="79"/>
                      </a:moveTo>
                      <a:cubicBezTo>
                        <a:pt x="47" y="79"/>
                        <a:pt x="37" y="70"/>
                        <a:pt x="37" y="58"/>
                      </a:cubicBezTo>
                      <a:cubicBezTo>
                        <a:pt x="37" y="46"/>
                        <a:pt x="47" y="37"/>
                        <a:pt x="58" y="37"/>
                      </a:cubicBezTo>
                      <a:cubicBezTo>
                        <a:pt x="70" y="37"/>
                        <a:pt x="79" y="46"/>
                        <a:pt x="79" y="58"/>
                      </a:cubicBezTo>
                      <a:cubicBezTo>
                        <a:pt x="79" y="70"/>
                        <a:pt x="70" y="79"/>
                        <a:pt x="58"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13"/>
                <p:cNvSpPr>
                  <a:spLocks noEditPoints="1"/>
                </p:cNvSpPr>
                <p:nvPr/>
              </p:nvSpPr>
              <p:spPr bwMode="auto">
                <a:xfrm>
                  <a:off x="5286554" y="4546735"/>
                  <a:ext cx="371475" cy="373063"/>
                </a:xfrm>
                <a:custGeom>
                  <a:avLst/>
                  <a:gdLst>
                    <a:gd name="T0" fmla="*/ 116 w 116"/>
                    <a:gd name="T1" fmla="*/ 70 h 117"/>
                    <a:gd name="T2" fmla="*/ 116 w 116"/>
                    <a:gd name="T3" fmla="*/ 47 h 117"/>
                    <a:gd name="T4" fmla="*/ 103 w 116"/>
                    <a:gd name="T5" fmla="*/ 47 h 117"/>
                    <a:gd name="T6" fmla="*/ 101 w 116"/>
                    <a:gd name="T7" fmla="*/ 41 h 117"/>
                    <a:gd name="T8" fmla="*/ 112 w 116"/>
                    <a:gd name="T9" fmla="*/ 33 h 117"/>
                    <a:gd name="T10" fmla="*/ 98 w 116"/>
                    <a:gd name="T11" fmla="*/ 15 h 117"/>
                    <a:gd name="T12" fmla="*/ 88 w 116"/>
                    <a:gd name="T13" fmla="*/ 23 h 117"/>
                    <a:gd name="T14" fmla="*/ 83 w 116"/>
                    <a:gd name="T15" fmla="*/ 19 h 117"/>
                    <a:gd name="T16" fmla="*/ 87 w 116"/>
                    <a:gd name="T17" fmla="*/ 7 h 117"/>
                    <a:gd name="T18" fmla="*/ 65 w 116"/>
                    <a:gd name="T19" fmla="*/ 0 h 117"/>
                    <a:gd name="T20" fmla="*/ 61 w 116"/>
                    <a:gd name="T21" fmla="*/ 12 h 117"/>
                    <a:gd name="T22" fmla="*/ 58 w 116"/>
                    <a:gd name="T23" fmla="*/ 12 h 117"/>
                    <a:gd name="T24" fmla="*/ 55 w 116"/>
                    <a:gd name="T25" fmla="*/ 12 h 117"/>
                    <a:gd name="T26" fmla="*/ 51 w 116"/>
                    <a:gd name="T27" fmla="*/ 0 h 117"/>
                    <a:gd name="T28" fmla="*/ 29 w 116"/>
                    <a:gd name="T29" fmla="*/ 7 h 117"/>
                    <a:gd name="T30" fmla="*/ 33 w 116"/>
                    <a:gd name="T31" fmla="*/ 19 h 117"/>
                    <a:gd name="T32" fmla="*/ 29 w 116"/>
                    <a:gd name="T33" fmla="*/ 23 h 117"/>
                    <a:gd name="T34" fmla="*/ 18 w 116"/>
                    <a:gd name="T35" fmla="*/ 15 h 117"/>
                    <a:gd name="T36" fmla="*/ 5 w 116"/>
                    <a:gd name="T37" fmla="*/ 33 h 117"/>
                    <a:gd name="T38" fmla="*/ 15 w 116"/>
                    <a:gd name="T39" fmla="*/ 41 h 117"/>
                    <a:gd name="T40" fmla="*/ 14 w 116"/>
                    <a:gd name="T41" fmla="*/ 47 h 117"/>
                    <a:gd name="T42" fmla="*/ 0 w 116"/>
                    <a:gd name="T43" fmla="*/ 47 h 117"/>
                    <a:gd name="T44" fmla="*/ 0 w 116"/>
                    <a:gd name="T45" fmla="*/ 70 h 117"/>
                    <a:gd name="T46" fmla="*/ 14 w 116"/>
                    <a:gd name="T47" fmla="*/ 70 h 117"/>
                    <a:gd name="T48" fmla="*/ 15 w 116"/>
                    <a:gd name="T49" fmla="*/ 75 h 117"/>
                    <a:gd name="T50" fmla="*/ 5 w 116"/>
                    <a:gd name="T51" fmla="*/ 83 h 117"/>
                    <a:gd name="T52" fmla="*/ 18 w 116"/>
                    <a:gd name="T53" fmla="*/ 102 h 117"/>
                    <a:gd name="T54" fmla="*/ 29 w 116"/>
                    <a:gd name="T55" fmla="*/ 94 h 117"/>
                    <a:gd name="T56" fmla="*/ 33 w 116"/>
                    <a:gd name="T57" fmla="*/ 97 h 117"/>
                    <a:gd name="T58" fmla="*/ 29 w 116"/>
                    <a:gd name="T59" fmla="*/ 110 h 117"/>
                    <a:gd name="T60" fmla="*/ 51 w 116"/>
                    <a:gd name="T61" fmla="*/ 117 h 117"/>
                    <a:gd name="T62" fmla="*/ 55 w 116"/>
                    <a:gd name="T63" fmla="*/ 104 h 117"/>
                    <a:gd name="T64" fmla="*/ 58 w 116"/>
                    <a:gd name="T65" fmla="*/ 104 h 117"/>
                    <a:gd name="T66" fmla="*/ 61 w 116"/>
                    <a:gd name="T67" fmla="*/ 104 h 117"/>
                    <a:gd name="T68" fmla="*/ 65 w 116"/>
                    <a:gd name="T69" fmla="*/ 117 h 117"/>
                    <a:gd name="T70" fmla="*/ 87 w 116"/>
                    <a:gd name="T71" fmla="*/ 110 h 117"/>
                    <a:gd name="T72" fmla="*/ 83 w 116"/>
                    <a:gd name="T73" fmla="*/ 97 h 117"/>
                    <a:gd name="T74" fmla="*/ 88 w 116"/>
                    <a:gd name="T75" fmla="*/ 94 h 117"/>
                    <a:gd name="T76" fmla="*/ 98 w 116"/>
                    <a:gd name="T77" fmla="*/ 102 h 117"/>
                    <a:gd name="T78" fmla="*/ 112 w 116"/>
                    <a:gd name="T79" fmla="*/ 83 h 117"/>
                    <a:gd name="T80" fmla="*/ 101 w 116"/>
                    <a:gd name="T81" fmla="*/ 75 h 117"/>
                    <a:gd name="T82" fmla="*/ 103 w 116"/>
                    <a:gd name="T83" fmla="*/ 70 h 117"/>
                    <a:gd name="T84" fmla="*/ 116 w 116"/>
                    <a:gd name="T85" fmla="*/ 70 h 117"/>
                    <a:gd name="T86" fmla="*/ 58 w 116"/>
                    <a:gd name="T87" fmla="*/ 79 h 117"/>
                    <a:gd name="T88" fmla="*/ 37 w 116"/>
                    <a:gd name="T89" fmla="*/ 58 h 117"/>
                    <a:gd name="T90" fmla="*/ 58 w 116"/>
                    <a:gd name="T91" fmla="*/ 37 h 117"/>
                    <a:gd name="T92" fmla="*/ 79 w 116"/>
                    <a:gd name="T93" fmla="*/ 58 h 117"/>
                    <a:gd name="T94" fmla="*/ 58 w 116"/>
                    <a:gd name="T9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17">
                      <a:moveTo>
                        <a:pt x="116" y="70"/>
                      </a:moveTo>
                      <a:cubicBezTo>
                        <a:pt x="116" y="47"/>
                        <a:pt x="116" y="47"/>
                        <a:pt x="116" y="47"/>
                      </a:cubicBezTo>
                      <a:cubicBezTo>
                        <a:pt x="103" y="47"/>
                        <a:pt x="103" y="47"/>
                        <a:pt x="103" y="47"/>
                      </a:cubicBezTo>
                      <a:cubicBezTo>
                        <a:pt x="102" y="45"/>
                        <a:pt x="102" y="43"/>
                        <a:pt x="101" y="41"/>
                      </a:cubicBezTo>
                      <a:cubicBezTo>
                        <a:pt x="112" y="33"/>
                        <a:pt x="112" y="33"/>
                        <a:pt x="112" y="33"/>
                      </a:cubicBezTo>
                      <a:cubicBezTo>
                        <a:pt x="98" y="15"/>
                        <a:pt x="98" y="15"/>
                        <a:pt x="98" y="15"/>
                      </a:cubicBezTo>
                      <a:cubicBezTo>
                        <a:pt x="88" y="23"/>
                        <a:pt x="88" y="23"/>
                        <a:pt x="88" y="23"/>
                      </a:cubicBezTo>
                      <a:cubicBezTo>
                        <a:pt x="86" y="21"/>
                        <a:pt x="85" y="20"/>
                        <a:pt x="83" y="19"/>
                      </a:cubicBezTo>
                      <a:cubicBezTo>
                        <a:pt x="87" y="7"/>
                        <a:pt x="87" y="7"/>
                        <a:pt x="87" y="7"/>
                      </a:cubicBezTo>
                      <a:cubicBezTo>
                        <a:pt x="65" y="0"/>
                        <a:pt x="65" y="0"/>
                        <a:pt x="65" y="0"/>
                      </a:cubicBezTo>
                      <a:cubicBezTo>
                        <a:pt x="61" y="12"/>
                        <a:pt x="61" y="12"/>
                        <a:pt x="61" y="12"/>
                      </a:cubicBezTo>
                      <a:cubicBezTo>
                        <a:pt x="60" y="12"/>
                        <a:pt x="59" y="12"/>
                        <a:pt x="58" y="12"/>
                      </a:cubicBezTo>
                      <a:cubicBezTo>
                        <a:pt x="57" y="12"/>
                        <a:pt x="56" y="12"/>
                        <a:pt x="55" y="12"/>
                      </a:cubicBezTo>
                      <a:cubicBezTo>
                        <a:pt x="51" y="0"/>
                        <a:pt x="51" y="0"/>
                        <a:pt x="51" y="0"/>
                      </a:cubicBezTo>
                      <a:cubicBezTo>
                        <a:pt x="29" y="7"/>
                        <a:pt x="29" y="7"/>
                        <a:pt x="29" y="7"/>
                      </a:cubicBezTo>
                      <a:cubicBezTo>
                        <a:pt x="33" y="19"/>
                        <a:pt x="33" y="19"/>
                        <a:pt x="33" y="19"/>
                      </a:cubicBezTo>
                      <a:cubicBezTo>
                        <a:pt x="32" y="20"/>
                        <a:pt x="30" y="21"/>
                        <a:pt x="29" y="23"/>
                      </a:cubicBezTo>
                      <a:cubicBezTo>
                        <a:pt x="18" y="15"/>
                        <a:pt x="18" y="15"/>
                        <a:pt x="18" y="15"/>
                      </a:cubicBezTo>
                      <a:cubicBezTo>
                        <a:pt x="5" y="33"/>
                        <a:pt x="5" y="33"/>
                        <a:pt x="5" y="33"/>
                      </a:cubicBezTo>
                      <a:cubicBezTo>
                        <a:pt x="15" y="41"/>
                        <a:pt x="15" y="41"/>
                        <a:pt x="15" y="41"/>
                      </a:cubicBezTo>
                      <a:cubicBezTo>
                        <a:pt x="15" y="43"/>
                        <a:pt x="14" y="45"/>
                        <a:pt x="14" y="47"/>
                      </a:cubicBezTo>
                      <a:cubicBezTo>
                        <a:pt x="0" y="47"/>
                        <a:pt x="0" y="47"/>
                        <a:pt x="0" y="47"/>
                      </a:cubicBezTo>
                      <a:cubicBezTo>
                        <a:pt x="0" y="70"/>
                        <a:pt x="0" y="70"/>
                        <a:pt x="0" y="70"/>
                      </a:cubicBezTo>
                      <a:cubicBezTo>
                        <a:pt x="14" y="70"/>
                        <a:pt x="14" y="70"/>
                        <a:pt x="14" y="70"/>
                      </a:cubicBezTo>
                      <a:cubicBezTo>
                        <a:pt x="14" y="72"/>
                        <a:pt x="15" y="73"/>
                        <a:pt x="15" y="75"/>
                      </a:cubicBezTo>
                      <a:cubicBezTo>
                        <a:pt x="5" y="83"/>
                        <a:pt x="5" y="83"/>
                        <a:pt x="5" y="83"/>
                      </a:cubicBezTo>
                      <a:cubicBezTo>
                        <a:pt x="18" y="102"/>
                        <a:pt x="18" y="102"/>
                        <a:pt x="18" y="102"/>
                      </a:cubicBezTo>
                      <a:cubicBezTo>
                        <a:pt x="29" y="94"/>
                        <a:pt x="29" y="94"/>
                        <a:pt x="29" y="94"/>
                      </a:cubicBezTo>
                      <a:cubicBezTo>
                        <a:pt x="30" y="95"/>
                        <a:pt x="32" y="96"/>
                        <a:pt x="33" y="97"/>
                      </a:cubicBezTo>
                      <a:cubicBezTo>
                        <a:pt x="29" y="110"/>
                        <a:pt x="29" y="110"/>
                        <a:pt x="29" y="110"/>
                      </a:cubicBezTo>
                      <a:cubicBezTo>
                        <a:pt x="51" y="117"/>
                        <a:pt x="51" y="117"/>
                        <a:pt x="51" y="117"/>
                      </a:cubicBezTo>
                      <a:cubicBezTo>
                        <a:pt x="55" y="104"/>
                        <a:pt x="55" y="104"/>
                        <a:pt x="55" y="104"/>
                      </a:cubicBezTo>
                      <a:cubicBezTo>
                        <a:pt x="56" y="104"/>
                        <a:pt x="57" y="104"/>
                        <a:pt x="58" y="104"/>
                      </a:cubicBezTo>
                      <a:cubicBezTo>
                        <a:pt x="59" y="104"/>
                        <a:pt x="60" y="104"/>
                        <a:pt x="61" y="104"/>
                      </a:cubicBezTo>
                      <a:cubicBezTo>
                        <a:pt x="65" y="117"/>
                        <a:pt x="65" y="117"/>
                        <a:pt x="65" y="117"/>
                      </a:cubicBezTo>
                      <a:cubicBezTo>
                        <a:pt x="87" y="110"/>
                        <a:pt x="87" y="110"/>
                        <a:pt x="87" y="110"/>
                      </a:cubicBezTo>
                      <a:cubicBezTo>
                        <a:pt x="83" y="97"/>
                        <a:pt x="83" y="97"/>
                        <a:pt x="83" y="97"/>
                      </a:cubicBezTo>
                      <a:cubicBezTo>
                        <a:pt x="85" y="96"/>
                        <a:pt x="86" y="95"/>
                        <a:pt x="88" y="94"/>
                      </a:cubicBezTo>
                      <a:cubicBezTo>
                        <a:pt x="98" y="102"/>
                        <a:pt x="98" y="102"/>
                        <a:pt x="98" y="102"/>
                      </a:cubicBezTo>
                      <a:cubicBezTo>
                        <a:pt x="112" y="83"/>
                        <a:pt x="112" y="83"/>
                        <a:pt x="112" y="83"/>
                      </a:cubicBezTo>
                      <a:cubicBezTo>
                        <a:pt x="101" y="75"/>
                        <a:pt x="101" y="75"/>
                        <a:pt x="101" y="75"/>
                      </a:cubicBezTo>
                      <a:cubicBezTo>
                        <a:pt x="102" y="73"/>
                        <a:pt x="102" y="72"/>
                        <a:pt x="103" y="70"/>
                      </a:cubicBezTo>
                      <a:lnTo>
                        <a:pt x="116" y="70"/>
                      </a:lnTo>
                      <a:close/>
                      <a:moveTo>
                        <a:pt x="58" y="79"/>
                      </a:moveTo>
                      <a:cubicBezTo>
                        <a:pt x="47" y="79"/>
                        <a:pt x="37" y="70"/>
                        <a:pt x="37" y="58"/>
                      </a:cubicBezTo>
                      <a:cubicBezTo>
                        <a:pt x="37" y="46"/>
                        <a:pt x="47" y="37"/>
                        <a:pt x="58" y="37"/>
                      </a:cubicBezTo>
                      <a:cubicBezTo>
                        <a:pt x="70" y="37"/>
                        <a:pt x="79" y="46"/>
                        <a:pt x="79" y="58"/>
                      </a:cubicBezTo>
                      <a:cubicBezTo>
                        <a:pt x="79" y="70"/>
                        <a:pt x="70" y="79"/>
                        <a:pt x="58"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56" name="Rectangle 55"/>
            <p:cNvSpPr/>
            <p:nvPr/>
          </p:nvSpPr>
          <p:spPr>
            <a:xfrm>
              <a:off x="5554808" y="2881794"/>
              <a:ext cx="2081211" cy="423449"/>
            </a:xfrm>
            <a:prstGeom prst="rect">
              <a:avLst/>
            </a:prstGeom>
          </p:spPr>
          <p:txBody>
            <a:bodyPr wrap="none">
              <a:spAutoFit/>
            </a:bodyPr>
            <a:lstStyle/>
            <a:p>
              <a:pPr>
                <a:lnSpc>
                  <a:spcPct val="150000"/>
                </a:lnSpc>
                <a:defRPr/>
              </a:pPr>
              <a:r>
                <a:rPr lang="en-US" sz="1600" b="1" dirty="0">
                  <a:solidFill>
                    <a:schemeClr val="tx2"/>
                  </a:solidFill>
                  <a:latin typeface="Calibri" panose="020F0502020204030204" pitchFamily="34" charset="0"/>
                  <a:ea typeface="Open Sans" panose="020B0606030504020204" pitchFamily="34" charset="0"/>
                  <a:cs typeface="Open Sans" panose="020B0606030504020204" pitchFamily="34" charset="0"/>
                </a:rPr>
                <a:t>Process Improvement </a:t>
              </a:r>
            </a:p>
          </p:txBody>
        </p:sp>
        <p:sp>
          <p:nvSpPr>
            <p:cNvPr id="24" name="Rectangle 23"/>
            <p:cNvSpPr/>
            <p:nvPr/>
          </p:nvSpPr>
          <p:spPr>
            <a:xfrm>
              <a:off x="5686943" y="3231007"/>
              <a:ext cx="3457057" cy="738664"/>
            </a:xfrm>
            <a:prstGeom prst="rect">
              <a:avLst/>
            </a:prstGeom>
          </p:spPr>
          <p:txBody>
            <a:bodyPr wrap="square">
              <a:spAutoFit/>
            </a:bodyPr>
            <a:lstStyle/>
            <a:p>
              <a:r>
                <a:rPr lang="en-US" sz="1400" dirty="0" smtClean="0">
                  <a:solidFill>
                    <a:prstClr val="black"/>
                  </a:solidFill>
                  <a:latin typeface="Calibri" panose="020F0502020204030204" pitchFamily="34" charset="0"/>
                  <a:cs typeface="Arial" panose="020B0604020202020204" pitchFamily="34" charset="0"/>
                </a:rPr>
                <a:t>Managing a supplier, contract, or order can be completed from a single page in the APP system.</a:t>
              </a:r>
              <a:endParaRPr lang="en-US" sz="1400" dirty="0">
                <a:solidFill>
                  <a:prstClr val="black"/>
                </a:solidFill>
                <a:latin typeface="Calibri" panose="020F050202020403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627720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Assessment Process Steps</a:t>
            </a:r>
            <a:endParaRPr lang="en-US" dirty="0"/>
          </a:p>
        </p:txBody>
      </p:sp>
      <p:sp>
        <p:nvSpPr>
          <p:cNvPr id="5" name="Slide Number Placeholder 4"/>
          <p:cNvSpPr>
            <a:spLocks noGrp="1"/>
          </p:cNvSpPr>
          <p:nvPr>
            <p:ph type="sldNum" sz="quarter" idx="12"/>
          </p:nvPr>
        </p:nvSpPr>
        <p:spPr/>
        <p:txBody>
          <a:bodyPr/>
          <a:lstStyle/>
          <a:p>
            <a:fld id="{8CD5FF4D-2AEA-474C-AA08-93571AB214FD}" type="slidenum">
              <a:rPr lang="en-US" smtClean="0">
                <a:solidFill>
                  <a:prstClr val="black">
                    <a:tint val="75000"/>
                  </a:prstClr>
                </a:solidFill>
              </a:rPr>
              <a:pPr/>
              <a:t>9</a:t>
            </a:fld>
            <a:endParaRPr lang="en-US" dirty="0">
              <a:solidFill>
                <a:prstClr val="black">
                  <a:tint val="75000"/>
                </a:prstClr>
              </a:solidFill>
            </a:endParaRPr>
          </a:p>
        </p:txBody>
      </p:sp>
      <p:sp>
        <p:nvSpPr>
          <p:cNvPr id="19" name="Content Placeholder 2"/>
          <p:cNvSpPr txBox="1">
            <a:spLocks/>
          </p:cNvSpPr>
          <p:nvPr/>
        </p:nvSpPr>
        <p:spPr>
          <a:xfrm>
            <a:off x="228600" y="1066800"/>
            <a:ext cx="8686800" cy="685800"/>
          </a:xfrm>
          <a:prstGeom prst="rect">
            <a:avLst/>
          </a:prstGeom>
          <a:solidFill>
            <a:srgbClr val="727272"/>
          </a:solidFill>
        </p:spPr>
        <p:txBody>
          <a:bodyPr anchor="ctr">
            <a:normAutofit/>
          </a:bodyPr>
          <a:lstStyle>
            <a:lvl1pPr marL="233363" indent="-233363" algn="l" defTabSz="914400" rtl="0" eaLnBrk="1" latinLnBrk="0" hangingPunct="1">
              <a:spcBef>
                <a:spcPts val="0"/>
              </a:spcBef>
              <a:spcAft>
                <a:spcPts val="300"/>
              </a:spcAft>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ts val="0"/>
              </a:spcBef>
              <a:spcAft>
                <a:spcPts val="300"/>
              </a:spcAft>
              <a:buSzPct val="75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ts val="0"/>
              </a:spcBef>
              <a:spcAft>
                <a:spcPts val="3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1600" dirty="0" smtClean="0">
                <a:solidFill>
                  <a:sysClr val="window" lastClr="FFFFFF"/>
                </a:solidFill>
              </a:rPr>
              <a:t>The Supplier Performance Assessment process for the State of AZ can be broken down into three main tasks:</a:t>
            </a:r>
            <a:endParaRPr lang="en-US" sz="1600" dirty="0">
              <a:solidFill>
                <a:sysClr val="window" lastClr="FFFFFF"/>
              </a:solidFill>
            </a:endParaRPr>
          </a:p>
        </p:txBody>
      </p:sp>
      <p:grpSp>
        <p:nvGrpSpPr>
          <p:cNvPr id="4" name="Group 3"/>
          <p:cNvGrpSpPr/>
          <p:nvPr/>
        </p:nvGrpSpPr>
        <p:grpSpPr>
          <a:xfrm>
            <a:off x="1362341" y="2094000"/>
            <a:ext cx="1780871" cy="1669628"/>
            <a:chOff x="375393" y="2064172"/>
            <a:chExt cx="1780871" cy="1669628"/>
          </a:xfrm>
        </p:grpSpPr>
        <p:sp>
          <p:nvSpPr>
            <p:cNvPr id="41" name="Rectangle 40"/>
            <p:cNvSpPr/>
            <p:nvPr/>
          </p:nvSpPr>
          <p:spPr>
            <a:xfrm>
              <a:off x="375393" y="2351262"/>
              <a:ext cx="1780871" cy="1382538"/>
            </a:xfrm>
            <a:prstGeom prst="rect">
              <a:avLst/>
            </a:prstGeom>
            <a:solidFill>
              <a:schemeClr val="accent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A379BB"/>
                </a:solidFill>
              </a:endParaRPr>
            </a:p>
          </p:txBody>
        </p:sp>
        <p:sp>
          <p:nvSpPr>
            <p:cNvPr id="42" name="Oval 41"/>
            <p:cNvSpPr>
              <a:spLocks/>
            </p:cNvSpPr>
            <p:nvPr/>
          </p:nvSpPr>
          <p:spPr>
            <a:xfrm>
              <a:off x="921434" y="2064172"/>
              <a:ext cx="685800" cy="685800"/>
            </a:xfrm>
            <a:prstGeom prst="ellipse">
              <a:avLst/>
            </a:prstGeom>
            <a:solidFill>
              <a:schemeClr val="accent1"/>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Univers 45 Light"/>
              </a:endParaRPr>
            </a:p>
          </p:txBody>
        </p:sp>
        <p:sp>
          <p:nvSpPr>
            <p:cNvPr id="43" name="TextBox 42"/>
            <p:cNvSpPr txBox="1"/>
            <p:nvPr/>
          </p:nvSpPr>
          <p:spPr>
            <a:xfrm>
              <a:off x="375393" y="2876957"/>
              <a:ext cx="1777884" cy="584775"/>
            </a:xfrm>
            <a:prstGeom prst="rect">
              <a:avLst/>
            </a:prstGeom>
            <a:noFill/>
          </p:spPr>
          <p:txBody>
            <a:bodyPr wrap="square" rtlCol="0">
              <a:spAutoFit/>
            </a:bodyPr>
            <a:lstStyle/>
            <a:p>
              <a:pPr algn="ctr"/>
              <a:r>
                <a:rPr lang="en-US" sz="1600" b="1" dirty="0" smtClean="0">
                  <a:solidFill>
                    <a:prstClr val="white"/>
                  </a:solidFill>
                </a:rPr>
                <a:t>Create an Assessment</a:t>
              </a:r>
              <a:endParaRPr lang="en-US" sz="1600" b="1" dirty="0">
                <a:solidFill>
                  <a:prstClr val="white"/>
                </a:solidFill>
              </a:endParaRPr>
            </a:p>
          </p:txBody>
        </p:sp>
        <p:sp>
          <p:nvSpPr>
            <p:cNvPr id="44" name="TextBox 43"/>
            <p:cNvSpPr txBox="1"/>
            <p:nvPr/>
          </p:nvSpPr>
          <p:spPr>
            <a:xfrm>
              <a:off x="1071862" y="2137064"/>
              <a:ext cx="384943" cy="523220"/>
            </a:xfrm>
            <a:prstGeom prst="rect">
              <a:avLst/>
            </a:prstGeom>
            <a:noFill/>
          </p:spPr>
          <p:txBody>
            <a:bodyPr wrap="square" rtlCol="0">
              <a:spAutoFit/>
            </a:bodyPr>
            <a:lstStyle/>
            <a:p>
              <a:pPr algn="ctr"/>
              <a:r>
                <a:rPr lang="en-US" sz="2800" b="1" dirty="0">
                  <a:solidFill>
                    <a:prstClr val="white"/>
                  </a:solidFill>
                  <a:latin typeface="Franklin Gothic Medium"/>
                </a:rPr>
                <a:t>1</a:t>
              </a:r>
            </a:p>
          </p:txBody>
        </p:sp>
      </p:grpSp>
      <p:grpSp>
        <p:nvGrpSpPr>
          <p:cNvPr id="56" name="Group 55"/>
          <p:cNvGrpSpPr/>
          <p:nvPr/>
        </p:nvGrpSpPr>
        <p:grpSpPr>
          <a:xfrm>
            <a:off x="3466726" y="2087307"/>
            <a:ext cx="1780871" cy="1669628"/>
            <a:chOff x="375393" y="2064172"/>
            <a:chExt cx="1780871" cy="1669628"/>
          </a:xfrm>
        </p:grpSpPr>
        <p:sp>
          <p:nvSpPr>
            <p:cNvPr id="57" name="Rectangle 56"/>
            <p:cNvSpPr/>
            <p:nvPr/>
          </p:nvSpPr>
          <p:spPr>
            <a:xfrm>
              <a:off x="375393" y="2351262"/>
              <a:ext cx="1780871" cy="1382538"/>
            </a:xfrm>
            <a:prstGeom prst="rect">
              <a:avLst/>
            </a:prstGeom>
            <a:solidFill>
              <a:schemeClr val="accent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A379BB"/>
                </a:solidFill>
              </a:endParaRPr>
            </a:p>
          </p:txBody>
        </p:sp>
        <p:sp>
          <p:nvSpPr>
            <p:cNvPr id="58" name="Oval 57"/>
            <p:cNvSpPr>
              <a:spLocks/>
            </p:cNvSpPr>
            <p:nvPr/>
          </p:nvSpPr>
          <p:spPr>
            <a:xfrm>
              <a:off x="921434" y="2064172"/>
              <a:ext cx="685800" cy="685800"/>
            </a:xfrm>
            <a:prstGeom prst="ellipse">
              <a:avLst/>
            </a:prstGeom>
            <a:solidFill>
              <a:schemeClr val="accent2"/>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Univers 45 Light"/>
              </a:endParaRPr>
            </a:p>
          </p:txBody>
        </p:sp>
        <p:sp>
          <p:nvSpPr>
            <p:cNvPr id="59" name="TextBox 58"/>
            <p:cNvSpPr txBox="1"/>
            <p:nvPr/>
          </p:nvSpPr>
          <p:spPr>
            <a:xfrm>
              <a:off x="378379" y="2880233"/>
              <a:ext cx="1777884" cy="830997"/>
            </a:xfrm>
            <a:prstGeom prst="rect">
              <a:avLst/>
            </a:prstGeom>
            <a:noFill/>
          </p:spPr>
          <p:txBody>
            <a:bodyPr wrap="square" rtlCol="0">
              <a:spAutoFit/>
            </a:bodyPr>
            <a:lstStyle/>
            <a:p>
              <a:pPr algn="ctr"/>
              <a:r>
                <a:rPr lang="en-US" sz="1600" b="1" dirty="0" smtClean="0">
                  <a:solidFill>
                    <a:prstClr val="white"/>
                  </a:solidFill>
                </a:rPr>
                <a:t>Complete a Questionnaire</a:t>
              </a:r>
              <a:endParaRPr lang="en-US" sz="1600" b="1" dirty="0">
                <a:solidFill>
                  <a:prstClr val="white"/>
                </a:solidFill>
              </a:endParaRPr>
            </a:p>
            <a:p>
              <a:pPr algn="ctr"/>
              <a:endParaRPr lang="en-US" sz="1600" b="1" dirty="0">
                <a:solidFill>
                  <a:prstClr val="white"/>
                </a:solidFill>
              </a:endParaRPr>
            </a:p>
          </p:txBody>
        </p:sp>
        <p:sp>
          <p:nvSpPr>
            <p:cNvPr id="60" name="TextBox 59"/>
            <p:cNvSpPr txBox="1"/>
            <p:nvPr/>
          </p:nvSpPr>
          <p:spPr>
            <a:xfrm>
              <a:off x="1071862" y="2137064"/>
              <a:ext cx="384943" cy="523220"/>
            </a:xfrm>
            <a:prstGeom prst="rect">
              <a:avLst/>
            </a:prstGeom>
            <a:noFill/>
          </p:spPr>
          <p:txBody>
            <a:bodyPr wrap="square" rtlCol="0">
              <a:spAutoFit/>
            </a:bodyPr>
            <a:lstStyle/>
            <a:p>
              <a:pPr algn="ctr"/>
              <a:r>
                <a:rPr lang="en-US" sz="2800" b="1" dirty="0">
                  <a:solidFill>
                    <a:prstClr val="white"/>
                  </a:solidFill>
                  <a:latin typeface="Franklin Gothic Medium"/>
                </a:rPr>
                <a:t>2</a:t>
              </a:r>
            </a:p>
          </p:txBody>
        </p:sp>
      </p:grpSp>
      <p:grpSp>
        <p:nvGrpSpPr>
          <p:cNvPr id="66" name="Group 65"/>
          <p:cNvGrpSpPr/>
          <p:nvPr/>
        </p:nvGrpSpPr>
        <p:grpSpPr>
          <a:xfrm>
            <a:off x="5563723" y="2076529"/>
            <a:ext cx="1780872" cy="1669628"/>
            <a:chOff x="375392" y="2064172"/>
            <a:chExt cx="1780872" cy="1669628"/>
          </a:xfrm>
        </p:grpSpPr>
        <p:sp>
          <p:nvSpPr>
            <p:cNvPr id="67" name="Rectangle 66"/>
            <p:cNvSpPr/>
            <p:nvPr/>
          </p:nvSpPr>
          <p:spPr>
            <a:xfrm>
              <a:off x="375393" y="2351262"/>
              <a:ext cx="1780871" cy="1382538"/>
            </a:xfrm>
            <a:prstGeom prst="rect">
              <a:avLst/>
            </a:prstGeom>
            <a:solidFill>
              <a:schemeClr val="accent4"/>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A379BB"/>
                </a:solidFill>
              </a:endParaRPr>
            </a:p>
          </p:txBody>
        </p:sp>
        <p:sp>
          <p:nvSpPr>
            <p:cNvPr id="68" name="Oval 67"/>
            <p:cNvSpPr>
              <a:spLocks/>
            </p:cNvSpPr>
            <p:nvPr/>
          </p:nvSpPr>
          <p:spPr>
            <a:xfrm>
              <a:off x="921434" y="2064172"/>
              <a:ext cx="685800" cy="685800"/>
            </a:xfrm>
            <a:prstGeom prst="ellipse">
              <a:avLst/>
            </a:prstGeom>
            <a:solidFill>
              <a:schemeClr val="accent4"/>
            </a:solidFill>
            <a:ln w="28575" cap="rnd"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Univers 45 Light"/>
              </a:endParaRPr>
            </a:p>
          </p:txBody>
        </p:sp>
        <p:sp>
          <p:nvSpPr>
            <p:cNvPr id="69" name="TextBox 68"/>
            <p:cNvSpPr txBox="1"/>
            <p:nvPr/>
          </p:nvSpPr>
          <p:spPr>
            <a:xfrm>
              <a:off x="375392" y="2947374"/>
              <a:ext cx="1777884" cy="584775"/>
            </a:xfrm>
            <a:prstGeom prst="rect">
              <a:avLst/>
            </a:prstGeom>
            <a:noFill/>
          </p:spPr>
          <p:txBody>
            <a:bodyPr wrap="square" rtlCol="0">
              <a:spAutoFit/>
            </a:bodyPr>
            <a:lstStyle/>
            <a:p>
              <a:pPr algn="ctr"/>
              <a:r>
                <a:rPr lang="en-US" sz="1600" b="1" dirty="0" smtClean="0">
                  <a:solidFill>
                    <a:prstClr val="white"/>
                  </a:solidFill>
                </a:rPr>
                <a:t>Close an Assessment</a:t>
              </a:r>
              <a:endParaRPr lang="en-US" sz="1600" b="1" dirty="0">
                <a:solidFill>
                  <a:prstClr val="white"/>
                </a:solidFill>
              </a:endParaRPr>
            </a:p>
          </p:txBody>
        </p:sp>
        <p:sp>
          <p:nvSpPr>
            <p:cNvPr id="70" name="TextBox 69"/>
            <p:cNvSpPr txBox="1"/>
            <p:nvPr/>
          </p:nvSpPr>
          <p:spPr>
            <a:xfrm>
              <a:off x="1071862" y="2137064"/>
              <a:ext cx="384943" cy="523220"/>
            </a:xfrm>
            <a:prstGeom prst="rect">
              <a:avLst/>
            </a:prstGeom>
            <a:noFill/>
          </p:spPr>
          <p:txBody>
            <a:bodyPr wrap="square" rtlCol="0">
              <a:spAutoFit/>
            </a:bodyPr>
            <a:lstStyle/>
            <a:p>
              <a:pPr algn="ctr"/>
              <a:r>
                <a:rPr lang="en-US" sz="2800" b="1" dirty="0">
                  <a:solidFill>
                    <a:prstClr val="white"/>
                  </a:solidFill>
                  <a:latin typeface="Franklin Gothic Medium"/>
                </a:rPr>
                <a:t>3</a:t>
              </a:r>
            </a:p>
          </p:txBody>
        </p:sp>
      </p:grpSp>
      <p:sp>
        <p:nvSpPr>
          <p:cNvPr id="91" name="Content Placeholder 6"/>
          <p:cNvSpPr txBox="1">
            <a:spLocks/>
          </p:cNvSpPr>
          <p:nvPr/>
        </p:nvSpPr>
        <p:spPr>
          <a:xfrm>
            <a:off x="228600" y="4446837"/>
            <a:ext cx="8460161" cy="609600"/>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anose="020B0604020202020204" pitchFamily="34" charset="0"/>
              <a:buChar char="•"/>
              <a:defRPr sz="1600" kern="1200" baseline="0">
                <a:solidFill>
                  <a:schemeClr val="tx1"/>
                </a:solidFill>
                <a:latin typeface="+mn-lt"/>
                <a:ea typeface="+mn-ea"/>
                <a:cs typeface="+mn-cs"/>
              </a:defRPr>
            </a:lvl1pPr>
            <a:lvl2pPr marL="742950" indent="-285750" algn="l" defTabSz="914400" rtl="0" eaLnBrk="1" latinLnBrk="0" hangingPunct="1">
              <a:spcBef>
                <a:spcPts val="400"/>
              </a:spcBef>
              <a:spcAft>
                <a:spcPts val="400"/>
              </a:spcAft>
              <a:buSzPct val="75000"/>
              <a:buFont typeface="Courier New" panose="02070309020205020404" pitchFamily="49" charset="0"/>
              <a:buChar char="o"/>
              <a:defRPr sz="1600" kern="1200" baseline="0">
                <a:solidFill>
                  <a:schemeClr val="tx1"/>
                </a:solidFill>
                <a:latin typeface="+mn-lt"/>
                <a:ea typeface="+mn-ea"/>
                <a:cs typeface="+mn-cs"/>
              </a:defRPr>
            </a:lvl2pPr>
            <a:lvl3pPr marL="1143000" indent="-228600" algn="l" defTabSz="914400" rtl="0" eaLnBrk="1" latinLnBrk="0" hangingPunct="1">
              <a:spcBef>
                <a:spcPts val="400"/>
              </a:spcBef>
              <a:spcAft>
                <a:spcPts val="400"/>
              </a:spcAft>
              <a:buFont typeface="Wingdings" panose="05000000000000000000" pitchFamily="2" charset="2"/>
              <a:buChar char="§"/>
              <a:defRPr sz="1600" kern="1200" baseline="0">
                <a:solidFill>
                  <a:schemeClr val="tx1"/>
                </a:solidFill>
                <a:latin typeface="+mn-lt"/>
                <a:ea typeface="+mn-ea"/>
                <a:cs typeface="+mn-cs"/>
              </a:defRPr>
            </a:lvl3pPr>
            <a:lvl4pPr marL="16002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prstClr val="black"/>
                </a:solidFill>
              </a:rPr>
              <a:t>These tasks and their corresponding roles involved will be discussed in detail throughout this course.</a:t>
            </a:r>
            <a:endParaRPr lang="en-US" dirty="0">
              <a:solidFill>
                <a:prstClr val="black"/>
              </a:solidFill>
            </a:endParaRPr>
          </a:p>
        </p:txBody>
      </p:sp>
    </p:spTree>
    <p:custDataLst>
      <p:tags r:id="rId1"/>
    </p:custDataLst>
    <p:extLst>
      <p:ext uri="{BB962C8B-B14F-4D97-AF65-F5344CB8AC3E}">
        <p14:creationId xmlns:p14="http://schemas.microsoft.com/office/powerpoint/2010/main" val="2679160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MOCS_PRESENTATION_TEMPLATE_2" val="P91Z8m30"/>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OCS_Presentation_Template_2">
  <a:themeElements>
    <a:clrScheme name="Custom 6">
      <a:dk1>
        <a:sysClr val="windowText" lastClr="000000"/>
      </a:dk1>
      <a:lt1>
        <a:sysClr val="window" lastClr="FFFFFF"/>
      </a:lt1>
      <a:dk2>
        <a:srgbClr val="69676D"/>
      </a:dk2>
      <a:lt2>
        <a:srgbClr val="C9C2D1"/>
      </a:lt2>
      <a:accent1>
        <a:srgbClr val="002857"/>
      </a:accent1>
      <a:accent2>
        <a:srgbClr val="E24307"/>
      </a:accent2>
      <a:accent3>
        <a:srgbClr val="6CBCCB"/>
      </a:accent3>
      <a:accent4>
        <a:srgbClr val="75A439"/>
      </a:accent4>
      <a:accent5>
        <a:srgbClr val="FAA636"/>
      </a:accent5>
      <a:accent6>
        <a:srgbClr val="FFA279"/>
      </a:accent6>
      <a:hlink>
        <a:srgbClr val="410082"/>
      </a:hlink>
      <a:folHlink>
        <a:srgbClr val="93296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47603</TotalTime>
  <Words>2593</Words>
  <Application>Microsoft Office PowerPoint</Application>
  <PresentationFormat>On-screen Show (4:3)</PresentationFormat>
  <Paragraphs>310</Paragraphs>
  <Slides>36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Courier New</vt:lpstr>
      <vt:lpstr>Franklin Gothic Medium</vt:lpstr>
      <vt:lpstr>Helvetica</vt:lpstr>
      <vt:lpstr>Open Sans</vt:lpstr>
      <vt:lpstr>Roboto Light</vt:lpstr>
      <vt:lpstr>Univers 45 Light</vt:lpstr>
      <vt:lpstr>Univers 47 CondensedLight</vt:lpstr>
      <vt:lpstr>Wingdings</vt:lpstr>
      <vt:lpstr>MOCS_Presentation_Template_2</vt:lpstr>
      <vt:lpstr>Performance Assessments for Procurement Users</vt:lpstr>
      <vt:lpstr>Agenda</vt:lpstr>
      <vt:lpstr>Course Introduction</vt:lpstr>
      <vt:lpstr>Performance Assessments</vt:lpstr>
      <vt:lpstr>Learning Objectives</vt:lpstr>
      <vt:lpstr>Performance Assessments </vt:lpstr>
      <vt:lpstr>PowerPoint Presentation</vt:lpstr>
      <vt:lpstr>Process Overview</vt:lpstr>
      <vt:lpstr>Performance Assessment Process Steps</vt:lpstr>
      <vt:lpstr>Performance Assessment Workflow</vt:lpstr>
      <vt:lpstr>PowerPoint Presentation</vt:lpstr>
      <vt:lpstr>Create an Assessment</vt:lpstr>
      <vt:lpstr>Create an Assessment:  Supplier Assessment Page Tabs</vt:lpstr>
      <vt:lpstr>Demo 1: Create a Performance Assessment</vt:lpstr>
      <vt:lpstr>Exercise 1: Create a Performance Assessment</vt:lpstr>
      <vt:lpstr>Evaluators</vt:lpstr>
      <vt:lpstr>Demo 2: Assign an Evaluator</vt:lpstr>
      <vt:lpstr>Exercise 2: Assign an Evaluator</vt:lpstr>
      <vt:lpstr>Knowledge Check – Multiple Choice</vt:lpstr>
      <vt:lpstr>PowerPoint Presentation</vt:lpstr>
      <vt:lpstr>Complete a Questionnaire</vt:lpstr>
      <vt:lpstr>Demo 3: Complete a Questionnaire</vt:lpstr>
      <vt:lpstr>Exercise 3: Complete a Questionnaire</vt:lpstr>
      <vt:lpstr>Knowledge Check  – True or False</vt:lpstr>
      <vt:lpstr>PowerPoint Presentation</vt:lpstr>
      <vt:lpstr>Close an Assessment</vt:lpstr>
      <vt:lpstr>Demo 4: Close an Assessment</vt:lpstr>
      <vt:lpstr>Exercise 4: Close an Assessment</vt:lpstr>
      <vt:lpstr>Knowledge Check – Multiple Choice</vt:lpstr>
      <vt:lpstr>PowerPoint Presentation</vt:lpstr>
      <vt:lpstr>Process Flow</vt:lpstr>
      <vt:lpstr>Key Takeaways</vt:lpstr>
      <vt:lpstr>Course Summary</vt:lpstr>
      <vt:lpstr>PowerPoint Presentation</vt:lpstr>
      <vt:lpstr>QRGs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S2P Training</dc:title>
  <dc:creator>alexanderprice@kpmg.com</dc:creator>
  <cp:lastModifiedBy>Alex Price</cp:lastModifiedBy>
  <cp:revision>545</cp:revision>
  <cp:lastPrinted>2016-10-13T17:21:14Z</cp:lastPrinted>
  <dcterms:created xsi:type="dcterms:W3CDTF">2016-07-22T13:01:54Z</dcterms:created>
  <dcterms:modified xsi:type="dcterms:W3CDTF">2018-08-29T15:28:03Z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5FB7F7C2-C532-46E4-B183-AC6D433E6B96</vt:lpwstr>
  </property>
  <property fmtid="{D5CDD505-2E9C-101B-9397-08002B2CF9AE}" pid="3" name="ArticulatePath">
    <vt:lpwstr>PASSPort PowerPoint Training Course Template</vt:lpwstr>
  </property>
</Properties>
</file>