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7" r:id="rId2"/>
    <p:sldId id="263" r:id="rId3"/>
    <p:sldId id="297" r:id="rId4"/>
    <p:sldId id="335" r:id="rId5"/>
    <p:sldId id="258" r:id="rId6"/>
    <p:sldId id="264" r:id="rId7"/>
    <p:sldId id="300" r:id="rId8"/>
    <p:sldId id="295" r:id="rId9"/>
    <p:sldId id="316" r:id="rId10"/>
    <p:sldId id="302" r:id="rId11"/>
    <p:sldId id="317" r:id="rId12"/>
    <p:sldId id="279" r:id="rId13"/>
    <p:sldId id="321" r:id="rId14"/>
    <p:sldId id="322" r:id="rId15"/>
    <p:sldId id="318" r:id="rId16"/>
    <p:sldId id="323" r:id="rId17"/>
    <p:sldId id="324" r:id="rId18"/>
    <p:sldId id="325" r:id="rId19"/>
    <p:sldId id="327" r:id="rId20"/>
    <p:sldId id="332" r:id="rId21"/>
    <p:sldId id="345" r:id="rId22"/>
    <p:sldId id="337" r:id="rId23"/>
    <p:sldId id="338" r:id="rId24"/>
    <p:sldId id="339" r:id="rId25"/>
    <p:sldId id="340" r:id="rId26"/>
    <p:sldId id="341" r:id="rId27"/>
    <p:sldId id="342" r:id="rId28"/>
    <p:sldId id="343" r:id="rId29"/>
    <p:sldId id="344" r:id="rId30"/>
    <p:sldId id="308" r:id="rId31"/>
    <p:sldId id="309" r:id="rId32"/>
    <p:sldId id="310" r:id="rId33"/>
    <p:sldId id="274" r:id="rId34"/>
    <p:sldId id="346" r:id="rId35"/>
    <p:sldId id="286" r:id="rId36"/>
    <p:sldId id="333" r:id="rId37"/>
    <p:sldId id="261" r:id="rId38"/>
  </p:sldIdLst>
  <p:sldSz cx="9144000" cy="6858000" type="screen4x3"/>
  <p:notesSz cx="6858000" cy="9236075"/>
  <p:custDataLst>
    <p:tags r:id="rId41"/>
  </p:custDataLst>
  <p:defaultTextStyle>
    <a:defPPr>
      <a:defRPr lang="en-US"/>
    </a:defPPr>
    <a:lvl1pPr marL="0" algn="l" defTabSz="984629" rtl="0" eaLnBrk="1" latinLnBrk="0" hangingPunct="1">
      <a:defRPr sz="2000" kern="1200">
        <a:solidFill>
          <a:schemeClr val="tx1"/>
        </a:solidFill>
        <a:latin typeface="+mn-lt"/>
        <a:ea typeface="+mn-ea"/>
        <a:cs typeface="+mn-cs"/>
      </a:defRPr>
    </a:lvl1pPr>
    <a:lvl2pPr marL="492315" algn="l" defTabSz="984629" rtl="0" eaLnBrk="1" latinLnBrk="0" hangingPunct="1">
      <a:defRPr sz="2000" kern="1200">
        <a:solidFill>
          <a:schemeClr val="tx1"/>
        </a:solidFill>
        <a:latin typeface="+mn-lt"/>
        <a:ea typeface="+mn-ea"/>
        <a:cs typeface="+mn-cs"/>
      </a:defRPr>
    </a:lvl2pPr>
    <a:lvl3pPr marL="984629" algn="l" defTabSz="984629" rtl="0" eaLnBrk="1" latinLnBrk="0" hangingPunct="1">
      <a:defRPr sz="2000" kern="1200">
        <a:solidFill>
          <a:schemeClr val="tx1"/>
        </a:solidFill>
        <a:latin typeface="+mn-lt"/>
        <a:ea typeface="+mn-ea"/>
        <a:cs typeface="+mn-cs"/>
      </a:defRPr>
    </a:lvl3pPr>
    <a:lvl4pPr marL="1476944" algn="l" defTabSz="984629" rtl="0" eaLnBrk="1" latinLnBrk="0" hangingPunct="1">
      <a:defRPr sz="2000" kern="1200">
        <a:solidFill>
          <a:schemeClr val="tx1"/>
        </a:solidFill>
        <a:latin typeface="+mn-lt"/>
        <a:ea typeface="+mn-ea"/>
        <a:cs typeface="+mn-cs"/>
      </a:defRPr>
    </a:lvl4pPr>
    <a:lvl5pPr marL="1969260" algn="l" defTabSz="984629" rtl="0" eaLnBrk="1" latinLnBrk="0" hangingPunct="1">
      <a:defRPr sz="2000" kern="1200">
        <a:solidFill>
          <a:schemeClr val="tx1"/>
        </a:solidFill>
        <a:latin typeface="+mn-lt"/>
        <a:ea typeface="+mn-ea"/>
        <a:cs typeface="+mn-cs"/>
      </a:defRPr>
    </a:lvl5pPr>
    <a:lvl6pPr marL="2461574" algn="l" defTabSz="984629" rtl="0" eaLnBrk="1" latinLnBrk="0" hangingPunct="1">
      <a:defRPr sz="2000" kern="1200">
        <a:solidFill>
          <a:schemeClr val="tx1"/>
        </a:solidFill>
        <a:latin typeface="+mn-lt"/>
        <a:ea typeface="+mn-ea"/>
        <a:cs typeface="+mn-cs"/>
      </a:defRPr>
    </a:lvl6pPr>
    <a:lvl7pPr marL="2953889" algn="l" defTabSz="984629" rtl="0" eaLnBrk="1" latinLnBrk="0" hangingPunct="1">
      <a:defRPr sz="2000" kern="1200">
        <a:solidFill>
          <a:schemeClr val="tx1"/>
        </a:solidFill>
        <a:latin typeface="+mn-lt"/>
        <a:ea typeface="+mn-ea"/>
        <a:cs typeface="+mn-cs"/>
      </a:defRPr>
    </a:lvl7pPr>
    <a:lvl8pPr marL="3446204" algn="l" defTabSz="984629" rtl="0" eaLnBrk="1" latinLnBrk="0" hangingPunct="1">
      <a:defRPr sz="2000" kern="1200">
        <a:solidFill>
          <a:schemeClr val="tx1"/>
        </a:solidFill>
        <a:latin typeface="+mn-lt"/>
        <a:ea typeface="+mn-ea"/>
        <a:cs typeface="+mn-cs"/>
      </a:defRPr>
    </a:lvl8pPr>
    <a:lvl9pPr marL="3938518" algn="l" defTabSz="984629"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641A9FC-4A54-40F5-BB91-3926AC173F94}">
          <p14:sldIdLst>
            <p14:sldId id="257"/>
            <p14:sldId id="263"/>
            <p14:sldId id="297"/>
            <p14:sldId id="335"/>
            <p14:sldId id="258"/>
            <p14:sldId id="264"/>
            <p14:sldId id="300"/>
            <p14:sldId id="295"/>
            <p14:sldId id="316"/>
            <p14:sldId id="302"/>
            <p14:sldId id="317"/>
            <p14:sldId id="279"/>
            <p14:sldId id="321"/>
            <p14:sldId id="322"/>
            <p14:sldId id="318"/>
            <p14:sldId id="323"/>
            <p14:sldId id="324"/>
            <p14:sldId id="325"/>
            <p14:sldId id="327"/>
            <p14:sldId id="332"/>
            <p14:sldId id="345"/>
            <p14:sldId id="337"/>
            <p14:sldId id="338"/>
            <p14:sldId id="339"/>
            <p14:sldId id="340"/>
            <p14:sldId id="341"/>
            <p14:sldId id="342"/>
            <p14:sldId id="343"/>
            <p14:sldId id="344"/>
            <p14:sldId id="308"/>
            <p14:sldId id="309"/>
            <p14:sldId id="310"/>
            <p14:sldId id="274"/>
            <p14:sldId id="346"/>
            <p14:sldId id="286"/>
            <p14:sldId id="333"/>
            <p14:sldId id="2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ry Lefler" initials="BL" lastIdx="5" clrIdx="0">
    <p:extLst>
      <p:ext uri="{19B8F6BF-5375-455C-9EA6-DF929625EA0E}">
        <p15:presenceInfo xmlns:p15="http://schemas.microsoft.com/office/powerpoint/2012/main" userId="Berry Lef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636"/>
    <a:srgbClr val="75A439"/>
    <a:srgbClr val="A6A6A6"/>
    <a:srgbClr val="E24307"/>
    <a:srgbClr val="727272"/>
    <a:srgbClr val="6CBCCB"/>
    <a:srgbClr val="002857"/>
    <a:srgbClr val="002B56"/>
    <a:srgbClr val="CCCCCC"/>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89988" autoAdjust="0"/>
  </p:normalViewPr>
  <p:slideViewPr>
    <p:cSldViewPr>
      <p:cViewPr varScale="1">
        <p:scale>
          <a:sx n="77" d="100"/>
          <a:sy n="77" d="100"/>
        </p:scale>
        <p:origin x="108" y="6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697" cy="461490"/>
          </a:xfrm>
          <a:prstGeom prst="rect">
            <a:avLst/>
          </a:prstGeom>
        </p:spPr>
        <p:txBody>
          <a:bodyPr vert="horz" lIns="89630" tIns="44814" rIns="89630" bIns="44814" rtlCol="0"/>
          <a:lstStyle>
            <a:lvl1pPr algn="l">
              <a:defRPr sz="1200"/>
            </a:lvl1pPr>
          </a:lstStyle>
          <a:p>
            <a:endParaRPr lang="en-US" dirty="0"/>
          </a:p>
        </p:txBody>
      </p:sp>
      <p:sp>
        <p:nvSpPr>
          <p:cNvPr id="3" name="Date Placeholder 2"/>
          <p:cNvSpPr>
            <a:spLocks noGrp="1"/>
          </p:cNvSpPr>
          <p:nvPr>
            <p:ph type="dt" sz="quarter" idx="1"/>
          </p:nvPr>
        </p:nvSpPr>
        <p:spPr>
          <a:xfrm>
            <a:off x="3884755" y="0"/>
            <a:ext cx="2971697" cy="461490"/>
          </a:xfrm>
          <a:prstGeom prst="rect">
            <a:avLst/>
          </a:prstGeom>
        </p:spPr>
        <p:txBody>
          <a:bodyPr vert="horz" lIns="89630" tIns="44814" rIns="89630" bIns="44814" rtlCol="0"/>
          <a:lstStyle>
            <a:lvl1pPr algn="r">
              <a:defRPr sz="1200"/>
            </a:lvl1pPr>
          </a:lstStyle>
          <a:p>
            <a:fld id="{98BB4095-5922-42B1-86BE-86987C2B07A2}" type="datetimeFigureOut">
              <a:rPr lang="en-US" smtClean="0"/>
              <a:t>8/23/2018</a:t>
            </a:fld>
            <a:endParaRPr lang="en-US" dirty="0"/>
          </a:p>
        </p:txBody>
      </p:sp>
      <p:sp>
        <p:nvSpPr>
          <p:cNvPr id="4" name="Footer Placeholder 3"/>
          <p:cNvSpPr>
            <a:spLocks noGrp="1"/>
          </p:cNvSpPr>
          <p:nvPr>
            <p:ph type="ftr" sz="quarter" idx="2"/>
          </p:nvPr>
        </p:nvSpPr>
        <p:spPr>
          <a:xfrm>
            <a:off x="2" y="8773013"/>
            <a:ext cx="2971697" cy="461490"/>
          </a:xfrm>
          <a:prstGeom prst="rect">
            <a:avLst/>
          </a:prstGeom>
        </p:spPr>
        <p:txBody>
          <a:bodyPr vert="horz" lIns="89630" tIns="44814" rIns="89630" bIns="448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755" y="8773013"/>
            <a:ext cx="2971697" cy="461490"/>
          </a:xfrm>
          <a:prstGeom prst="rect">
            <a:avLst/>
          </a:prstGeom>
        </p:spPr>
        <p:txBody>
          <a:bodyPr vert="horz" lIns="89630" tIns="44814" rIns="89630" bIns="44814" rtlCol="0" anchor="b"/>
          <a:lstStyle>
            <a:lvl1pPr algn="r">
              <a:defRPr sz="1200"/>
            </a:lvl1pPr>
          </a:lstStyle>
          <a:p>
            <a:fld id="{DE931542-DA2F-488A-BDBE-8681AFFDB291}" type="slidenum">
              <a:rPr lang="en-US" smtClean="0"/>
              <a:t>‹#›</a:t>
            </a:fld>
            <a:endParaRPr lang="en-US" dirty="0"/>
          </a:p>
        </p:txBody>
      </p:sp>
    </p:spTree>
    <p:extLst>
      <p:ext uri="{BB962C8B-B14F-4D97-AF65-F5344CB8AC3E}">
        <p14:creationId xmlns:p14="http://schemas.microsoft.com/office/powerpoint/2010/main" val="2172746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803"/>
          </a:xfrm>
          <a:prstGeom prst="rect">
            <a:avLst/>
          </a:prstGeom>
        </p:spPr>
        <p:txBody>
          <a:bodyPr vert="horz" lIns="91477" tIns="45738" rIns="91477" bIns="45738" rtlCol="0"/>
          <a:lstStyle>
            <a:lvl1pPr algn="l">
              <a:defRPr sz="1200"/>
            </a:lvl1pPr>
          </a:lstStyle>
          <a:p>
            <a:endParaRPr lang="en-US" dirty="0"/>
          </a:p>
        </p:txBody>
      </p:sp>
      <p:sp>
        <p:nvSpPr>
          <p:cNvPr id="3" name="Date Placeholder 2"/>
          <p:cNvSpPr>
            <a:spLocks noGrp="1"/>
          </p:cNvSpPr>
          <p:nvPr>
            <p:ph type="dt" idx="1"/>
          </p:nvPr>
        </p:nvSpPr>
        <p:spPr>
          <a:xfrm>
            <a:off x="3884615" y="1"/>
            <a:ext cx="2971800" cy="461803"/>
          </a:xfrm>
          <a:prstGeom prst="rect">
            <a:avLst/>
          </a:prstGeom>
        </p:spPr>
        <p:txBody>
          <a:bodyPr vert="horz" lIns="91477" tIns="45738" rIns="91477" bIns="45738" rtlCol="0"/>
          <a:lstStyle>
            <a:lvl1pPr algn="r">
              <a:defRPr sz="1200"/>
            </a:lvl1pPr>
          </a:lstStyle>
          <a:p>
            <a:fld id="{66D5D0B4-0EC0-4A72-B8CE-2BF5D244EFE7}" type="datetimeFigureOut">
              <a:rPr lang="en-US" smtClean="0"/>
              <a:t>8/23/2018</a:t>
            </a:fld>
            <a:endParaRPr lang="en-US" dirty="0"/>
          </a:p>
        </p:txBody>
      </p:sp>
      <p:sp>
        <p:nvSpPr>
          <p:cNvPr id="4" name="Slide Image Placeholder 3"/>
          <p:cNvSpPr>
            <a:spLocks noGrp="1" noRot="1" noChangeAspect="1"/>
          </p:cNvSpPr>
          <p:nvPr>
            <p:ph type="sldImg" idx="2"/>
          </p:nvPr>
        </p:nvSpPr>
        <p:spPr>
          <a:xfrm>
            <a:off x="1120775" y="693738"/>
            <a:ext cx="4616450" cy="3462337"/>
          </a:xfrm>
          <a:prstGeom prst="rect">
            <a:avLst/>
          </a:prstGeom>
          <a:noFill/>
          <a:ln w="12700">
            <a:solidFill>
              <a:prstClr val="black"/>
            </a:solidFill>
          </a:ln>
        </p:spPr>
        <p:txBody>
          <a:bodyPr vert="horz" lIns="91477" tIns="45738" rIns="91477" bIns="45738" rtlCol="0" anchor="ctr"/>
          <a:lstStyle/>
          <a:p>
            <a:endParaRPr lang="en-US" dirty="0"/>
          </a:p>
        </p:txBody>
      </p:sp>
      <p:sp>
        <p:nvSpPr>
          <p:cNvPr id="5" name="Notes Placeholder 4"/>
          <p:cNvSpPr>
            <a:spLocks noGrp="1"/>
          </p:cNvSpPr>
          <p:nvPr>
            <p:ph type="body" sz="quarter" idx="3"/>
          </p:nvPr>
        </p:nvSpPr>
        <p:spPr>
          <a:xfrm>
            <a:off x="685800" y="4387138"/>
            <a:ext cx="5486400" cy="4156233"/>
          </a:xfrm>
          <a:prstGeom prst="rect">
            <a:avLst/>
          </a:prstGeom>
        </p:spPr>
        <p:txBody>
          <a:bodyPr vert="horz" lIns="91477" tIns="45738" rIns="91477" bIns="457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2971800" cy="461803"/>
          </a:xfrm>
          <a:prstGeom prst="rect">
            <a:avLst/>
          </a:prstGeom>
        </p:spPr>
        <p:txBody>
          <a:bodyPr vert="horz" lIns="91477" tIns="45738" rIns="91477" bIns="4573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5" y="8772669"/>
            <a:ext cx="2971800" cy="461803"/>
          </a:xfrm>
          <a:prstGeom prst="rect">
            <a:avLst/>
          </a:prstGeom>
        </p:spPr>
        <p:txBody>
          <a:bodyPr vert="horz" lIns="91477" tIns="45738" rIns="91477" bIns="45738" rtlCol="0" anchor="b"/>
          <a:lstStyle>
            <a:lvl1pPr algn="r">
              <a:defRPr sz="1200"/>
            </a:lvl1pPr>
          </a:lstStyle>
          <a:p>
            <a:fld id="{275897BF-0623-45A8-9FDB-C2011A0AF853}" type="slidenum">
              <a:rPr lang="en-US" smtClean="0"/>
              <a:t>‹#›</a:t>
            </a:fld>
            <a:endParaRPr lang="en-US" dirty="0"/>
          </a:p>
        </p:txBody>
      </p:sp>
    </p:spTree>
    <p:extLst>
      <p:ext uri="{BB962C8B-B14F-4D97-AF65-F5344CB8AC3E}">
        <p14:creationId xmlns:p14="http://schemas.microsoft.com/office/powerpoint/2010/main" val="1860013716"/>
      </p:ext>
    </p:extLst>
  </p:cSld>
  <p:clrMap bg1="lt1" tx1="dk1" bg2="lt2" tx2="dk2" accent1="accent1" accent2="accent2" accent3="accent3" accent4="accent4" accent5="accent5" accent6="accent6" hlink="hlink" folHlink="folHlink"/>
  <p:notesStyle>
    <a:lvl1pPr marL="0" algn="l" defTabSz="984629" rtl="0" eaLnBrk="1" latinLnBrk="0" hangingPunct="1">
      <a:defRPr sz="1300" kern="1200">
        <a:solidFill>
          <a:schemeClr val="tx1"/>
        </a:solidFill>
        <a:latin typeface="+mn-lt"/>
        <a:ea typeface="+mn-ea"/>
        <a:cs typeface="+mn-cs"/>
      </a:defRPr>
    </a:lvl1pPr>
    <a:lvl2pPr marL="492315" algn="l" defTabSz="984629" rtl="0" eaLnBrk="1" latinLnBrk="0" hangingPunct="1">
      <a:defRPr sz="1300" kern="1200">
        <a:solidFill>
          <a:schemeClr val="tx1"/>
        </a:solidFill>
        <a:latin typeface="+mn-lt"/>
        <a:ea typeface="+mn-ea"/>
        <a:cs typeface="+mn-cs"/>
      </a:defRPr>
    </a:lvl2pPr>
    <a:lvl3pPr marL="984629" algn="l" defTabSz="984629" rtl="0" eaLnBrk="1" latinLnBrk="0" hangingPunct="1">
      <a:defRPr sz="1300" kern="1200">
        <a:solidFill>
          <a:schemeClr val="tx1"/>
        </a:solidFill>
        <a:latin typeface="+mn-lt"/>
        <a:ea typeface="+mn-ea"/>
        <a:cs typeface="+mn-cs"/>
      </a:defRPr>
    </a:lvl3pPr>
    <a:lvl4pPr marL="1476944" algn="l" defTabSz="984629" rtl="0" eaLnBrk="1" latinLnBrk="0" hangingPunct="1">
      <a:defRPr sz="1300" kern="1200">
        <a:solidFill>
          <a:schemeClr val="tx1"/>
        </a:solidFill>
        <a:latin typeface="+mn-lt"/>
        <a:ea typeface="+mn-ea"/>
        <a:cs typeface="+mn-cs"/>
      </a:defRPr>
    </a:lvl4pPr>
    <a:lvl5pPr marL="1969260" algn="l" defTabSz="984629" rtl="0" eaLnBrk="1" latinLnBrk="0" hangingPunct="1">
      <a:defRPr sz="1300" kern="1200">
        <a:solidFill>
          <a:schemeClr val="tx1"/>
        </a:solidFill>
        <a:latin typeface="+mn-lt"/>
        <a:ea typeface="+mn-ea"/>
        <a:cs typeface="+mn-cs"/>
      </a:defRPr>
    </a:lvl5pPr>
    <a:lvl6pPr marL="2461574" algn="l" defTabSz="984629" rtl="0" eaLnBrk="1" latinLnBrk="0" hangingPunct="1">
      <a:defRPr sz="1300" kern="1200">
        <a:solidFill>
          <a:schemeClr val="tx1"/>
        </a:solidFill>
        <a:latin typeface="+mn-lt"/>
        <a:ea typeface="+mn-ea"/>
        <a:cs typeface="+mn-cs"/>
      </a:defRPr>
    </a:lvl6pPr>
    <a:lvl7pPr marL="2953889" algn="l" defTabSz="984629" rtl="0" eaLnBrk="1" latinLnBrk="0" hangingPunct="1">
      <a:defRPr sz="1300" kern="1200">
        <a:solidFill>
          <a:schemeClr val="tx1"/>
        </a:solidFill>
        <a:latin typeface="+mn-lt"/>
        <a:ea typeface="+mn-ea"/>
        <a:cs typeface="+mn-cs"/>
      </a:defRPr>
    </a:lvl7pPr>
    <a:lvl8pPr marL="3446204" algn="l" defTabSz="984629" rtl="0" eaLnBrk="1" latinLnBrk="0" hangingPunct="1">
      <a:defRPr sz="1300" kern="1200">
        <a:solidFill>
          <a:schemeClr val="tx1"/>
        </a:solidFill>
        <a:latin typeface="+mn-lt"/>
        <a:ea typeface="+mn-ea"/>
        <a:cs typeface="+mn-cs"/>
      </a:defRPr>
    </a:lvl8pPr>
    <a:lvl9pPr marL="3938518" algn="l" defTabSz="98462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897BF-0623-45A8-9FDB-C2011A0AF853}" type="slidenum">
              <a:rPr lang="en-US" smtClean="0"/>
              <a:t>4</a:t>
            </a:fld>
            <a:endParaRPr lang="en-US" dirty="0"/>
          </a:p>
        </p:txBody>
      </p:sp>
    </p:spTree>
    <p:extLst>
      <p:ext uri="{BB962C8B-B14F-4D97-AF65-F5344CB8AC3E}">
        <p14:creationId xmlns:p14="http://schemas.microsoft.com/office/powerpoint/2010/main" val="1420971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897BF-0623-45A8-9FDB-C2011A0AF853}" type="slidenum">
              <a:rPr lang="en-US" smtClean="0"/>
              <a:t>28</a:t>
            </a:fld>
            <a:endParaRPr lang="en-US" dirty="0"/>
          </a:p>
        </p:txBody>
      </p:sp>
    </p:spTree>
    <p:extLst>
      <p:ext uri="{BB962C8B-B14F-4D97-AF65-F5344CB8AC3E}">
        <p14:creationId xmlns:p14="http://schemas.microsoft.com/office/powerpoint/2010/main" val="3185804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897BF-0623-45A8-9FDB-C2011A0AF853}" type="slidenum">
              <a:rPr lang="en-US" smtClean="0"/>
              <a:t>31</a:t>
            </a:fld>
            <a:endParaRPr lang="en-US" dirty="0"/>
          </a:p>
        </p:txBody>
      </p:sp>
    </p:spTree>
    <p:extLst>
      <p:ext uri="{BB962C8B-B14F-4D97-AF65-F5344CB8AC3E}">
        <p14:creationId xmlns:p14="http://schemas.microsoft.com/office/powerpoint/2010/main" val="1650955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897BF-0623-45A8-9FDB-C2011A0AF853}" type="slidenum">
              <a:rPr lang="en-US" smtClean="0"/>
              <a:t>8</a:t>
            </a:fld>
            <a:endParaRPr lang="en-US" dirty="0"/>
          </a:p>
        </p:txBody>
      </p:sp>
    </p:spTree>
    <p:extLst>
      <p:ext uri="{BB962C8B-B14F-4D97-AF65-F5344CB8AC3E}">
        <p14:creationId xmlns:p14="http://schemas.microsoft.com/office/powerpoint/2010/main" val="1747455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897BF-0623-45A8-9FDB-C2011A0AF853}" type="slidenum">
              <a:rPr lang="en-US" smtClean="0"/>
              <a:t>9</a:t>
            </a:fld>
            <a:endParaRPr lang="en-US" dirty="0"/>
          </a:p>
        </p:txBody>
      </p:sp>
    </p:spTree>
    <p:extLst>
      <p:ext uri="{BB962C8B-B14F-4D97-AF65-F5344CB8AC3E}">
        <p14:creationId xmlns:p14="http://schemas.microsoft.com/office/powerpoint/2010/main" val="3253841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897BF-0623-45A8-9FDB-C2011A0AF853}" type="slidenum">
              <a:rPr lang="en-US" smtClean="0"/>
              <a:t>11</a:t>
            </a:fld>
            <a:endParaRPr lang="en-US" dirty="0"/>
          </a:p>
        </p:txBody>
      </p:sp>
    </p:spTree>
    <p:extLst>
      <p:ext uri="{BB962C8B-B14F-4D97-AF65-F5344CB8AC3E}">
        <p14:creationId xmlns:p14="http://schemas.microsoft.com/office/powerpoint/2010/main" val="29577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897BF-0623-45A8-9FDB-C2011A0AF853}" type="slidenum">
              <a:rPr lang="en-US" smtClean="0"/>
              <a:t>14</a:t>
            </a:fld>
            <a:endParaRPr lang="en-US" dirty="0"/>
          </a:p>
        </p:txBody>
      </p:sp>
    </p:spTree>
    <p:extLst>
      <p:ext uri="{BB962C8B-B14F-4D97-AF65-F5344CB8AC3E}">
        <p14:creationId xmlns:p14="http://schemas.microsoft.com/office/powerpoint/2010/main" val="1916315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84629"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75897BF-0623-45A8-9FDB-C2011A0AF853}" type="slidenum">
              <a:rPr lang="en-US" smtClean="0"/>
              <a:t>17</a:t>
            </a:fld>
            <a:endParaRPr lang="en-US" dirty="0"/>
          </a:p>
        </p:txBody>
      </p:sp>
    </p:spTree>
    <p:extLst>
      <p:ext uri="{BB962C8B-B14F-4D97-AF65-F5344CB8AC3E}">
        <p14:creationId xmlns:p14="http://schemas.microsoft.com/office/powerpoint/2010/main" val="1565042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897BF-0623-45A8-9FDB-C2011A0AF853}" type="slidenum">
              <a:rPr lang="en-US" smtClean="0"/>
              <a:t>19</a:t>
            </a:fld>
            <a:endParaRPr lang="en-US" dirty="0"/>
          </a:p>
        </p:txBody>
      </p:sp>
    </p:spTree>
    <p:extLst>
      <p:ext uri="{BB962C8B-B14F-4D97-AF65-F5344CB8AC3E}">
        <p14:creationId xmlns:p14="http://schemas.microsoft.com/office/powerpoint/2010/main" val="2687421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897BF-0623-45A8-9FDB-C2011A0AF853}" type="slidenum">
              <a:rPr lang="en-US" smtClean="0"/>
              <a:t>22</a:t>
            </a:fld>
            <a:endParaRPr lang="en-US" dirty="0"/>
          </a:p>
        </p:txBody>
      </p:sp>
    </p:spTree>
    <p:extLst>
      <p:ext uri="{BB962C8B-B14F-4D97-AF65-F5344CB8AC3E}">
        <p14:creationId xmlns:p14="http://schemas.microsoft.com/office/powerpoint/2010/main" val="730442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897BF-0623-45A8-9FDB-C2011A0AF853}" type="slidenum">
              <a:rPr lang="en-US" smtClean="0"/>
              <a:t>25</a:t>
            </a:fld>
            <a:endParaRPr lang="en-US" dirty="0"/>
          </a:p>
        </p:txBody>
      </p:sp>
    </p:spTree>
    <p:extLst>
      <p:ext uri="{BB962C8B-B14F-4D97-AF65-F5344CB8AC3E}">
        <p14:creationId xmlns:p14="http://schemas.microsoft.com/office/powerpoint/2010/main" val="95669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0"/>
            <a:ext cx="6477000" cy="1470025"/>
          </a:xfrm>
          <a:noFill/>
        </p:spPr>
        <p:txBody>
          <a:bodyPr anchor="b">
            <a:normAutofit/>
          </a:bodyPr>
          <a:lstStyle>
            <a:lvl1pPr marL="0" marR="0" indent="0" algn="l" defTabSz="914400" rtl="0" eaLnBrk="1" fontAlgn="auto" latinLnBrk="0" hangingPunct="1">
              <a:lnSpc>
                <a:spcPct val="100000"/>
              </a:lnSpc>
              <a:spcBef>
                <a:spcPts val="0"/>
              </a:spcBef>
              <a:spcAft>
                <a:spcPts val="0"/>
              </a:spcAft>
              <a:tabLst/>
              <a:defRPr sz="4000" b="1">
                <a:solidFill>
                  <a:schemeClr val="tx2"/>
                </a:solidFill>
                <a:latin typeface="Calibri" panose="020F0502020204030204" pitchFamily="34" charset="0"/>
              </a:defRPr>
            </a:lvl1pPr>
          </a:lstStyle>
          <a:p>
            <a:pPr marL="0" marR="0" lvl="0" indent="0" defTabSz="914400" rtl="0" eaLnBrk="1" fontAlgn="auto" latinLnBrk="0" hangingPunct="1">
              <a:lnSpc>
                <a:spcPct val="100000"/>
              </a:lnSpc>
              <a:spcBef>
                <a:spcPts val="0"/>
              </a:spcBef>
              <a:spcAft>
                <a:spcPts val="0"/>
              </a:spcAft>
              <a:tabLst/>
              <a:defRPr/>
            </a:pPr>
            <a:r>
              <a:rPr lang="en-US" dirty="0"/>
              <a:t>Click to edit Master title</a:t>
            </a:r>
          </a:p>
        </p:txBody>
      </p:sp>
      <p:sp>
        <p:nvSpPr>
          <p:cNvPr id="3" name="Subtitle 2"/>
          <p:cNvSpPr>
            <a:spLocks noGrp="1"/>
          </p:cNvSpPr>
          <p:nvPr>
            <p:ph type="subTitle" idx="1"/>
          </p:nvPr>
        </p:nvSpPr>
        <p:spPr>
          <a:xfrm>
            <a:off x="228600" y="4724399"/>
            <a:ext cx="4800599" cy="685802"/>
          </a:xfrm>
        </p:spPr>
        <p:txBody>
          <a:bodyPr>
            <a:noAutofit/>
          </a:bodyPr>
          <a:lstStyle>
            <a:lvl1pPr marL="0" indent="0" algn="l">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8063" y="1682496"/>
            <a:ext cx="3547872" cy="985014"/>
          </a:xfrm>
          <a:prstGeom prst="rect">
            <a:avLst/>
          </a:prstGeom>
        </p:spPr>
      </p:pic>
    </p:spTree>
    <p:custDataLst>
      <p:tags r:id="rId1"/>
    </p:custDataLst>
    <p:extLst>
      <p:ext uri="{BB962C8B-B14F-4D97-AF65-F5344CB8AC3E}">
        <p14:creationId xmlns:p14="http://schemas.microsoft.com/office/powerpoint/2010/main" val="1889312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lvl1pPr>
              <a:defRPr sz="3600" baseline="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0" indent="0">
              <a:spcBef>
                <a:spcPts val="600"/>
              </a:spcBef>
              <a:spcAft>
                <a:spcPts val="600"/>
              </a:spcAft>
              <a:buNone/>
              <a:defRPr sz="2000" baseline="0">
                <a:latin typeface="Calibri" panose="020F0502020204030204" pitchFamily="34" charset="0"/>
              </a:defRPr>
            </a:lvl1pPr>
            <a:lvl2pPr>
              <a:spcBef>
                <a:spcPts val="400"/>
              </a:spcBef>
              <a:spcAft>
                <a:spcPts val="400"/>
              </a:spcAft>
              <a:defRPr sz="1800" baseline="0">
                <a:latin typeface="Calibri" panose="020F0502020204030204" pitchFamily="34" charset="0"/>
              </a:defRPr>
            </a:lvl2pPr>
            <a:lvl3pPr>
              <a:spcBef>
                <a:spcPts val="400"/>
              </a:spcBef>
              <a:spcAft>
                <a:spcPts val="400"/>
              </a:spcAft>
              <a:defRPr sz="1600" baseline="0">
                <a:latin typeface="Calibri" panose="020F0502020204030204" pitchFamily="34" charset="0"/>
              </a:defRPr>
            </a:lvl3pPr>
            <a:lvl4pPr>
              <a:spcBef>
                <a:spcPts val="400"/>
              </a:spcBef>
              <a:spcAft>
                <a:spcPts val="400"/>
              </a:spcAft>
              <a:defRPr sz="1600">
                <a:latin typeface="Calibri" panose="020F0502020204030204" pitchFamily="34" charset="0"/>
              </a:defRPr>
            </a:lvl4pPr>
            <a:lvl5pPr>
              <a:spcBef>
                <a:spcPts val="400"/>
              </a:spcBef>
              <a:spcAft>
                <a:spcPts val="400"/>
              </a:spcAft>
              <a:defRPr sz="16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391400" y="6356350"/>
            <a:ext cx="1524000" cy="365125"/>
          </a:xfrm>
          <a:prstGeom prst="rect">
            <a:avLst/>
          </a:prstGeom>
        </p:spPr>
        <p:txBody>
          <a:bodyPr/>
          <a:lstStyle>
            <a:lvl1pPr>
              <a:defRPr>
                <a:latin typeface="Calibri" panose="020F0502020204030204" pitchFamily="34" charset="0"/>
              </a:defRPr>
            </a:lvl1pPr>
          </a:lstStyle>
          <a:p>
            <a:fld id="{8CD5FF4D-2AEA-474C-AA08-93571AB214FD}" type="slidenum">
              <a:rPr lang="en-US" smtClean="0">
                <a:solidFill>
                  <a:prstClr val="black">
                    <a:tint val="75000"/>
                  </a:prstClr>
                </a:solidFill>
              </a:rPr>
              <a:pPr/>
              <a:t>‹#›</a:t>
            </a:fld>
            <a:endParaRPr lang="en-US" dirty="0">
              <a:solidFill>
                <a:prstClr val="black">
                  <a:tint val="75000"/>
                </a:prstClr>
              </a:solidFill>
            </a:endParaRPr>
          </a:p>
        </p:txBody>
      </p:sp>
      <p:sp>
        <p:nvSpPr>
          <p:cNvPr id="9" name="Shape 44"/>
          <p:cNvSpPr/>
          <p:nvPr userDrawn="1"/>
        </p:nvSpPr>
        <p:spPr>
          <a:xfrm>
            <a:off x="0" y="914400"/>
            <a:ext cx="8915400" cy="0"/>
          </a:xfrm>
          <a:prstGeom prst="line">
            <a:avLst/>
          </a:prstGeom>
          <a:ln w="63500">
            <a:solidFill>
              <a:schemeClr val="tx2"/>
            </a:solidFill>
          </a:ln>
        </p:spPr>
        <p:txBody>
          <a:bodyPr lIns="0" tIns="0" rIns="0" bIns="0"/>
          <a:lstStyle/>
          <a:p>
            <a:pPr defTabSz="457200">
              <a:defRPr sz="1200">
                <a:latin typeface="+mn-lt"/>
                <a:ea typeface="+mn-ea"/>
                <a:cs typeface="+mn-cs"/>
                <a:sym typeface="Helvetica"/>
              </a:defRPr>
            </a:pPr>
            <a:endParaRPr sz="1200" kern="0" dirty="0">
              <a:solidFill>
                <a:sysClr val="windowText" lastClr="000000"/>
              </a:solidFill>
              <a:latin typeface="Helvetica"/>
              <a:sym typeface="Helvetica"/>
            </a:endParaRPr>
          </a:p>
        </p:txBody>
      </p:sp>
    </p:spTree>
    <p:custDataLst>
      <p:tags r:id="rId1"/>
    </p:custDataLst>
    <p:extLst>
      <p:ext uri="{BB962C8B-B14F-4D97-AF65-F5344CB8AC3E}">
        <p14:creationId xmlns:p14="http://schemas.microsoft.com/office/powerpoint/2010/main" val="2914731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6" name="Shape 44"/>
          <p:cNvSpPr/>
          <p:nvPr userDrawn="1"/>
        </p:nvSpPr>
        <p:spPr>
          <a:xfrm>
            <a:off x="0" y="914400"/>
            <a:ext cx="8915400" cy="0"/>
          </a:xfrm>
          <a:prstGeom prst="line">
            <a:avLst/>
          </a:prstGeom>
          <a:ln w="63500">
            <a:solidFill>
              <a:schemeClr val="tx2"/>
            </a:solidFill>
          </a:ln>
        </p:spPr>
        <p:txBody>
          <a:bodyPr lIns="0" tIns="0" rIns="0" bIns="0"/>
          <a:lstStyle/>
          <a:p>
            <a:pPr defTabSz="457200">
              <a:defRPr sz="1200">
                <a:latin typeface="+mn-lt"/>
                <a:ea typeface="+mn-ea"/>
                <a:cs typeface="+mn-cs"/>
                <a:sym typeface="Helvetica"/>
              </a:defRPr>
            </a:pPr>
            <a:endParaRPr sz="1200" kern="0" dirty="0">
              <a:solidFill>
                <a:sysClr val="windowText" lastClr="000000"/>
              </a:solidFill>
              <a:latin typeface="Helvetica"/>
              <a:sym typeface="Helvetica"/>
            </a:endParaRPr>
          </a:p>
        </p:txBody>
      </p:sp>
      <p:sp>
        <p:nvSpPr>
          <p:cNvPr id="9" name="Slide Number Placeholder 5"/>
          <p:cNvSpPr>
            <a:spLocks noGrp="1"/>
          </p:cNvSpPr>
          <p:nvPr>
            <p:ph type="sldNum" sz="quarter" idx="4"/>
          </p:nvPr>
        </p:nvSpPr>
        <p:spPr>
          <a:xfrm>
            <a:off x="6553200" y="6356350"/>
            <a:ext cx="2362200" cy="365125"/>
          </a:xfrm>
          <a:prstGeom prst="rect">
            <a:avLst/>
          </a:prstGeom>
        </p:spPr>
        <p:txBody>
          <a:bodyPr vert="horz" lIns="91440" tIns="45720" rIns="91440" bIns="45720" rtlCol="0" anchor="ctr"/>
          <a:lstStyle>
            <a:lvl1pPr algn="r">
              <a:defRPr sz="1100">
                <a:solidFill>
                  <a:schemeClr val="tx1">
                    <a:tint val="75000"/>
                  </a:schemeClr>
                </a:solidFill>
                <a:latin typeface="Calibri" panose="020F0502020204030204" pitchFamily="34" charset="0"/>
              </a:defRPr>
            </a:lvl1pPr>
          </a:lstStyle>
          <a:p>
            <a:pPr defTabSz="914400"/>
            <a:fld id="{8CD5FF4D-2AEA-474C-AA08-93571AB214FD}" type="slidenum">
              <a:rPr lang="en-US" smtClean="0">
                <a:solidFill>
                  <a:prstClr val="black">
                    <a:tint val="75000"/>
                  </a:prstClr>
                </a:solidFill>
              </a:rPr>
              <a:pPr defTabSz="914400"/>
              <a:t>‹#›</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322445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hape 44"/>
          <p:cNvSpPr/>
          <p:nvPr userDrawn="1"/>
        </p:nvSpPr>
        <p:spPr>
          <a:xfrm>
            <a:off x="762000" y="4419600"/>
            <a:ext cx="6705601" cy="0"/>
          </a:xfrm>
          <a:prstGeom prst="line">
            <a:avLst/>
          </a:prstGeom>
          <a:ln w="63500">
            <a:solidFill>
              <a:schemeClr val="accent1"/>
            </a:solidFill>
          </a:ln>
        </p:spPr>
        <p:txBody>
          <a:bodyPr lIns="0" tIns="0" rIns="0" bIns="0"/>
          <a:lstStyle/>
          <a:p>
            <a:pPr defTabSz="457200">
              <a:defRPr sz="1200">
                <a:latin typeface="+mn-lt"/>
                <a:ea typeface="+mn-ea"/>
                <a:cs typeface="+mn-cs"/>
                <a:sym typeface="Helvetica"/>
              </a:defRPr>
            </a:pPr>
            <a:endParaRPr sz="1200" kern="0" dirty="0">
              <a:solidFill>
                <a:sysClr val="windowText" lastClr="000000"/>
              </a:solidFill>
              <a:latin typeface="Helvetica"/>
              <a:sym typeface="Helvetica"/>
            </a:endParaRPr>
          </a:p>
        </p:txBody>
      </p:sp>
      <p:sp>
        <p:nvSpPr>
          <p:cNvPr id="10" name="Slide Number Placeholder 5"/>
          <p:cNvSpPr>
            <a:spLocks noGrp="1"/>
          </p:cNvSpPr>
          <p:nvPr>
            <p:ph type="sldNum" sz="quarter" idx="4"/>
          </p:nvPr>
        </p:nvSpPr>
        <p:spPr>
          <a:xfrm>
            <a:off x="6553200" y="6356350"/>
            <a:ext cx="2362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pPr defTabSz="914400"/>
            <a:fld id="{8CD5FF4D-2AEA-474C-AA08-93571AB214FD}" type="slidenum">
              <a:rPr lang="en-US" smtClean="0">
                <a:solidFill>
                  <a:prstClr val="black">
                    <a:tint val="75000"/>
                  </a:prstClr>
                </a:solidFill>
              </a:rPr>
              <a:pPr defTabSz="914400"/>
              <a:t>‹#›</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08369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hape 44"/>
          <p:cNvSpPr/>
          <p:nvPr userDrawn="1"/>
        </p:nvSpPr>
        <p:spPr>
          <a:xfrm>
            <a:off x="0" y="914400"/>
            <a:ext cx="8915400" cy="0"/>
          </a:xfrm>
          <a:prstGeom prst="line">
            <a:avLst/>
          </a:prstGeom>
          <a:ln w="63500">
            <a:solidFill>
              <a:schemeClr val="tx2"/>
            </a:solidFill>
          </a:ln>
        </p:spPr>
        <p:txBody>
          <a:bodyPr lIns="0" tIns="0" rIns="0" bIns="0"/>
          <a:lstStyle/>
          <a:p>
            <a:pPr defTabSz="457200">
              <a:defRPr sz="1200">
                <a:latin typeface="+mn-lt"/>
                <a:ea typeface="+mn-ea"/>
                <a:cs typeface="+mn-cs"/>
                <a:sym typeface="Helvetica"/>
              </a:defRPr>
            </a:pPr>
            <a:endParaRPr sz="1200" kern="0" dirty="0">
              <a:solidFill>
                <a:sysClr val="windowText" lastClr="000000"/>
              </a:solidFill>
              <a:latin typeface="Helvetica"/>
              <a:sym typeface="Helvetica"/>
            </a:endParaRPr>
          </a:p>
        </p:txBody>
      </p:sp>
      <p:sp>
        <p:nvSpPr>
          <p:cNvPr id="12" name="Slide Number Placeholder 5"/>
          <p:cNvSpPr>
            <a:spLocks noGrp="1"/>
          </p:cNvSpPr>
          <p:nvPr>
            <p:ph type="sldNum" sz="quarter" idx="4"/>
          </p:nvPr>
        </p:nvSpPr>
        <p:spPr>
          <a:xfrm>
            <a:off x="6553200" y="6356350"/>
            <a:ext cx="2362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pPr defTabSz="914400"/>
            <a:fld id="{8CD5FF4D-2AEA-474C-AA08-93571AB214FD}" type="slidenum">
              <a:rPr lang="en-US" smtClean="0">
                <a:solidFill>
                  <a:prstClr val="black">
                    <a:tint val="75000"/>
                  </a:prstClr>
                </a:solidFill>
              </a:rPr>
              <a:pPr defTabSz="914400"/>
              <a:t>‹#›</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13184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6553200" y="6356350"/>
            <a:ext cx="2362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pPr defTabSz="914400"/>
            <a:fld id="{8CD5FF4D-2AEA-474C-AA08-93571AB214FD}" type="slidenum">
              <a:rPr lang="en-US" smtClean="0">
                <a:solidFill>
                  <a:prstClr val="black">
                    <a:tint val="75000"/>
                  </a:prstClr>
                </a:solidFill>
              </a:rPr>
              <a:pPr defTabSz="914400"/>
              <a:t>‹#›</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3186520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86200"/>
            <a:ext cx="7772400" cy="752475"/>
          </a:xfrm>
        </p:spPr>
        <p:txBody>
          <a:bodyPr anchor="t"/>
          <a:lstStyle>
            <a:lvl1pPr algn="l">
              <a:defRPr sz="4000" b="1" cap="all" baseline="0"/>
            </a:lvl1pPr>
          </a:lstStyle>
          <a:p>
            <a:r>
              <a:rPr lang="en-US" dirty="0"/>
              <a:t>Presentation title</a:t>
            </a:r>
          </a:p>
        </p:txBody>
      </p:sp>
      <p:cxnSp>
        <p:nvCxnSpPr>
          <p:cNvPr id="8" name="Straight Connector 7"/>
          <p:cNvCxnSpPr/>
          <p:nvPr userDrawn="1"/>
        </p:nvCxnSpPr>
        <p:spPr>
          <a:xfrm>
            <a:off x="762000" y="4660900"/>
            <a:ext cx="8382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37376" y="4974336"/>
            <a:ext cx="2468880" cy="685447"/>
          </a:xfrm>
          <a:prstGeom prst="rect">
            <a:avLst/>
          </a:prstGeom>
        </p:spPr>
      </p:pic>
    </p:spTree>
    <p:custDataLst>
      <p:tags r:id="rId1"/>
    </p:custDataLst>
    <p:extLst>
      <p:ext uri="{BB962C8B-B14F-4D97-AF65-F5344CB8AC3E}">
        <p14:creationId xmlns:p14="http://schemas.microsoft.com/office/powerpoint/2010/main" val="308512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COLOR &amp; FONT GUIDE</a:t>
            </a:r>
          </a:p>
        </p:txBody>
      </p:sp>
      <p:sp>
        <p:nvSpPr>
          <p:cNvPr id="5" name="Slide Number Placeholder 4"/>
          <p:cNvSpPr>
            <a:spLocks noGrp="1"/>
          </p:cNvSpPr>
          <p:nvPr>
            <p:ph type="sldNum" sz="quarter" idx="12"/>
          </p:nvPr>
        </p:nvSpPr>
        <p:spPr/>
        <p:txBody>
          <a:bodyPr/>
          <a:lstStyle/>
          <a:p>
            <a:pPr defTabSz="914400"/>
            <a:fld id="{8CD5FF4D-2AEA-474C-AA08-93571AB214FD}" type="slidenum">
              <a:rPr lang="en-US" smtClean="0">
                <a:solidFill>
                  <a:prstClr val="black">
                    <a:tint val="75000"/>
                  </a:prstClr>
                </a:solidFill>
              </a:rPr>
              <a:pPr defTabSz="914400"/>
              <a:t>‹#›</a:t>
            </a:fld>
            <a:endParaRPr lang="en-US" dirty="0">
              <a:solidFill>
                <a:prstClr val="black">
                  <a:tint val="75000"/>
                </a:prstClr>
              </a:solidFill>
            </a:endParaRPr>
          </a:p>
        </p:txBody>
      </p:sp>
      <p:grpSp>
        <p:nvGrpSpPr>
          <p:cNvPr id="7" name="Group 6"/>
          <p:cNvGrpSpPr/>
          <p:nvPr userDrawn="1"/>
        </p:nvGrpSpPr>
        <p:grpSpPr>
          <a:xfrm rot="16200000">
            <a:off x="3974482" y="-2218426"/>
            <a:ext cx="1195035" cy="8330702"/>
            <a:chOff x="-106935" y="102595"/>
            <a:chExt cx="45719" cy="4565594"/>
          </a:xfrm>
        </p:grpSpPr>
        <p:sp>
          <p:nvSpPr>
            <p:cNvPr id="8" name="Rectangle 7"/>
            <p:cNvSpPr/>
            <p:nvPr userDrawn="1"/>
          </p:nvSpPr>
          <p:spPr>
            <a:xfrm>
              <a:off x="-106935" y="102595"/>
              <a:ext cx="45719" cy="582364"/>
            </a:xfrm>
            <a:prstGeom prst="rect">
              <a:avLst/>
            </a:prstGeom>
            <a:solidFill>
              <a:srgbClr val="002857"/>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prstClr val="white"/>
                </a:solidFill>
                <a:effectLst/>
                <a:uLnTx/>
                <a:uFillTx/>
                <a:latin typeface="Arial"/>
                <a:ea typeface="+mn-ea"/>
                <a:cs typeface="+mn-cs"/>
              </a:endParaRPr>
            </a:p>
          </p:txBody>
        </p:sp>
        <p:sp>
          <p:nvSpPr>
            <p:cNvPr id="9" name="Rectangle 8"/>
            <p:cNvSpPr/>
            <p:nvPr userDrawn="1"/>
          </p:nvSpPr>
          <p:spPr>
            <a:xfrm>
              <a:off x="-106935" y="765265"/>
              <a:ext cx="45719" cy="582364"/>
            </a:xfrm>
            <a:prstGeom prst="rect">
              <a:avLst/>
            </a:prstGeom>
            <a:solidFill>
              <a:srgbClr val="E24307"/>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prstClr val="white"/>
                </a:solidFill>
                <a:effectLst/>
                <a:uLnTx/>
                <a:uFillTx/>
                <a:latin typeface="Arial"/>
                <a:ea typeface="+mn-ea"/>
                <a:cs typeface="+mn-cs"/>
              </a:endParaRPr>
            </a:p>
          </p:txBody>
        </p:sp>
        <p:sp>
          <p:nvSpPr>
            <p:cNvPr id="10" name="Rectangle 9"/>
            <p:cNvSpPr/>
            <p:nvPr userDrawn="1"/>
          </p:nvSpPr>
          <p:spPr>
            <a:xfrm>
              <a:off x="-106935" y="1427935"/>
              <a:ext cx="45719" cy="582364"/>
            </a:xfrm>
            <a:prstGeom prst="rect">
              <a:avLst/>
            </a:prstGeom>
            <a:solidFill>
              <a:srgbClr val="6CBCCB"/>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prstClr val="white"/>
                </a:solidFill>
                <a:effectLst/>
                <a:uLnTx/>
                <a:uFillTx/>
                <a:latin typeface="Arial"/>
                <a:ea typeface="+mn-ea"/>
                <a:cs typeface="+mn-cs"/>
              </a:endParaRPr>
            </a:p>
          </p:txBody>
        </p:sp>
        <p:sp>
          <p:nvSpPr>
            <p:cNvPr id="11" name="Rectangle 10"/>
            <p:cNvSpPr/>
            <p:nvPr userDrawn="1"/>
          </p:nvSpPr>
          <p:spPr>
            <a:xfrm>
              <a:off x="-106935" y="2090605"/>
              <a:ext cx="45719" cy="582364"/>
            </a:xfrm>
            <a:prstGeom prst="rect">
              <a:avLst/>
            </a:prstGeom>
            <a:solidFill>
              <a:srgbClr val="FAA636"/>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srgbClr val="990099"/>
                </a:solidFill>
                <a:effectLst/>
                <a:uLnTx/>
                <a:uFillTx/>
                <a:latin typeface="Arial"/>
                <a:ea typeface="+mn-ea"/>
                <a:cs typeface="+mn-cs"/>
              </a:endParaRPr>
            </a:p>
          </p:txBody>
        </p:sp>
        <p:sp>
          <p:nvSpPr>
            <p:cNvPr id="12" name="Rectangle 11"/>
            <p:cNvSpPr/>
            <p:nvPr userDrawn="1"/>
          </p:nvSpPr>
          <p:spPr>
            <a:xfrm>
              <a:off x="-106935" y="2753275"/>
              <a:ext cx="45719" cy="582364"/>
            </a:xfrm>
            <a:prstGeom prst="rect">
              <a:avLst/>
            </a:prstGeom>
            <a:solidFill>
              <a:srgbClr val="75A439"/>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prstClr val="white"/>
                </a:solidFill>
                <a:effectLst/>
                <a:uLnTx/>
                <a:uFillTx/>
                <a:latin typeface="Arial"/>
                <a:ea typeface="+mn-ea"/>
                <a:cs typeface="+mn-cs"/>
              </a:endParaRPr>
            </a:p>
          </p:txBody>
        </p:sp>
        <p:sp>
          <p:nvSpPr>
            <p:cNvPr id="13" name="Rectangle 12"/>
            <p:cNvSpPr/>
            <p:nvPr userDrawn="1"/>
          </p:nvSpPr>
          <p:spPr>
            <a:xfrm>
              <a:off x="-106935" y="3415945"/>
              <a:ext cx="45719" cy="582364"/>
            </a:xfrm>
            <a:prstGeom prst="rect">
              <a:avLst/>
            </a:prstGeom>
            <a:solidFill>
              <a:srgbClr val="CCCCCC"/>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prstClr val="white"/>
                </a:solidFill>
                <a:effectLst/>
                <a:uLnTx/>
                <a:uFillTx/>
                <a:latin typeface="Arial"/>
                <a:ea typeface="+mn-ea"/>
                <a:cs typeface="+mn-cs"/>
              </a:endParaRPr>
            </a:p>
          </p:txBody>
        </p:sp>
        <p:sp>
          <p:nvSpPr>
            <p:cNvPr id="14" name="Rectangle 13"/>
            <p:cNvSpPr/>
            <p:nvPr userDrawn="1"/>
          </p:nvSpPr>
          <p:spPr>
            <a:xfrm>
              <a:off x="-106935" y="4078615"/>
              <a:ext cx="45719" cy="589574"/>
            </a:xfrm>
            <a:prstGeom prst="rect">
              <a:avLst/>
            </a:prstGeom>
            <a:solidFill>
              <a:srgbClr val="727272"/>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prstClr val="white"/>
                </a:solidFill>
                <a:effectLst/>
                <a:uLnTx/>
                <a:uFillTx/>
                <a:latin typeface="Arial"/>
                <a:ea typeface="+mn-ea"/>
                <a:cs typeface="+mn-cs"/>
              </a:endParaRPr>
            </a:p>
          </p:txBody>
        </p:sp>
      </p:grpSp>
      <p:sp>
        <p:nvSpPr>
          <p:cNvPr id="15" name="TextBox 14"/>
          <p:cNvSpPr txBox="1"/>
          <p:nvPr userDrawn="1"/>
        </p:nvSpPr>
        <p:spPr>
          <a:xfrm>
            <a:off x="533400" y="3048000"/>
            <a:ext cx="7713794" cy="1015663"/>
          </a:xfrm>
          <a:prstGeom prst="rect">
            <a:avLst/>
          </a:prstGeom>
          <a:noFill/>
        </p:spPr>
        <p:txBody>
          <a:bodyPr wrap="square" rtlCol="0">
            <a:spAutoFit/>
          </a:bodyPr>
          <a:lstStyle/>
          <a:p>
            <a:r>
              <a:rPr lang="en-US" b="1" dirty="0" smtClean="0">
                <a:latin typeface="Calibri" panose="020F0502020204030204" pitchFamily="34" charset="0"/>
              </a:rPr>
              <a:t>Calibri</a:t>
            </a:r>
            <a:r>
              <a:rPr lang="en-US" b="1" baseline="0" dirty="0" smtClean="0">
                <a:latin typeface="Calibri" panose="020F0502020204030204" pitchFamily="34" charset="0"/>
              </a:rPr>
              <a:t> (HEADINGS</a:t>
            </a:r>
            <a:r>
              <a:rPr lang="en-US" b="1" baseline="0" dirty="0">
                <a:latin typeface="Calibri" panose="020F0502020204030204" pitchFamily="34" charset="0"/>
              </a:rPr>
              <a:t>)</a:t>
            </a:r>
          </a:p>
          <a:p>
            <a:endParaRPr lang="en-US" b="1" baseline="0" dirty="0">
              <a:latin typeface="Calibri" panose="020F0502020204030204" pitchFamily="34" charset="0"/>
            </a:endParaRPr>
          </a:p>
          <a:p>
            <a:r>
              <a:rPr lang="en-US" b="0" baseline="0" dirty="0" smtClean="0">
                <a:latin typeface="Calibri" panose="020F0502020204030204" pitchFamily="34" charset="0"/>
              </a:rPr>
              <a:t>Calibri (Body</a:t>
            </a:r>
            <a:r>
              <a:rPr lang="en-US" b="0" baseline="0" dirty="0">
                <a:latin typeface="Calibri" panose="020F0502020204030204" pitchFamily="34" charset="0"/>
              </a:rPr>
              <a:t>)</a:t>
            </a:r>
            <a:endParaRPr lang="en-US" b="0" dirty="0">
              <a:latin typeface="Calibri" panose="020F0502020204030204" pitchFamily="34" charset="0"/>
            </a:endParaRPr>
          </a:p>
        </p:txBody>
      </p:sp>
    </p:spTree>
    <p:custDataLst>
      <p:tags r:id="rId1"/>
    </p:custDataLst>
    <p:extLst>
      <p:ext uri="{BB962C8B-B14F-4D97-AF65-F5344CB8AC3E}">
        <p14:creationId xmlns:p14="http://schemas.microsoft.com/office/powerpoint/2010/main" val="77425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838200"/>
          </a:xfrm>
          <a:prstGeom prst="rect">
            <a:avLst/>
          </a:prstGeom>
          <a:noFill/>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228600" y="1066800"/>
            <a:ext cx="8686800" cy="5059363"/>
          </a:xfrm>
          <a:prstGeom prst="rect">
            <a:avLst/>
          </a:prstGeom>
        </p:spPr>
        <p:txBody>
          <a:bodyPr vert="horz" lIns="91440" tIns="45720" rIns="91440" bIns="45720" rtlCol="0">
            <a:normAutofit/>
          </a:bodyPr>
          <a:lstStyle/>
          <a:p>
            <a:pPr lvl="0"/>
            <a:endParaRPr lang="en-US" dirty="0"/>
          </a:p>
        </p:txBody>
      </p:sp>
      <p:sp>
        <p:nvSpPr>
          <p:cNvPr id="9" name="Slide Number Placeholder 5"/>
          <p:cNvSpPr>
            <a:spLocks noGrp="1"/>
          </p:cNvSpPr>
          <p:nvPr>
            <p:ph type="sldNum" sz="quarter" idx="4"/>
          </p:nvPr>
        </p:nvSpPr>
        <p:spPr>
          <a:xfrm>
            <a:off x="6553200" y="6356350"/>
            <a:ext cx="2362200" cy="365125"/>
          </a:xfrm>
          <a:prstGeom prst="rect">
            <a:avLst/>
          </a:prstGeom>
        </p:spPr>
        <p:txBody>
          <a:bodyPr vert="horz" lIns="91440" tIns="45720" rIns="91440" bIns="45720" rtlCol="0" anchor="ctr"/>
          <a:lstStyle>
            <a:lvl1pPr algn="r">
              <a:defRPr sz="1100">
                <a:solidFill>
                  <a:schemeClr val="tx1">
                    <a:tint val="75000"/>
                  </a:schemeClr>
                </a:solidFill>
                <a:latin typeface="Calibri" panose="020F0502020204030204" pitchFamily="34" charset="0"/>
              </a:defRPr>
            </a:lvl1pPr>
          </a:lstStyle>
          <a:p>
            <a:pPr defTabSz="914400"/>
            <a:fld id="{8CD5FF4D-2AEA-474C-AA08-93571AB214FD}" type="slidenum">
              <a:rPr lang="en-US" smtClean="0">
                <a:solidFill>
                  <a:prstClr val="black">
                    <a:tint val="75000"/>
                  </a:prstClr>
                </a:solidFill>
              </a:rPr>
              <a:pPr defTabSz="914400"/>
              <a:t>‹#›</a:t>
            </a:fld>
            <a:endParaRPr lang="en-US" dirty="0">
              <a:solidFill>
                <a:prstClr val="black">
                  <a:tint val="75000"/>
                </a:prstClr>
              </a:solidFill>
            </a:endParaRPr>
          </a:p>
        </p:txBody>
      </p:sp>
      <p:grpSp>
        <p:nvGrpSpPr>
          <p:cNvPr id="10" name="Group 9"/>
          <p:cNvGrpSpPr/>
          <p:nvPr userDrawn="1"/>
        </p:nvGrpSpPr>
        <p:grpSpPr>
          <a:xfrm>
            <a:off x="-106935" y="1388470"/>
            <a:ext cx="45719" cy="4565594"/>
            <a:chOff x="-106935" y="102595"/>
            <a:chExt cx="45719" cy="4565594"/>
          </a:xfrm>
        </p:grpSpPr>
        <p:sp>
          <p:nvSpPr>
            <p:cNvPr id="11" name="Rectangle 10"/>
            <p:cNvSpPr/>
            <p:nvPr userDrawn="1"/>
          </p:nvSpPr>
          <p:spPr>
            <a:xfrm>
              <a:off x="-106935" y="102595"/>
              <a:ext cx="45719" cy="582364"/>
            </a:xfrm>
            <a:prstGeom prst="rect">
              <a:avLst/>
            </a:prstGeom>
            <a:solidFill>
              <a:srgbClr val="002857"/>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prstClr val="white"/>
                </a:solidFill>
                <a:effectLst/>
                <a:uLnTx/>
                <a:uFillTx/>
                <a:latin typeface="Arial"/>
                <a:ea typeface="+mn-ea"/>
                <a:cs typeface="+mn-cs"/>
              </a:endParaRPr>
            </a:p>
          </p:txBody>
        </p:sp>
        <p:sp>
          <p:nvSpPr>
            <p:cNvPr id="12" name="Rectangle 11"/>
            <p:cNvSpPr/>
            <p:nvPr userDrawn="1"/>
          </p:nvSpPr>
          <p:spPr>
            <a:xfrm>
              <a:off x="-106935" y="765265"/>
              <a:ext cx="45719" cy="582364"/>
            </a:xfrm>
            <a:prstGeom prst="rect">
              <a:avLst/>
            </a:prstGeom>
            <a:solidFill>
              <a:srgbClr val="E24307"/>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prstClr val="white"/>
                </a:solidFill>
                <a:effectLst/>
                <a:uLnTx/>
                <a:uFillTx/>
                <a:latin typeface="Arial"/>
                <a:ea typeface="+mn-ea"/>
                <a:cs typeface="+mn-cs"/>
              </a:endParaRPr>
            </a:p>
          </p:txBody>
        </p:sp>
        <p:sp>
          <p:nvSpPr>
            <p:cNvPr id="13" name="Rectangle 12"/>
            <p:cNvSpPr/>
            <p:nvPr userDrawn="1"/>
          </p:nvSpPr>
          <p:spPr>
            <a:xfrm>
              <a:off x="-106935" y="1427935"/>
              <a:ext cx="45719" cy="582364"/>
            </a:xfrm>
            <a:prstGeom prst="rect">
              <a:avLst/>
            </a:prstGeom>
            <a:solidFill>
              <a:srgbClr val="6CBCCB"/>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prstClr val="white"/>
                </a:solidFill>
                <a:effectLst/>
                <a:uLnTx/>
                <a:uFillTx/>
                <a:latin typeface="Arial"/>
                <a:ea typeface="+mn-ea"/>
                <a:cs typeface="+mn-cs"/>
              </a:endParaRPr>
            </a:p>
          </p:txBody>
        </p:sp>
        <p:sp>
          <p:nvSpPr>
            <p:cNvPr id="14" name="Rectangle 13"/>
            <p:cNvSpPr/>
            <p:nvPr userDrawn="1"/>
          </p:nvSpPr>
          <p:spPr>
            <a:xfrm>
              <a:off x="-106935" y="2090605"/>
              <a:ext cx="45719" cy="582364"/>
            </a:xfrm>
            <a:prstGeom prst="rect">
              <a:avLst/>
            </a:prstGeom>
            <a:solidFill>
              <a:srgbClr val="75A439"/>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srgbClr val="990099"/>
                </a:solidFill>
                <a:effectLst/>
                <a:uLnTx/>
                <a:uFillTx/>
                <a:latin typeface="Arial"/>
                <a:ea typeface="+mn-ea"/>
                <a:cs typeface="+mn-cs"/>
              </a:endParaRPr>
            </a:p>
          </p:txBody>
        </p:sp>
        <p:sp>
          <p:nvSpPr>
            <p:cNvPr id="15" name="Rectangle 14"/>
            <p:cNvSpPr/>
            <p:nvPr userDrawn="1"/>
          </p:nvSpPr>
          <p:spPr>
            <a:xfrm>
              <a:off x="-106935" y="2753275"/>
              <a:ext cx="45719" cy="582364"/>
            </a:xfrm>
            <a:prstGeom prst="rect">
              <a:avLst/>
            </a:prstGeom>
            <a:solidFill>
              <a:srgbClr val="FAA636"/>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prstClr val="white"/>
                </a:solidFill>
                <a:effectLst/>
                <a:uLnTx/>
                <a:uFillTx/>
                <a:latin typeface="Arial"/>
                <a:ea typeface="+mn-ea"/>
                <a:cs typeface="+mn-cs"/>
              </a:endParaRPr>
            </a:p>
          </p:txBody>
        </p:sp>
        <p:sp>
          <p:nvSpPr>
            <p:cNvPr id="16" name="Rectangle 15"/>
            <p:cNvSpPr/>
            <p:nvPr userDrawn="1"/>
          </p:nvSpPr>
          <p:spPr>
            <a:xfrm>
              <a:off x="-106935" y="3415945"/>
              <a:ext cx="45719" cy="582364"/>
            </a:xfrm>
            <a:prstGeom prst="rect">
              <a:avLst/>
            </a:prstGeom>
            <a:solidFill>
              <a:srgbClr val="CCCCCC"/>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prstClr val="white"/>
                </a:solidFill>
                <a:effectLst/>
                <a:uLnTx/>
                <a:uFillTx/>
                <a:latin typeface="Arial"/>
                <a:ea typeface="+mn-ea"/>
                <a:cs typeface="+mn-cs"/>
              </a:endParaRPr>
            </a:p>
          </p:txBody>
        </p:sp>
        <p:sp>
          <p:nvSpPr>
            <p:cNvPr id="17" name="Rectangle 16"/>
            <p:cNvSpPr/>
            <p:nvPr userDrawn="1"/>
          </p:nvSpPr>
          <p:spPr>
            <a:xfrm>
              <a:off x="-106935" y="4078615"/>
              <a:ext cx="45719" cy="589574"/>
            </a:xfrm>
            <a:prstGeom prst="rect">
              <a:avLst/>
            </a:prstGeom>
            <a:solidFill>
              <a:srgbClr val="727272"/>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prstClr val="white"/>
                </a:solidFill>
                <a:effectLst/>
                <a:uLnTx/>
                <a:uFillTx/>
                <a:latin typeface="Arial"/>
                <a:ea typeface="+mn-ea"/>
                <a:cs typeface="+mn-cs"/>
              </a:endParaRPr>
            </a:p>
          </p:txBody>
        </p:sp>
      </p:grpSp>
    </p:spTree>
    <p:custDataLst>
      <p:tags r:id="rId10"/>
    </p:custDataLst>
    <p:extLst>
      <p:ext uri="{BB962C8B-B14F-4D97-AF65-F5344CB8AC3E}">
        <p14:creationId xmlns:p14="http://schemas.microsoft.com/office/powerpoint/2010/main" val="1165781059"/>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63" r:id="rId3"/>
    <p:sldLayoutId id="2147483664" r:id="rId4"/>
    <p:sldLayoutId id="2147483665" r:id="rId5"/>
    <p:sldLayoutId id="2147483668" r:id="rId6"/>
    <p:sldLayoutId id="2147483675" r:id="rId7"/>
    <p:sldLayoutId id="2147483677" r:id="rId8"/>
  </p:sldLayoutIdLst>
  <p:hf hdr="0"/>
  <p:txStyles>
    <p:titleStyle>
      <a:lvl1pPr algn="l" defTabSz="914400" rtl="0" eaLnBrk="1" latinLnBrk="0" hangingPunct="1">
        <a:spcBef>
          <a:spcPct val="0"/>
        </a:spcBef>
        <a:buNone/>
        <a:defRPr sz="3600" b="1" kern="1200">
          <a:solidFill>
            <a:schemeClr val="tx2"/>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SzPct val="75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600" dirty="0" smtClean="0"/>
              <a:t>Corrective Action Requests and Improvement Plans for Agency Users</a:t>
            </a:r>
            <a:endParaRPr lang="en-US" sz="3600" dirty="0"/>
          </a:p>
        </p:txBody>
      </p:sp>
      <p:sp>
        <p:nvSpPr>
          <p:cNvPr id="3" name="Subtitle 2"/>
          <p:cNvSpPr>
            <a:spLocks noGrp="1"/>
          </p:cNvSpPr>
          <p:nvPr>
            <p:ph type="subTitle" idx="1"/>
          </p:nvPr>
        </p:nvSpPr>
        <p:spPr/>
        <p:txBody>
          <a:bodyPr/>
          <a:lstStyle/>
          <a:p>
            <a:r>
              <a:rPr lang="en-US" dirty="0" smtClean="0"/>
              <a:t>Supplier Management</a:t>
            </a:r>
            <a:endParaRPr lang="en-US" dirty="0"/>
          </a:p>
        </p:txBody>
      </p:sp>
    </p:spTree>
    <p:custDataLst>
      <p:tags r:id="rId1"/>
    </p:custDataLst>
    <p:extLst>
      <p:ext uri="{BB962C8B-B14F-4D97-AF65-F5344CB8AC3E}">
        <p14:creationId xmlns:p14="http://schemas.microsoft.com/office/powerpoint/2010/main" val="1550250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3"/>
          <p:cNvSpPr txBox="1">
            <a:spLocks/>
          </p:cNvSpPr>
          <p:nvPr/>
        </p:nvSpPr>
        <p:spPr>
          <a:xfrm>
            <a:off x="647700" y="2628900"/>
            <a:ext cx="7848600" cy="1600200"/>
          </a:xfrm>
          <a:prstGeom prst="roundRect">
            <a:avLst>
              <a:gd name="adj" fmla="val 6337"/>
            </a:avLst>
          </a:prstGeom>
          <a:solidFill>
            <a:sysClr val="window" lastClr="FFFFFF"/>
          </a:solidFill>
          <a:ln w="57150">
            <a:solidFill>
              <a:srgbClr val="002857"/>
            </a:solidFill>
          </a:ln>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SzPct val="75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ctr">
              <a:defRPr/>
            </a:pPr>
            <a:r>
              <a:rPr lang="en-US" sz="3200" cap="all" dirty="0">
                <a:solidFill>
                  <a:srgbClr val="69676D"/>
                </a:solidFill>
                <a:latin typeface="Calibri" panose="020F0502020204030204" pitchFamily="34" charset="0"/>
              </a:rPr>
              <a:t>Lesson 1</a:t>
            </a:r>
            <a:r>
              <a:rPr lang="en-US" sz="3200" cap="all" dirty="0" smtClean="0">
                <a:solidFill>
                  <a:srgbClr val="69676D"/>
                </a:solidFill>
                <a:latin typeface="Calibri" panose="020F0502020204030204" pitchFamily="34" charset="0"/>
              </a:rPr>
              <a:t>: </a:t>
            </a:r>
            <a:endParaRPr lang="en-US" sz="3200" cap="all" dirty="0">
              <a:solidFill>
                <a:srgbClr val="69676D"/>
              </a:solidFill>
              <a:latin typeface="Calibri" panose="020F0502020204030204" pitchFamily="34" charset="0"/>
            </a:endParaRPr>
          </a:p>
          <a:p>
            <a:pPr lvl="0" algn="ctr">
              <a:defRPr/>
            </a:pPr>
            <a:r>
              <a:rPr lang="en-US" sz="3200" cap="all" dirty="0" smtClean="0">
                <a:solidFill>
                  <a:srgbClr val="69676D"/>
                </a:solidFill>
                <a:latin typeface="Calibri" panose="020F0502020204030204" pitchFamily="34" charset="0"/>
              </a:rPr>
              <a:t>Corrective Action Requests</a:t>
            </a:r>
            <a:endParaRPr lang="en-US" sz="1600" dirty="0">
              <a:solidFill>
                <a:sysClr val="window" lastClr="FFFFFF"/>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1760962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28600" y="2895600"/>
            <a:ext cx="8686800" cy="2554545"/>
          </a:xfrm>
          <a:prstGeom prst="rect">
            <a:avLst/>
          </a:prstGeom>
          <a:noFill/>
        </p:spPr>
        <p:txBody>
          <a:bodyPr wrap="square" rtlCol="0">
            <a:spAutoFit/>
          </a:bodyPr>
          <a:lstStyle/>
          <a:p>
            <a:pPr>
              <a:defRPr/>
            </a:pPr>
            <a:r>
              <a:rPr lang="en-US" sz="1600" dirty="0" smtClean="0">
                <a:latin typeface="Calibri" panose="020F0502020204030204" pitchFamily="34" charset="0"/>
              </a:rPr>
              <a:t>Based on these roles, this is the actual </a:t>
            </a:r>
            <a:r>
              <a:rPr lang="en-US" sz="1600" dirty="0">
                <a:latin typeface="Calibri" panose="020F0502020204030204" pitchFamily="34" charset="0"/>
              </a:rPr>
              <a:t>workflow that you will see in the </a:t>
            </a:r>
            <a:r>
              <a:rPr lang="en-US" sz="1600" dirty="0" smtClean="0">
                <a:latin typeface="Calibri" panose="020F0502020204030204" pitchFamily="34" charset="0"/>
              </a:rPr>
              <a:t>APP system when completing the process:</a:t>
            </a:r>
            <a:endParaRPr lang="en-US" sz="1600" dirty="0" smtClean="0">
              <a:solidFill>
                <a:prstClr val="black"/>
              </a:solidFill>
              <a:latin typeface="Calibri" panose="020F0502020204030204" pitchFamily="34" charset="0"/>
            </a:endParaRPr>
          </a:p>
          <a:p>
            <a:endParaRPr lang="en-US" sz="1600" dirty="0">
              <a:solidFill>
                <a:prstClr val="black"/>
              </a:solidFill>
              <a:latin typeface="Calibri" panose="020F0502020204030204" pitchFamily="34" charset="0"/>
            </a:endParaRPr>
          </a:p>
          <a:p>
            <a:endParaRPr lang="en-US" sz="1600" dirty="0" smtClean="0">
              <a:solidFill>
                <a:prstClr val="black"/>
              </a:solidFill>
              <a:latin typeface="Calibri" panose="020F0502020204030204" pitchFamily="34" charset="0"/>
            </a:endParaRPr>
          </a:p>
          <a:p>
            <a:endParaRPr lang="en-US" sz="1600" dirty="0">
              <a:solidFill>
                <a:prstClr val="black"/>
              </a:solidFill>
              <a:latin typeface="Calibri" panose="020F0502020204030204" pitchFamily="34" charset="0"/>
            </a:endParaRPr>
          </a:p>
          <a:p>
            <a:endParaRPr lang="en-US" sz="1600" dirty="0" smtClean="0">
              <a:solidFill>
                <a:prstClr val="black"/>
              </a:solidFill>
              <a:latin typeface="Calibri" panose="020F0502020204030204" pitchFamily="34" charset="0"/>
            </a:endParaRPr>
          </a:p>
          <a:p>
            <a:endParaRPr lang="en-US" sz="1600" dirty="0" smtClean="0">
              <a:solidFill>
                <a:prstClr val="black"/>
              </a:solidFill>
              <a:latin typeface="Calibri" panose="020F0502020204030204" pitchFamily="34" charset="0"/>
            </a:endParaRPr>
          </a:p>
          <a:p>
            <a:endParaRPr lang="en-US" sz="1600" dirty="0">
              <a:solidFill>
                <a:prstClr val="black"/>
              </a:solidFill>
              <a:latin typeface="Calibri" panose="020F0502020204030204" pitchFamily="34" charset="0"/>
            </a:endParaRPr>
          </a:p>
          <a:p>
            <a:endParaRPr lang="en-US" sz="1600" dirty="0" smtClean="0">
              <a:solidFill>
                <a:prstClr val="black"/>
              </a:solidFill>
              <a:latin typeface="Calibri" panose="020F0502020204030204" pitchFamily="34" charset="0"/>
            </a:endParaRPr>
          </a:p>
          <a:p>
            <a:r>
              <a:rPr lang="en-US" sz="1600" dirty="0" smtClean="0">
                <a:solidFill>
                  <a:prstClr val="black"/>
                </a:solidFill>
                <a:latin typeface="Calibri" panose="020F0502020204030204" pitchFamily="34" charset="0"/>
              </a:rPr>
              <a:t>The different steps of this workflow will </a:t>
            </a:r>
            <a:r>
              <a:rPr lang="en-US" sz="1600" dirty="0">
                <a:solidFill>
                  <a:prstClr val="black"/>
                </a:solidFill>
                <a:latin typeface="Calibri" panose="020F0502020204030204" pitchFamily="34" charset="0"/>
              </a:rPr>
              <a:t>be discussed in detail in the forthcoming slides</a:t>
            </a:r>
            <a:r>
              <a:rPr lang="en-US" sz="1600" dirty="0" smtClean="0">
                <a:solidFill>
                  <a:prstClr val="black"/>
                </a:solidFill>
                <a:latin typeface="Calibri" panose="020F0502020204030204" pitchFamily="34" charset="0"/>
              </a:rPr>
              <a:t>.</a:t>
            </a:r>
            <a:endParaRPr lang="en-US" sz="1600" dirty="0">
              <a:solidFill>
                <a:prstClr val="black"/>
              </a:solidFill>
              <a:latin typeface="Calibri" panose="020F0502020204030204" pitchFamily="34" charset="0"/>
            </a:endParaRPr>
          </a:p>
        </p:txBody>
      </p:sp>
      <p:sp>
        <p:nvSpPr>
          <p:cNvPr id="2" name="Title 1"/>
          <p:cNvSpPr>
            <a:spLocks noGrp="1"/>
          </p:cNvSpPr>
          <p:nvPr>
            <p:ph type="title"/>
          </p:nvPr>
        </p:nvSpPr>
        <p:spPr/>
        <p:txBody>
          <a:bodyPr/>
          <a:lstStyle/>
          <a:p>
            <a:r>
              <a:rPr lang="en-US" dirty="0" smtClean="0"/>
              <a:t>Corrective Action Requests</a:t>
            </a:r>
            <a:endParaRPr lang="en-US" dirty="0"/>
          </a:p>
        </p:txBody>
      </p:sp>
      <p:sp>
        <p:nvSpPr>
          <p:cNvPr id="3" name="Content Placeholder 2"/>
          <p:cNvSpPr>
            <a:spLocks noGrp="1"/>
          </p:cNvSpPr>
          <p:nvPr>
            <p:ph idx="1"/>
          </p:nvPr>
        </p:nvSpPr>
        <p:spPr>
          <a:xfrm>
            <a:off x="228600" y="1066800"/>
            <a:ext cx="8686800" cy="629191"/>
          </a:xfrm>
        </p:spPr>
        <p:txBody>
          <a:bodyPr>
            <a:noAutofit/>
          </a:bodyPr>
          <a:lstStyle/>
          <a:p>
            <a:r>
              <a:rPr lang="en-US" sz="1600" dirty="0"/>
              <a:t>We will now walk through and demonstrate how to complete the </a:t>
            </a:r>
            <a:r>
              <a:rPr lang="en-US" sz="1600" dirty="0" smtClean="0"/>
              <a:t>Corrective Action Requests process</a:t>
            </a:r>
            <a:r>
              <a:rPr lang="en-US" sz="1600" dirty="0"/>
              <a:t>. The following roles are primarily involved in this process</a:t>
            </a:r>
            <a:r>
              <a:rPr lang="en-US" sz="1600" dirty="0" smtClean="0"/>
              <a:t>:</a:t>
            </a:r>
            <a:endParaRPr lang="en-US" sz="1600"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11</a:t>
            </a:fld>
            <a:endParaRPr lang="en-US" dirty="0">
              <a:solidFill>
                <a:prstClr val="black">
                  <a:tint val="75000"/>
                </a:prstClr>
              </a:solidFill>
            </a:endParaRPr>
          </a:p>
        </p:txBody>
      </p:sp>
      <p:sp>
        <p:nvSpPr>
          <p:cNvPr id="24" name="Rectangle 23"/>
          <p:cNvSpPr/>
          <p:nvPr/>
        </p:nvSpPr>
        <p:spPr>
          <a:xfrm>
            <a:off x="3285410" y="1876751"/>
            <a:ext cx="2337803" cy="794289"/>
          </a:xfrm>
          <a:prstGeom prst="rect">
            <a:avLst/>
          </a:prstGeom>
          <a:solidFill>
            <a:schemeClr val="accent1"/>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800" b="1" dirty="0" smtClean="0">
                <a:solidFill>
                  <a:schemeClr val="bg1"/>
                </a:solidFill>
                <a:latin typeface="Calibri" panose="020F0502020204030204" pitchFamily="34" charset="0"/>
              </a:rPr>
              <a:t>SM Team</a:t>
            </a:r>
            <a:endParaRPr lang="en-US" sz="1800" b="1" dirty="0">
              <a:solidFill>
                <a:schemeClr val="bg1"/>
              </a:solidFill>
              <a:latin typeface="Calibri" panose="020F0502020204030204" pitchFamily="34" charset="0"/>
            </a:endParaRPr>
          </a:p>
        </p:txBody>
      </p:sp>
      <p:grpSp>
        <p:nvGrpSpPr>
          <p:cNvPr id="11" name="Group 10"/>
          <p:cNvGrpSpPr/>
          <p:nvPr/>
        </p:nvGrpSpPr>
        <p:grpSpPr>
          <a:xfrm>
            <a:off x="2954325" y="3781664"/>
            <a:ext cx="2999972" cy="782415"/>
            <a:chOff x="2254379" y="2057400"/>
            <a:chExt cx="2482366" cy="731520"/>
          </a:xfrm>
        </p:grpSpPr>
        <p:sp>
          <p:nvSpPr>
            <p:cNvPr id="51" name="Rounded Rectangle 50"/>
            <p:cNvSpPr/>
            <p:nvPr/>
          </p:nvSpPr>
          <p:spPr>
            <a:xfrm>
              <a:off x="2254379" y="2057400"/>
              <a:ext cx="1097280" cy="7315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latin typeface="Calibri" panose="020F0502020204030204" pitchFamily="34" charset="0"/>
                  <a:cs typeface="Arial" panose="020B0604020202020204" pitchFamily="34" charset="0"/>
                </a:rPr>
                <a:t>Corrective Action Requests Creation</a:t>
              </a:r>
              <a:endParaRPr lang="en-US" sz="1100" dirty="0">
                <a:latin typeface="Calibri" panose="020F0502020204030204" pitchFamily="34" charset="0"/>
                <a:cs typeface="Arial" panose="020B0604020202020204" pitchFamily="34" charset="0"/>
              </a:endParaRPr>
            </a:p>
          </p:txBody>
        </p:sp>
        <p:sp>
          <p:nvSpPr>
            <p:cNvPr id="53" name="Rounded Rectangle 52"/>
            <p:cNvSpPr/>
            <p:nvPr/>
          </p:nvSpPr>
          <p:spPr>
            <a:xfrm>
              <a:off x="3639465" y="2057400"/>
              <a:ext cx="1097280" cy="731520"/>
            </a:xfrm>
            <a:prstGeom prst="roundRect">
              <a:avLst/>
            </a:prstGeom>
            <a:solidFill>
              <a:srgbClr val="00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latin typeface="Calibri" panose="020F0502020204030204" pitchFamily="34" charset="0"/>
                  <a:cs typeface="Arial" panose="020B0604020202020204" pitchFamily="34" charset="0"/>
                </a:rPr>
                <a:t>Close the Corrective Action Requests</a:t>
              </a:r>
              <a:endParaRPr lang="en-US" sz="1100" dirty="0">
                <a:latin typeface="Calibri" panose="020F0502020204030204" pitchFamily="34" charset="0"/>
                <a:cs typeface="Arial" panose="020B0604020202020204" pitchFamily="34" charset="0"/>
              </a:endParaRPr>
            </a:p>
          </p:txBody>
        </p:sp>
        <p:cxnSp>
          <p:nvCxnSpPr>
            <p:cNvPr id="54" name="Straight Arrow Connector 53"/>
            <p:cNvCxnSpPr/>
            <p:nvPr/>
          </p:nvCxnSpPr>
          <p:spPr>
            <a:xfrm flipV="1">
              <a:off x="3348653" y="2420166"/>
              <a:ext cx="295392" cy="29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619871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Walkthrough: </a:t>
            </a:r>
            <a:r>
              <a:rPr lang="en-US" dirty="0" smtClean="0"/>
              <a:t>Corrective Action Requests</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12</a:t>
            </a:fld>
            <a:endParaRPr lang="en-US" dirty="0">
              <a:solidFill>
                <a:prstClr val="black">
                  <a:tint val="75000"/>
                </a:prstClr>
              </a:solidFill>
            </a:endParaRPr>
          </a:p>
        </p:txBody>
      </p:sp>
      <p:grpSp>
        <p:nvGrpSpPr>
          <p:cNvPr id="30" name="Group 29"/>
          <p:cNvGrpSpPr/>
          <p:nvPr/>
        </p:nvGrpSpPr>
        <p:grpSpPr>
          <a:xfrm>
            <a:off x="2973121" y="2793192"/>
            <a:ext cx="1944797" cy="230832"/>
            <a:chOff x="7449061" y="5604215"/>
            <a:chExt cx="1944797" cy="230832"/>
          </a:xfrm>
        </p:grpSpPr>
        <p:sp>
          <p:nvSpPr>
            <p:cNvPr id="31" name="Rounded Rectangle 30"/>
            <p:cNvSpPr/>
            <p:nvPr/>
          </p:nvSpPr>
          <p:spPr>
            <a:xfrm>
              <a:off x="7449061" y="5631011"/>
              <a:ext cx="182880" cy="18288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latin typeface="Calibri" panose="020F0502020204030204" pitchFamily="34" charset="0"/>
                <a:cs typeface="Arial" panose="020B0604020202020204" pitchFamily="34" charset="0"/>
              </a:endParaRPr>
            </a:p>
          </p:txBody>
        </p:sp>
        <p:sp>
          <p:nvSpPr>
            <p:cNvPr id="32" name="TextBox 31"/>
            <p:cNvSpPr txBox="1"/>
            <p:nvPr/>
          </p:nvSpPr>
          <p:spPr>
            <a:xfrm>
              <a:off x="7631941" y="5604215"/>
              <a:ext cx="1761917" cy="230832"/>
            </a:xfrm>
            <a:prstGeom prst="rect">
              <a:avLst/>
            </a:prstGeom>
            <a:noFill/>
          </p:spPr>
          <p:txBody>
            <a:bodyPr wrap="square" rtlCol="0">
              <a:spAutoFit/>
            </a:bodyPr>
            <a:lstStyle/>
            <a:p>
              <a:r>
                <a:rPr lang="en-US" sz="900" dirty="0">
                  <a:latin typeface="Calibri" panose="020F0502020204030204" pitchFamily="34" charset="0"/>
                </a:rPr>
                <a:t>Completed task</a:t>
              </a:r>
            </a:p>
          </p:txBody>
        </p:sp>
      </p:grpSp>
      <p:grpSp>
        <p:nvGrpSpPr>
          <p:cNvPr id="36" name="Group 35"/>
          <p:cNvGrpSpPr/>
          <p:nvPr/>
        </p:nvGrpSpPr>
        <p:grpSpPr>
          <a:xfrm>
            <a:off x="4216592" y="2799696"/>
            <a:ext cx="1944797" cy="230832"/>
            <a:chOff x="7449061" y="5980282"/>
            <a:chExt cx="1944797" cy="230832"/>
          </a:xfrm>
        </p:grpSpPr>
        <p:sp>
          <p:nvSpPr>
            <p:cNvPr id="37" name="Rounded Rectangle 36"/>
            <p:cNvSpPr/>
            <p:nvPr/>
          </p:nvSpPr>
          <p:spPr>
            <a:xfrm>
              <a:off x="7449061" y="6006767"/>
              <a:ext cx="182880" cy="18288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latin typeface="Calibri" panose="020F0502020204030204" pitchFamily="34" charset="0"/>
                <a:cs typeface="Arial" panose="020B0604020202020204" pitchFamily="34" charset="0"/>
              </a:endParaRPr>
            </a:p>
          </p:txBody>
        </p:sp>
        <p:sp>
          <p:nvSpPr>
            <p:cNvPr id="38" name="TextBox 37"/>
            <p:cNvSpPr txBox="1"/>
            <p:nvPr/>
          </p:nvSpPr>
          <p:spPr>
            <a:xfrm>
              <a:off x="7631941" y="5980282"/>
              <a:ext cx="1761917" cy="230832"/>
            </a:xfrm>
            <a:prstGeom prst="rect">
              <a:avLst/>
            </a:prstGeom>
            <a:noFill/>
          </p:spPr>
          <p:txBody>
            <a:bodyPr wrap="square" rtlCol="0">
              <a:spAutoFit/>
            </a:bodyPr>
            <a:lstStyle/>
            <a:p>
              <a:r>
                <a:rPr lang="en-US" sz="900" dirty="0">
                  <a:latin typeface="Calibri" panose="020F0502020204030204" pitchFamily="34" charset="0"/>
                </a:rPr>
                <a:t>In progress</a:t>
              </a:r>
            </a:p>
          </p:txBody>
        </p:sp>
      </p:grpSp>
      <p:sp>
        <p:nvSpPr>
          <p:cNvPr id="15" name="Round Same Side Corner Rectangle 14"/>
          <p:cNvSpPr/>
          <p:nvPr/>
        </p:nvSpPr>
        <p:spPr>
          <a:xfrm rot="16200000">
            <a:off x="-867157" y="4619244"/>
            <a:ext cx="3182112" cy="381000"/>
          </a:xfrm>
          <a:prstGeom prst="round2Same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dirty="0" smtClean="0">
                <a:latin typeface="Calibri" panose="020F0502020204030204" pitchFamily="34" charset="0"/>
              </a:rPr>
              <a:t>Corrective Action Request Creation</a:t>
            </a:r>
            <a:endParaRPr lang="en-US" sz="1600" dirty="0">
              <a:latin typeface="Calibri" panose="020F0502020204030204" pitchFamily="34" charset="0"/>
            </a:endParaRPr>
          </a:p>
        </p:txBody>
      </p:sp>
      <p:sp>
        <p:nvSpPr>
          <p:cNvPr id="29" name="Text Placeholder 3"/>
          <p:cNvSpPr txBox="1">
            <a:spLocks/>
          </p:cNvSpPr>
          <p:nvPr/>
        </p:nvSpPr>
        <p:spPr>
          <a:xfrm rot="5400000">
            <a:off x="3202713" y="948664"/>
            <a:ext cx="3149533" cy="7726161"/>
          </a:xfrm>
          <a:prstGeom prst="round2SameRect">
            <a:avLst/>
          </a:prstGeom>
          <a:ln w="57150">
            <a:solidFill>
              <a:schemeClr val="accent5"/>
            </a:solidFill>
          </a:ln>
        </p:spPr>
        <p:txBody>
          <a:bodyPr vert="vert270" anchor="ctr">
            <a:normAutofit fontScale="92500" lnSpcReduction="10000"/>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a:r>
              <a:rPr lang="en-US" sz="1400" dirty="0">
                <a:latin typeface="Calibri" panose="020F0502020204030204" pitchFamily="34" charset="0"/>
              </a:rPr>
              <a:t>The </a:t>
            </a:r>
            <a:r>
              <a:rPr lang="en-US" sz="1400" dirty="0" smtClean="0">
                <a:latin typeface="Calibri" panose="020F0502020204030204" pitchFamily="34" charset="0"/>
              </a:rPr>
              <a:t>Supplier Relationship Manager (SSRM) or Agency Supplier Management team can </a:t>
            </a:r>
            <a:r>
              <a:rPr lang="en-US" sz="1400" dirty="0">
                <a:latin typeface="Calibri" panose="020F0502020204030204" pitchFamily="34" charset="0"/>
              </a:rPr>
              <a:t>create </a:t>
            </a:r>
            <a:r>
              <a:rPr lang="en-US" sz="1400" dirty="0" smtClean="0">
                <a:latin typeface="Calibri" panose="020F0502020204030204" pitchFamily="34" charset="0"/>
              </a:rPr>
              <a:t>a Corrective Action Request </a:t>
            </a:r>
            <a:r>
              <a:rPr lang="en-US" sz="1400" dirty="0">
                <a:latin typeface="Calibri" panose="020F0502020204030204" pitchFamily="34" charset="0"/>
              </a:rPr>
              <a:t>at any time by accessing the </a:t>
            </a:r>
            <a:r>
              <a:rPr lang="en-US" sz="1400" dirty="0" smtClean="0">
                <a:latin typeface="Calibri" panose="020F0502020204030204" pitchFamily="34" charset="0"/>
              </a:rPr>
              <a:t>Corrective Action Requests </a:t>
            </a:r>
            <a:r>
              <a:rPr lang="en-US" sz="1400" dirty="0">
                <a:latin typeface="Calibri" panose="020F0502020204030204" pitchFamily="34" charset="0"/>
              </a:rPr>
              <a:t>link under the Supplier tab in the Navigation </a:t>
            </a:r>
            <a:r>
              <a:rPr lang="en-US" sz="1400" dirty="0" smtClean="0">
                <a:latin typeface="Calibri" panose="020F0502020204030204" pitchFamily="34" charset="0"/>
              </a:rPr>
              <a:t>Bar. Corrective Action Requests can be created for most items in the APP system, such as suppliers, contracts, or invoices. There are four types of Corrective Action Requests available in the system:</a:t>
            </a:r>
          </a:p>
          <a:p>
            <a:pPr marL="468630" indent="-285750">
              <a:buFont typeface="Arial" panose="020B0604020202020204" pitchFamily="34" charset="0"/>
              <a:buChar char="•"/>
            </a:pPr>
            <a:r>
              <a:rPr lang="en-US" sz="1400" dirty="0" smtClean="0">
                <a:latin typeface="Calibri" panose="020F0502020204030204" pitchFamily="34" charset="0"/>
              </a:rPr>
              <a:t>Cost</a:t>
            </a:r>
          </a:p>
          <a:p>
            <a:pPr marL="468630" indent="-285750">
              <a:buFont typeface="Arial" panose="020B0604020202020204" pitchFamily="34" charset="0"/>
              <a:buChar char="•"/>
            </a:pPr>
            <a:r>
              <a:rPr lang="en-US" sz="1400" dirty="0" smtClean="0">
                <a:latin typeface="Calibri" panose="020F0502020204030204" pitchFamily="34" charset="0"/>
              </a:rPr>
              <a:t>Adherence to Commitments</a:t>
            </a:r>
          </a:p>
          <a:p>
            <a:pPr marL="468630" indent="-285750">
              <a:buFont typeface="Arial" panose="020B0604020202020204" pitchFamily="34" charset="0"/>
              <a:buChar char="•"/>
            </a:pPr>
            <a:r>
              <a:rPr lang="en-US" sz="1400" dirty="0" smtClean="0">
                <a:latin typeface="Calibri" panose="020F0502020204030204" pitchFamily="34" charset="0"/>
              </a:rPr>
              <a:t>Responsiveness</a:t>
            </a:r>
          </a:p>
          <a:p>
            <a:pPr marL="468630" indent="-285750">
              <a:buFont typeface="Arial" panose="020B0604020202020204" pitchFamily="34" charset="0"/>
              <a:buChar char="•"/>
            </a:pPr>
            <a:r>
              <a:rPr lang="en-US" sz="1400" dirty="0" smtClean="0">
                <a:latin typeface="Calibri" panose="020F0502020204030204" pitchFamily="34" charset="0"/>
              </a:rPr>
              <a:t>Technology</a:t>
            </a:r>
            <a:endParaRPr lang="en-US" sz="1400" dirty="0">
              <a:latin typeface="Calibri" panose="020F0502020204030204" pitchFamily="34" charset="0"/>
            </a:endParaRPr>
          </a:p>
          <a:p>
            <a:pPr marL="182880"/>
            <a:r>
              <a:rPr lang="en-US" sz="1400" dirty="0" smtClean="0">
                <a:latin typeface="Calibri" panose="020F0502020204030204" pitchFamily="34" charset="0"/>
              </a:rPr>
              <a:t>Once a Corrective Action Request is created, an alert is sent to the Supplier Administrator. The Corrective Action Request can be viewed by the supplier via the Supplier Portal. The supplier can make comments on the Corrective Action Request which will be visible the Supplier Management Team or Supplier Relationship Manager.</a:t>
            </a:r>
            <a:endParaRPr lang="en-US" sz="1400" dirty="0">
              <a:latin typeface="Calibri" panose="020F0502020204030204" pitchFamily="34" charset="0"/>
            </a:endParaRPr>
          </a:p>
        </p:txBody>
      </p:sp>
      <p:grpSp>
        <p:nvGrpSpPr>
          <p:cNvPr id="26" name="Group 25"/>
          <p:cNvGrpSpPr/>
          <p:nvPr/>
        </p:nvGrpSpPr>
        <p:grpSpPr>
          <a:xfrm>
            <a:off x="5188990" y="2817986"/>
            <a:ext cx="1944797" cy="230832"/>
            <a:chOff x="7449061" y="6358547"/>
            <a:chExt cx="1944797" cy="230832"/>
          </a:xfrm>
        </p:grpSpPr>
        <p:sp>
          <p:nvSpPr>
            <p:cNvPr id="27" name="Rounded Rectangle 26"/>
            <p:cNvSpPr/>
            <p:nvPr/>
          </p:nvSpPr>
          <p:spPr>
            <a:xfrm>
              <a:off x="7449061" y="6382523"/>
              <a:ext cx="182880" cy="182880"/>
            </a:xfrm>
            <a:prstGeom prst="round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latin typeface="Calibri" panose="020F0502020204030204" pitchFamily="34" charset="0"/>
                <a:cs typeface="Arial" panose="020B0604020202020204" pitchFamily="34" charset="0"/>
              </a:endParaRPr>
            </a:p>
          </p:txBody>
        </p:sp>
        <p:sp>
          <p:nvSpPr>
            <p:cNvPr id="28" name="TextBox 27"/>
            <p:cNvSpPr txBox="1"/>
            <p:nvPr/>
          </p:nvSpPr>
          <p:spPr>
            <a:xfrm>
              <a:off x="7631941" y="6358547"/>
              <a:ext cx="1761917" cy="230832"/>
            </a:xfrm>
            <a:prstGeom prst="rect">
              <a:avLst/>
            </a:prstGeom>
            <a:noFill/>
          </p:spPr>
          <p:txBody>
            <a:bodyPr wrap="square" rtlCol="0">
              <a:spAutoFit/>
            </a:bodyPr>
            <a:lstStyle/>
            <a:p>
              <a:r>
                <a:rPr lang="en-US" sz="900" dirty="0">
                  <a:latin typeface="Calibri" panose="020F0502020204030204" pitchFamily="34" charset="0"/>
                </a:rPr>
                <a:t>Not started</a:t>
              </a:r>
            </a:p>
          </p:txBody>
        </p:sp>
      </p:grpSp>
      <p:grpSp>
        <p:nvGrpSpPr>
          <p:cNvPr id="33" name="Group 32"/>
          <p:cNvGrpSpPr/>
          <p:nvPr/>
        </p:nvGrpSpPr>
        <p:grpSpPr>
          <a:xfrm>
            <a:off x="2973121" y="1424488"/>
            <a:ext cx="2999972" cy="782415"/>
            <a:chOff x="2254379" y="2057400"/>
            <a:chExt cx="2482366" cy="731520"/>
          </a:xfrm>
        </p:grpSpPr>
        <p:sp>
          <p:nvSpPr>
            <p:cNvPr id="34" name="Rounded Rectangle 33"/>
            <p:cNvSpPr/>
            <p:nvPr/>
          </p:nvSpPr>
          <p:spPr>
            <a:xfrm>
              <a:off x="2254379" y="2057400"/>
              <a:ext cx="1097280" cy="731520"/>
            </a:xfrm>
            <a:prstGeom prst="roundRect">
              <a:avLst/>
            </a:prstGeom>
            <a:solidFill>
              <a:srgbClr val="FAA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latin typeface="Calibri" panose="020F0502020204030204" pitchFamily="34" charset="0"/>
                  <a:cs typeface="Arial" panose="020B0604020202020204" pitchFamily="34" charset="0"/>
                </a:rPr>
                <a:t>Corrective Action Request Creation</a:t>
              </a:r>
              <a:endParaRPr lang="en-US" sz="1100" dirty="0">
                <a:latin typeface="Calibri" panose="020F0502020204030204" pitchFamily="34" charset="0"/>
                <a:cs typeface="Arial" panose="020B0604020202020204" pitchFamily="34" charset="0"/>
              </a:endParaRPr>
            </a:p>
          </p:txBody>
        </p:sp>
        <p:sp>
          <p:nvSpPr>
            <p:cNvPr id="35" name="Rounded Rectangle 34"/>
            <p:cNvSpPr/>
            <p:nvPr/>
          </p:nvSpPr>
          <p:spPr>
            <a:xfrm>
              <a:off x="3639465" y="2057400"/>
              <a:ext cx="1097280" cy="73152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latin typeface="Calibri" panose="020F0502020204030204" pitchFamily="34" charset="0"/>
                  <a:cs typeface="Arial" panose="020B0604020202020204" pitchFamily="34" charset="0"/>
                </a:rPr>
                <a:t>Close the Corrective Action Request</a:t>
              </a:r>
              <a:endParaRPr lang="en-US" sz="1100" dirty="0">
                <a:latin typeface="Calibri" panose="020F0502020204030204" pitchFamily="34" charset="0"/>
                <a:cs typeface="Arial" panose="020B0604020202020204" pitchFamily="34" charset="0"/>
              </a:endParaRPr>
            </a:p>
          </p:txBody>
        </p:sp>
        <p:cxnSp>
          <p:nvCxnSpPr>
            <p:cNvPr id="39" name="Straight Arrow Connector 38"/>
            <p:cNvCxnSpPr/>
            <p:nvPr/>
          </p:nvCxnSpPr>
          <p:spPr>
            <a:xfrm flipV="1">
              <a:off x="3348653" y="2420166"/>
              <a:ext cx="295392" cy="29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884663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Demonstration 1</a:t>
            </a:r>
            <a:r>
              <a:rPr lang="en-US" dirty="0" smtClean="0"/>
              <a:t>: Create a Corrective Action Request</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13</a:t>
            </a:fld>
            <a:endParaRPr lang="en-US" dirty="0">
              <a:solidFill>
                <a:prstClr val="black">
                  <a:tint val="75000"/>
                </a:prstClr>
              </a:solidFill>
            </a:endParaRPr>
          </a:p>
        </p:txBody>
      </p:sp>
      <p:sp>
        <p:nvSpPr>
          <p:cNvPr id="17" name="Text Placeholder 1"/>
          <p:cNvSpPr txBox="1">
            <a:spLocks/>
          </p:cNvSpPr>
          <p:nvPr/>
        </p:nvSpPr>
        <p:spPr>
          <a:xfrm>
            <a:off x="2454547" y="2754204"/>
            <a:ext cx="6460853" cy="2133600"/>
          </a:xfrm>
          <a:prstGeom prst="roundRect">
            <a:avLst>
              <a:gd name="adj" fmla="val 6337"/>
            </a:avLst>
          </a:prstGeom>
          <a:ln w="57150">
            <a:solidFill>
              <a:schemeClr val="accent1"/>
            </a:solidFill>
          </a:ln>
        </p:spPr>
        <p:txBody>
          <a:bodyPr anchor="ct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ysClr val="windowText" lastClr="000000"/>
                </a:solidFill>
                <a:latin typeface="Calibri" panose="020F0502020204030204" pitchFamily="34" charset="0"/>
              </a:rPr>
              <a:t>Now that you have learned </a:t>
            </a:r>
            <a:r>
              <a:rPr lang="en-US" dirty="0" smtClean="0">
                <a:solidFill>
                  <a:sysClr val="windowText" lastClr="000000"/>
                </a:solidFill>
                <a:latin typeface="Calibri" panose="020F0502020204030204" pitchFamily="34" charset="0"/>
              </a:rPr>
              <a:t>about the creating a Corrective Action Request process, we will demonstrate this in the system.</a:t>
            </a:r>
            <a:endParaRPr lang="en-US" dirty="0">
              <a:solidFill>
                <a:sysClr val="windowText" lastClr="000000"/>
              </a:solidFill>
              <a:latin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557016"/>
            <a:ext cx="1975104" cy="548358"/>
          </a:xfrm>
          <a:prstGeom prst="rect">
            <a:avLst/>
          </a:prstGeom>
        </p:spPr>
      </p:pic>
    </p:spTree>
    <p:custDataLst>
      <p:tags r:id="rId1"/>
    </p:custDataLst>
    <p:extLst>
      <p:ext uri="{BB962C8B-B14F-4D97-AF65-F5344CB8AC3E}">
        <p14:creationId xmlns:p14="http://schemas.microsoft.com/office/powerpoint/2010/main" val="896160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1: Create a Corrective Action Request</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14</a:t>
            </a:fld>
            <a:endParaRPr lang="en-US" dirty="0">
              <a:solidFill>
                <a:prstClr val="black">
                  <a:tint val="75000"/>
                </a:prstClr>
              </a:solidFill>
            </a:endParaRPr>
          </a:p>
        </p:txBody>
      </p:sp>
      <p:sp>
        <p:nvSpPr>
          <p:cNvPr id="28" name="Rectangle 27"/>
          <p:cNvSpPr/>
          <p:nvPr/>
        </p:nvSpPr>
        <p:spPr>
          <a:xfrm>
            <a:off x="250594" y="2231940"/>
            <a:ext cx="8582425" cy="338554"/>
          </a:xfrm>
          <a:prstGeom prst="rect">
            <a:avLst/>
          </a:prstGeom>
        </p:spPr>
        <p:txBody>
          <a:bodyPr wrap="square">
            <a:spAutoFit/>
          </a:bodyPr>
          <a:lstStyle/>
          <a:p>
            <a:pPr defTabSz="914400"/>
            <a:r>
              <a:rPr lang="en-US" sz="1600" b="1" dirty="0">
                <a:solidFill>
                  <a:prstClr val="black"/>
                </a:solidFill>
                <a:latin typeface="Calibri" panose="020F0502020204030204" pitchFamily="34" charset="0"/>
                <a:cs typeface="Arial" panose="020B0604020202020204" pitchFamily="34" charset="0"/>
              </a:rPr>
              <a:t>Navigation: </a:t>
            </a:r>
            <a:r>
              <a:rPr lang="en-US" sz="1600" dirty="0" smtClean="0">
                <a:solidFill>
                  <a:prstClr val="black"/>
                </a:solidFill>
                <a:latin typeface="Calibri" panose="020F0502020204030204" pitchFamily="34" charset="0"/>
                <a:cs typeface="Arial" panose="020B0604020202020204" pitchFamily="34" charset="0"/>
              </a:rPr>
              <a:t>Suppliers </a:t>
            </a:r>
            <a:r>
              <a:rPr lang="en-US" sz="1600" dirty="0" smtClean="0">
                <a:solidFill>
                  <a:prstClr val="black"/>
                </a:solidFill>
                <a:latin typeface="Calibri" panose="020F0502020204030204" pitchFamily="34" charset="0"/>
                <a:cs typeface="Arial" panose="020B0604020202020204" pitchFamily="34" charset="0"/>
                <a:sym typeface="Wingdings" panose="05000000000000000000" pitchFamily="2" charset="2"/>
              </a:rPr>
              <a:t> Corrective Action </a:t>
            </a:r>
            <a:r>
              <a:rPr lang="en-US" sz="1600" dirty="0" smtClean="0">
                <a:solidFill>
                  <a:prstClr val="black"/>
                </a:solidFill>
                <a:latin typeface="Calibri" panose="020F0502020204030204" pitchFamily="34" charset="0"/>
                <a:cs typeface="Arial" panose="020B0604020202020204" pitchFamily="34" charset="0"/>
                <a:sym typeface="Wingdings" panose="05000000000000000000" pitchFamily="2" charset="2"/>
              </a:rPr>
              <a:t>Request</a:t>
            </a:r>
            <a:endParaRPr lang="en-US" sz="1600" dirty="0">
              <a:solidFill>
                <a:prstClr val="black"/>
              </a:solidFill>
              <a:latin typeface="Calibri" panose="020F0502020204030204" pitchFamily="34" charset="0"/>
              <a:cs typeface="Arial" panose="020B0604020202020204" pitchFamily="34" charset="0"/>
            </a:endParaRPr>
          </a:p>
        </p:txBody>
      </p:sp>
      <p:grpSp>
        <p:nvGrpSpPr>
          <p:cNvPr id="29" name="Group 28"/>
          <p:cNvGrpSpPr/>
          <p:nvPr/>
        </p:nvGrpSpPr>
        <p:grpSpPr>
          <a:xfrm>
            <a:off x="473854" y="2722040"/>
            <a:ext cx="8143680" cy="626171"/>
            <a:chOff x="502307" y="1202629"/>
            <a:chExt cx="8143680" cy="626171"/>
          </a:xfrm>
        </p:grpSpPr>
        <p:grpSp>
          <p:nvGrpSpPr>
            <p:cNvPr id="30" name="Group 29"/>
            <p:cNvGrpSpPr/>
            <p:nvPr/>
          </p:nvGrpSpPr>
          <p:grpSpPr>
            <a:xfrm>
              <a:off x="1066800" y="1249014"/>
              <a:ext cx="7579187" cy="533400"/>
              <a:chOff x="1288340" y="2110721"/>
              <a:chExt cx="7320769" cy="1195034"/>
            </a:xfrm>
          </p:grpSpPr>
          <p:sp>
            <p:nvSpPr>
              <p:cNvPr id="57" name="Rectangle 56"/>
              <p:cNvSpPr/>
              <p:nvPr/>
            </p:nvSpPr>
            <p:spPr>
              <a:xfrm>
                <a:off x="1288340" y="2110721"/>
                <a:ext cx="7320769" cy="1195034"/>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58" name="Rectangle 57"/>
              <p:cNvSpPr/>
              <p:nvPr/>
            </p:nvSpPr>
            <p:spPr>
              <a:xfrm>
                <a:off x="1539970" y="2203446"/>
                <a:ext cx="6754373" cy="1009585"/>
              </a:xfrm>
              <a:prstGeom prst="rect">
                <a:avLst/>
              </a:prstGeom>
              <a:solidFill>
                <a:sysClr val="window" lastClr="FFFFFF">
                  <a:lumMod val="95000"/>
                </a:sysClr>
              </a:solidFill>
              <a:ln w="12700" cap="flat" cmpd="sng" algn="ctr">
                <a:noFill/>
                <a:prstDash val="solid"/>
                <a:miter lim="800000"/>
              </a:ln>
              <a:effectLst/>
            </p:spPr>
            <p:txBody>
              <a:bodyPr rtlCol="0" anchor="ctr"/>
              <a:lstStyle/>
              <a:p>
                <a:r>
                  <a:rPr lang="en-US" sz="1400" dirty="0" smtClean="0">
                    <a:latin typeface="Calibri" panose="020F0502020204030204" pitchFamily="34" charset="0"/>
                  </a:rPr>
                  <a:t>Click </a:t>
                </a:r>
                <a:r>
                  <a:rPr lang="en-US" sz="1400" b="1" dirty="0" smtClean="0">
                    <a:latin typeface="Calibri" panose="020F0502020204030204" pitchFamily="34" charset="0"/>
                  </a:rPr>
                  <a:t>Create New Corrective Action </a:t>
                </a:r>
                <a:r>
                  <a:rPr lang="en-US" sz="1400" b="1" dirty="0" smtClean="0">
                    <a:latin typeface="Calibri" panose="020F0502020204030204" pitchFamily="34" charset="0"/>
                  </a:rPr>
                  <a:t>Request </a:t>
                </a:r>
                <a:r>
                  <a:rPr lang="en-US" sz="1400" dirty="0" smtClean="0">
                    <a:latin typeface="Calibri" panose="020F0502020204030204" pitchFamily="34" charset="0"/>
                  </a:rPr>
                  <a:t>at the top of the screen.</a:t>
                </a:r>
                <a:endParaRPr lang="en-US" sz="1400" dirty="0">
                  <a:latin typeface="Calibri" panose="020F0502020204030204" pitchFamily="34" charset="0"/>
                </a:endParaRPr>
              </a:p>
            </p:txBody>
          </p:sp>
        </p:grpSp>
        <p:grpSp>
          <p:nvGrpSpPr>
            <p:cNvPr id="32" name="Group 31"/>
            <p:cNvGrpSpPr/>
            <p:nvPr/>
          </p:nvGrpSpPr>
          <p:grpSpPr>
            <a:xfrm>
              <a:off x="502307" y="1202629"/>
              <a:ext cx="694749" cy="626171"/>
              <a:chOff x="1611242" y="2198662"/>
              <a:chExt cx="930407" cy="930405"/>
            </a:xfrm>
            <a:solidFill>
              <a:srgbClr val="00BBE4"/>
            </a:solidFill>
          </p:grpSpPr>
          <p:sp>
            <p:nvSpPr>
              <p:cNvPr id="55" name="Oval 54"/>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56" name="TextBox 55"/>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rPr>
                  <a:t>1</a:t>
                </a:r>
              </a:p>
            </p:txBody>
          </p:sp>
        </p:grpSp>
      </p:grpSp>
      <p:grpSp>
        <p:nvGrpSpPr>
          <p:cNvPr id="66" name="Group 65"/>
          <p:cNvGrpSpPr/>
          <p:nvPr/>
        </p:nvGrpSpPr>
        <p:grpSpPr>
          <a:xfrm>
            <a:off x="473854" y="3531671"/>
            <a:ext cx="8143680" cy="626171"/>
            <a:chOff x="502307" y="1202629"/>
            <a:chExt cx="8143680" cy="626171"/>
          </a:xfrm>
        </p:grpSpPr>
        <p:grpSp>
          <p:nvGrpSpPr>
            <p:cNvPr id="67" name="Group 66"/>
            <p:cNvGrpSpPr/>
            <p:nvPr/>
          </p:nvGrpSpPr>
          <p:grpSpPr>
            <a:xfrm>
              <a:off x="1066800" y="1249014"/>
              <a:ext cx="7579187" cy="533400"/>
              <a:chOff x="1288340" y="2110721"/>
              <a:chExt cx="7320769" cy="1195034"/>
            </a:xfrm>
          </p:grpSpPr>
          <p:sp>
            <p:nvSpPr>
              <p:cNvPr id="71" name="Rectangle 70"/>
              <p:cNvSpPr/>
              <p:nvPr/>
            </p:nvSpPr>
            <p:spPr>
              <a:xfrm>
                <a:off x="1288340" y="2110721"/>
                <a:ext cx="7320769" cy="1195034"/>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72" name="Rectangle 71"/>
              <p:cNvSpPr/>
              <p:nvPr/>
            </p:nvSpPr>
            <p:spPr>
              <a:xfrm>
                <a:off x="1539970" y="2203446"/>
                <a:ext cx="6754373" cy="1009585"/>
              </a:xfrm>
              <a:prstGeom prst="rect">
                <a:avLst/>
              </a:prstGeom>
              <a:solidFill>
                <a:sysClr val="window" lastClr="FFFFFF">
                  <a:lumMod val="95000"/>
                </a:sysClr>
              </a:solidFill>
              <a:ln w="12700" cap="flat" cmpd="sng" algn="ctr">
                <a:noFill/>
                <a:prstDash val="solid"/>
                <a:miter lim="800000"/>
              </a:ln>
              <a:effectLst/>
            </p:spPr>
            <p:txBody>
              <a:bodyPr rtlCol="0" anchor="ctr"/>
              <a:lstStyle/>
              <a:p>
                <a:pPr defTabSz="914400"/>
                <a:r>
                  <a:rPr lang="en-US" sz="1400" dirty="0" smtClean="0">
                    <a:latin typeface="Calibri" panose="020F0502020204030204" pitchFamily="34" charset="0"/>
                  </a:rPr>
                  <a:t>Populate the fields in the </a:t>
                </a:r>
                <a:r>
                  <a:rPr lang="en-US" sz="1400" b="1" dirty="0" smtClean="0">
                    <a:latin typeface="Calibri" panose="020F0502020204030204" pitchFamily="34" charset="0"/>
                  </a:rPr>
                  <a:t>Definition</a:t>
                </a:r>
                <a:r>
                  <a:rPr lang="en-US" sz="1400" dirty="0" smtClean="0">
                    <a:latin typeface="Calibri" panose="020F0502020204030204" pitchFamily="34" charset="0"/>
                  </a:rPr>
                  <a:t> and </a:t>
                </a:r>
                <a:r>
                  <a:rPr lang="en-US" sz="1400" b="1" dirty="0" smtClean="0">
                    <a:latin typeface="Calibri" panose="020F0502020204030204" pitchFamily="34" charset="0"/>
                  </a:rPr>
                  <a:t>Origins</a:t>
                </a:r>
                <a:r>
                  <a:rPr lang="en-US" sz="1400" dirty="0" smtClean="0">
                    <a:latin typeface="Calibri" panose="020F0502020204030204" pitchFamily="34" charset="0"/>
                  </a:rPr>
                  <a:t> </a:t>
                </a:r>
                <a:r>
                  <a:rPr lang="en-US" sz="1400" dirty="0" smtClean="0">
                    <a:latin typeface="Calibri" panose="020F0502020204030204" pitchFamily="34" charset="0"/>
                  </a:rPr>
                  <a:t>sections. </a:t>
                </a:r>
                <a:r>
                  <a:rPr lang="en-US" sz="1400" dirty="0" smtClean="0">
                    <a:latin typeface="Calibri" panose="020F0502020204030204" pitchFamily="34" charset="0"/>
                  </a:rPr>
                  <a:t>As a reminder, fields with red borders are required fields.</a:t>
                </a:r>
                <a:endParaRPr kumimoji="0" lang="en-US" sz="1400" b="0" i="0" u="none" strike="noStrike" kern="0" cap="none" spc="0" normalizeH="0" baseline="0" noProof="0" dirty="0" smtClean="0">
                  <a:ln>
                    <a:noFill/>
                  </a:ln>
                  <a:solidFill>
                    <a:prstClr val="black"/>
                  </a:solidFill>
                  <a:effectLst/>
                  <a:uLnTx/>
                  <a:uFillTx/>
                  <a:latin typeface="Calibri" panose="020F0502020204030204" pitchFamily="34" charset="0"/>
                  <a:cs typeface="Arial" panose="020B0604020202020204" pitchFamily="34" charset="0"/>
                </a:endParaRPr>
              </a:p>
            </p:txBody>
          </p:sp>
        </p:grpSp>
        <p:grpSp>
          <p:nvGrpSpPr>
            <p:cNvPr id="68" name="Group 67"/>
            <p:cNvGrpSpPr/>
            <p:nvPr/>
          </p:nvGrpSpPr>
          <p:grpSpPr>
            <a:xfrm>
              <a:off x="502307" y="1202629"/>
              <a:ext cx="694749" cy="626171"/>
              <a:chOff x="1611242" y="2198662"/>
              <a:chExt cx="930407" cy="930405"/>
            </a:xfrm>
            <a:solidFill>
              <a:srgbClr val="00BBE4"/>
            </a:solidFill>
          </p:grpSpPr>
          <p:sp>
            <p:nvSpPr>
              <p:cNvPr id="69" name="Oval 68"/>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70" name="TextBox 69"/>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rPr>
                  <a:t>2</a:t>
                </a:r>
              </a:p>
            </p:txBody>
          </p:sp>
        </p:grpSp>
      </p:grpSp>
      <p:sp>
        <p:nvSpPr>
          <p:cNvPr id="73" name="Text Placeholder 1"/>
          <p:cNvSpPr txBox="1">
            <a:spLocks/>
          </p:cNvSpPr>
          <p:nvPr/>
        </p:nvSpPr>
        <p:spPr>
          <a:xfrm>
            <a:off x="2372166" y="1176596"/>
            <a:ext cx="6460853" cy="957004"/>
          </a:xfrm>
          <a:prstGeom prst="roundRect">
            <a:avLst>
              <a:gd name="adj" fmla="val 6337"/>
            </a:avLst>
          </a:prstGeom>
          <a:ln w="57150">
            <a:solidFill>
              <a:schemeClr val="accent1"/>
            </a:solidFill>
          </a:ln>
        </p:spPr>
        <p:txBody>
          <a:bodyPr anchor="ct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984629">
              <a:spcAft>
                <a:spcPts val="0"/>
              </a:spcAft>
              <a:defRPr/>
            </a:pPr>
            <a:r>
              <a:rPr lang="en-US" sz="1600" dirty="0">
                <a:solidFill>
                  <a:sysClr val="windowText" lastClr="000000"/>
                </a:solidFill>
                <a:latin typeface="Calibri" panose="020F0502020204030204" pitchFamily="34" charset="0"/>
              </a:rPr>
              <a:t>Now it is your turn to practice this task. Reference the steps below to </a:t>
            </a:r>
            <a:r>
              <a:rPr lang="en-US" sz="1600" dirty="0" smtClean="0">
                <a:solidFill>
                  <a:sysClr val="windowText" lastClr="000000"/>
                </a:solidFill>
                <a:latin typeface="Calibri" panose="020F0502020204030204" pitchFamily="34" charset="0"/>
              </a:rPr>
              <a:t>create a Corrective Action Request.</a:t>
            </a:r>
            <a:endParaRPr lang="en-US" sz="1600" dirty="0">
              <a:solidFill>
                <a:sysClr val="windowText" lastClr="000000"/>
              </a:solidFill>
              <a:latin typeface="Calibri" panose="020F0502020204030204" pitchFamily="34" charset="0"/>
            </a:endParaRPr>
          </a:p>
        </p:txBody>
      </p:sp>
      <p:grpSp>
        <p:nvGrpSpPr>
          <p:cNvPr id="75" name="Group 74"/>
          <p:cNvGrpSpPr/>
          <p:nvPr/>
        </p:nvGrpSpPr>
        <p:grpSpPr>
          <a:xfrm>
            <a:off x="433209" y="5150934"/>
            <a:ext cx="8143680" cy="626171"/>
            <a:chOff x="502307" y="1202629"/>
            <a:chExt cx="8143680" cy="626171"/>
          </a:xfrm>
        </p:grpSpPr>
        <p:grpSp>
          <p:nvGrpSpPr>
            <p:cNvPr id="76" name="Group 75"/>
            <p:cNvGrpSpPr/>
            <p:nvPr/>
          </p:nvGrpSpPr>
          <p:grpSpPr>
            <a:xfrm>
              <a:off x="1066800" y="1249014"/>
              <a:ext cx="7579187" cy="533400"/>
              <a:chOff x="1288340" y="2110721"/>
              <a:chExt cx="7320769" cy="1195034"/>
            </a:xfrm>
          </p:grpSpPr>
          <p:sp>
            <p:nvSpPr>
              <p:cNvPr id="80" name="Rectangle 79"/>
              <p:cNvSpPr/>
              <p:nvPr/>
            </p:nvSpPr>
            <p:spPr>
              <a:xfrm>
                <a:off x="1288340" y="2110721"/>
                <a:ext cx="7320769" cy="1195034"/>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81" name="Rectangle 80"/>
              <p:cNvSpPr/>
              <p:nvPr/>
            </p:nvSpPr>
            <p:spPr>
              <a:xfrm>
                <a:off x="1539970" y="2203446"/>
                <a:ext cx="6754373" cy="1009585"/>
              </a:xfrm>
              <a:prstGeom prst="rect">
                <a:avLst/>
              </a:prstGeom>
              <a:solidFill>
                <a:sysClr val="window" lastClr="FFFFFF">
                  <a:lumMod val="95000"/>
                </a:sysClr>
              </a:solidFill>
              <a:ln w="12700" cap="flat" cmpd="sng" algn="ctr">
                <a:noFill/>
                <a:prstDash val="solid"/>
                <a:miter lim="800000"/>
              </a:ln>
              <a:effectLst/>
            </p:spPr>
            <p:txBody>
              <a:bodyPr rtlCol="0" anchor="ctr"/>
              <a:lstStyle/>
              <a:p>
                <a:pPr defTabSz="914400"/>
                <a:r>
                  <a:rPr lang="en-US" sz="1400" dirty="0" smtClean="0">
                    <a:latin typeface="Calibri" panose="020F0502020204030204" pitchFamily="34" charset="0"/>
                  </a:rPr>
                  <a:t>Click </a:t>
                </a:r>
                <a:r>
                  <a:rPr lang="en-US" sz="1400" b="1" dirty="0" smtClean="0">
                    <a:latin typeface="Calibri" panose="020F0502020204030204" pitchFamily="34" charset="0"/>
                  </a:rPr>
                  <a:t>Open and Inform Supplier </a:t>
                </a:r>
                <a:r>
                  <a:rPr lang="en-US" sz="1400" dirty="0" smtClean="0">
                    <a:latin typeface="Calibri" panose="020F0502020204030204" pitchFamily="34" charset="0"/>
                  </a:rPr>
                  <a:t>to send an alert </a:t>
                </a:r>
                <a:r>
                  <a:rPr lang="en-US" sz="1400" dirty="0" smtClean="0">
                    <a:latin typeface="Calibri" panose="020F0502020204030204" pitchFamily="34" charset="0"/>
                  </a:rPr>
                  <a:t>to the supplier.</a:t>
                </a:r>
                <a:endParaRPr kumimoji="0" lang="en-US" sz="1400" b="0" i="0" u="none" strike="noStrike" kern="0" cap="none" spc="0" normalizeH="0" baseline="0" noProof="0" dirty="0" smtClean="0">
                  <a:ln>
                    <a:noFill/>
                  </a:ln>
                  <a:solidFill>
                    <a:prstClr val="black"/>
                  </a:solidFill>
                  <a:effectLst/>
                  <a:uLnTx/>
                  <a:uFillTx/>
                  <a:latin typeface="Calibri" panose="020F0502020204030204" pitchFamily="34" charset="0"/>
                  <a:cs typeface="Arial" panose="020B0604020202020204" pitchFamily="34" charset="0"/>
                </a:endParaRPr>
              </a:p>
            </p:txBody>
          </p:sp>
        </p:grpSp>
        <p:grpSp>
          <p:nvGrpSpPr>
            <p:cNvPr id="77" name="Group 76"/>
            <p:cNvGrpSpPr/>
            <p:nvPr/>
          </p:nvGrpSpPr>
          <p:grpSpPr>
            <a:xfrm>
              <a:off x="502307" y="1202629"/>
              <a:ext cx="694749" cy="626171"/>
              <a:chOff x="1611242" y="2198662"/>
              <a:chExt cx="930407" cy="930405"/>
            </a:xfrm>
            <a:solidFill>
              <a:srgbClr val="00BBE4"/>
            </a:solidFill>
          </p:grpSpPr>
          <p:sp>
            <p:nvSpPr>
              <p:cNvPr id="78" name="Oval 77"/>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79" name="TextBox 78"/>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rPr>
                  <a:t>4</a:t>
                </a:r>
              </a:p>
            </p:txBody>
          </p:sp>
        </p:grpSp>
      </p:gr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168" y="1389888"/>
            <a:ext cx="1975104" cy="548358"/>
          </a:xfrm>
          <a:prstGeom prst="rect">
            <a:avLst/>
          </a:prstGeom>
        </p:spPr>
      </p:pic>
      <p:grpSp>
        <p:nvGrpSpPr>
          <p:cNvPr id="36" name="Group 35"/>
          <p:cNvGrpSpPr/>
          <p:nvPr/>
        </p:nvGrpSpPr>
        <p:grpSpPr>
          <a:xfrm>
            <a:off x="464710" y="4341302"/>
            <a:ext cx="8143680" cy="626171"/>
            <a:chOff x="502307" y="1202629"/>
            <a:chExt cx="8143680" cy="626171"/>
          </a:xfrm>
        </p:grpSpPr>
        <p:grpSp>
          <p:nvGrpSpPr>
            <p:cNvPr id="37" name="Group 36"/>
            <p:cNvGrpSpPr/>
            <p:nvPr/>
          </p:nvGrpSpPr>
          <p:grpSpPr>
            <a:xfrm>
              <a:off x="1066800" y="1249014"/>
              <a:ext cx="7579187" cy="533400"/>
              <a:chOff x="1288340" y="2110721"/>
              <a:chExt cx="7320769" cy="1195034"/>
            </a:xfrm>
          </p:grpSpPr>
          <p:sp>
            <p:nvSpPr>
              <p:cNvPr id="41" name="Rectangle 40"/>
              <p:cNvSpPr/>
              <p:nvPr/>
            </p:nvSpPr>
            <p:spPr>
              <a:xfrm>
                <a:off x="1288340" y="2110721"/>
                <a:ext cx="7320769" cy="1195034"/>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42" name="Rectangle 41"/>
              <p:cNvSpPr/>
              <p:nvPr/>
            </p:nvSpPr>
            <p:spPr>
              <a:xfrm>
                <a:off x="1539970" y="2203446"/>
                <a:ext cx="6754373" cy="1009585"/>
              </a:xfrm>
              <a:prstGeom prst="rect">
                <a:avLst/>
              </a:prstGeom>
              <a:solidFill>
                <a:sysClr val="window" lastClr="FFFFFF">
                  <a:lumMod val="95000"/>
                </a:sysClr>
              </a:solidFill>
              <a:ln w="12700" cap="flat" cmpd="sng" algn="ctr">
                <a:noFill/>
                <a:prstDash val="solid"/>
                <a:miter lim="800000"/>
              </a:ln>
              <a:effectLst/>
            </p:spPr>
            <p:txBody>
              <a:bodyPr rtlCol="0" anchor="ctr"/>
              <a:lstStyle/>
              <a:p>
                <a:r>
                  <a:rPr lang="en-US" sz="1400" dirty="0">
                    <a:latin typeface="Calibri" panose="020F0502020204030204" pitchFamily="34" charset="0"/>
                  </a:rPr>
                  <a:t>Click </a:t>
                </a:r>
                <a:r>
                  <a:rPr lang="en-US" sz="1400" b="1" dirty="0">
                    <a:latin typeface="Calibri" panose="020F0502020204030204" pitchFamily="34" charset="0"/>
                  </a:rPr>
                  <a:t>Save</a:t>
                </a:r>
                <a:r>
                  <a:rPr lang="en-US" sz="1400" dirty="0">
                    <a:latin typeface="Calibri" panose="020F0502020204030204" pitchFamily="34" charset="0"/>
                  </a:rPr>
                  <a:t>.</a:t>
                </a:r>
                <a:endParaRPr lang="en-US" sz="1400" dirty="0">
                  <a:latin typeface="Calibri" panose="020F0502020204030204" pitchFamily="34" charset="0"/>
                </a:endParaRPr>
              </a:p>
            </p:txBody>
          </p:sp>
        </p:grpSp>
        <p:grpSp>
          <p:nvGrpSpPr>
            <p:cNvPr id="38" name="Group 37"/>
            <p:cNvGrpSpPr/>
            <p:nvPr/>
          </p:nvGrpSpPr>
          <p:grpSpPr>
            <a:xfrm>
              <a:off x="502307" y="1202629"/>
              <a:ext cx="694749" cy="626171"/>
              <a:chOff x="1611242" y="2198662"/>
              <a:chExt cx="930407" cy="930405"/>
            </a:xfrm>
            <a:solidFill>
              <a:srgbClr val="00BBE4"/>
            </a:solidFill>
          </p:grpSpPr>
          <p:sp>
            <p:nvSpPr>
              <p:cNvPr id="39" name="Oval 38"/>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40" name="TextBox 39"/>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rPr>
                  <a:t>3</a:t>
                </a:r>
                <a:endPar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grpSp>
      </p:grpSp>
    </p:spTree>
    <p:custDataLst>
      <p:tags r:id="rId1"/>
    </p:custDataLst>
    <p:extLst>
      <p:ext uri="{BB962C8B-B14F-4D97-AF65-F5344CB8AC3E}">
        <p14:creationId xmlns:p14="http://schemas.microsoft.com/office/powerpoint/2010/main" val="1972275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Walkthrough: </a:t>
            </a:r>
            <a:r>
              <a:rPr lang="en-US" dirty="0" smtClean="0"/>
              <a:t>Corrective Action Requests</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15</a:t>
            </a:fld>
            <a:endParaRPr lang="en-US" dirty="0">
              <a:solidFill>
                <a:prstClr val="black">
                  <a:tint val="75000"/>
                </a:prstClr>
              </a:solidFill>
            </a:endParaRPr>
          </a:p>
        </p:txBody>
      </p:sp>
      <p:grpSp>
        <p:nvGrpSpPr>
          <p:cNvPr id="30" name="Group 29"/>
          <p:cNvGrpSpPr/>
          <p:nvPr/>
        </p:nvGrpSpPr>
        <p:grpSpPr>
          <a:xfrm>
            <a:off x="2973121" y="2793192"/>
            <a:ext cx="1944797" cy="230832"/>
            <a:chOff x="7449061" y="5604215"/>
            <a:chExt cx="1944797" cy="230832"/>
          </a:xfrm>
        </p:grpSpPr>
        <p:sp>
          <p:nvSpPr>
            <p:cNvPr id="31" name="Rounded Rectangle 30"/>
            <p:cNvSpPr/>
            <p:nvPr/>
          </p:nvSpPr>
          <p:spPr>
            <a:xfrm>
              <a:off x="7449061" y="5631011"/>
              <a:ext cx="182880" cy="18288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latin typeface="Calibri" panose="020F0502020204030204" pitchFamily="34" charset="0"/>
                <a:cs typeface="Arial" panose="020B0604020202020204" pitchFamily="34" charset="0"/>
              </a:endParaRPr>
            </a:p>
          </p:txBody>
        </p:sp>
        <p:sp>
          <p:nvSpPr>
            <p:cNvPr id="32" name="TextBox 31"/>
            <p:cNvSpPr txBox="1"/>
            <p:nvPr/>
          </p:nvSpPr>
          <p:spPr>
            <a:xfrm>
              <a:off x="7631941" y="5604215"/>
              <a:ext cx="1761917" cy="230832"/>
            </a:xfrm>
            <a:prstGeom prst="rect">
              <a:avLst/>
            </a:prstGeom>
            <a:noFill/>
          </p:spPr>
          <p:txBody>
            <a:bodyPr wrap="square" rtlCol="0">
              <a:spAutoFit/>
            </a:bodyPr>
            <a:lstStyle/>
            <a:p>
              <a:r>
                <a:rPr lang="en-US" sz="900" dirty="0">
                  <a:latin typeface="Calibri" panose="020F0502020204030204" pitchFamily="34" charset="0"/>
                </a:rPr>
                <a:t>Completed task</a:t>
              </a:r>
            </a:p>
          </p:txBody>
        </p:sp>
      </p:grpSp>
      <p:grpSp>
        <p:nvGrpSpPr>
          <p:cNvPr id="36" name="Group 35"/>
          <p:cNvGrpSpPr/>
          <p:nvPr/>
        </p:nvGrpSpPr>
        <p:grpSpPr>
          <a:xfrm>
            <a:off x="4216592" y="2799696"/>
            <a:ext cx="1944797" cy="230832"/>
            <a:chOff x="7449061" y="5980282"/>
            <a:chExt cx="1944797" cy="230832"/>
          </a:xfrm>
        </p:grpSpPr>
        <p:sp>
          <p:nvSpPr>
            <p:cNvPr id="37" name="Rounded Rectangle 36"/>
            <p:cNvSpPr/>
            <p:nvPr/>
          </p:nvSpPr>
          <p:spPr>
            <a:xfrm>
              <a:off x="7449061" y="6006767"/>
              <a:ext cx="182880" cy="18288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latin typeface="Calibri" panose="020F0502020204030204" pitchFamily="34" charset="0"/>
                <a:cs typeface="Arial" panose="020B0604020202020204" pitchFamily="34" charset="0"/>
              </a:endParaRPr>
            </a:p>
          </p:txBody>
        </p:sp>
        <p:sp>
          <p:nvSpPr>
            <p:cNvPr id="38" name="TextBox 37"/>
            <p:cNvSpPr txBox="1"/>
            <p:nvPr/>
          </p:nvSpPr>
          <p:spPr>
            <a:xfrm>
              <a:off x="7631941" y="5980282"/>
              <a:ext cx="1761917" cy="230832"/>
            </a:xfrm>
            <a:prstGeom prst="rect">
              <a:avLst/>
            </a:prstGeom>
            <a:noFill/>
          </p:spPr>
          <p:txBody>
            <a:bodyPr wrap="square" rtlCol="0">
              <a:spAutoFit/>
            </a:bodyPr>
            <a:lstStyle/>
            <a:p>
              <a:r>
                <a:rPr lang="en-US" sz="900" dirty="0">
                  <a:latin typeface="Calibri" panose="020F0502020204030204" pitchFamily="34" charset="0"/>
                </a:rPr>
                <a:t>In progress</a:t>
              </a:r>
            </a:p>
          </p:txBody>
        </p:sp>
      </p:grpSp>
      <p:sp>
        <p:nvSpPr>
          <p:cNvPr id="15" name="Round Same Side Corner Rectangle 14"/>
          <p:cNvSpPr/>
          <p:nvPr/>
        </p:nvSpPr>
        <p:spPr>
          <a:xfrm rot="16200000">
            <a:off x="-867157" y="4619244"/>
            <a:ext cx="3182112" cy="381000"/>
          </a:xfrm>
          <a:prstGeom prst="round2Same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dirty="0" smtClean="0">
                <a:latin typeface="Calibri" panose="020F0502020204030204" pitchFamily="34" charset="0"/>
              </a:rPr>
              <a:t>Close the Corrective Action Request</a:t>
            </a:r>
            <a:endParaRPr lang="en-US" sz="1600" dirty="0">
              <a:latin typeface="Calibri" panose="020F0502020204030204" pitchFamily="34" charset="0"/>
            </a:endParaRPr>
          </a:p>
        </p:txBody>
      </p:sp>
      <p:sp>
        <p:nvSpPr>
          <p:cNvPr id="29" name="Text Placeholder 3"/>
          <p:cNvSpPr txBox="1">
            <a:spLocks/>
          </p:cNvSpPr>
          <p:nvPr/>
        </p:nvSpPr>
        <p:spPr>
          <a:xfrm rot="5400000">
            <a:off x="3202713" y="948664"/>
            <a:ext cx="3149533" cy="7726161"/>
          </a:xfrm>
          <a:prstGeom prst="round2SameRect">
            <a:avLst/>
          </a:prstGeom>
          <a:ln w="57150">
            <a:solidFill>
              <a:schemeClr val="accent5"/>
            </a:solidFill>
          </a:ln>
        </p:spPr>
        <p:txBody>
          <a:bodyPr vert="vert270" anchor="ctr">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a:r>
              <a:rPr lang="en-US" sz="1400" dirty="0" smtClean="0">
                <a:latin typeface="Calibri" panose="020F0502020204030204" pitchFamily="34" charset="0"/>
              </a:rPr>
              <a:t>Once the mitigating activities have been completed, the Agency Supplier Management or SSRM can close the Corrective Action </a:t>
            </a:r>
            <a:r>
              <a:rPr lang="en-US" sz="1400" dirty="0" smtClean="0">
                <a:latin typeface="Calibri" panose="020F0502020204030204" pitchFamily="34" charset="0"/>
              </a:rPr>
              <a:t>Requests. Any </a:t>
            </a:r>
            <a:r>
              <a:rPr lang="en-US" sz="1400" dirty="0" smtClean="0">
                <a:latin typeface="Calibri" panose="020F0502020204030204" pitchFamily="34" charset="0"/>
              </a:rPr>
              <a:t>open Corrective Action Requests appear on your homepage under My Pending Validations. In addition, you can search for a specific Corrective Action Request by navigating to the Supplier tab and clicking Corrective Action Requests from the drop down menu. From this page, you can search by keyword, contract, or status. </a:t>
            </a:r>
          </a:p>
          <a:p>
            <a:pPr marL="182880"/>
            <a:endParaRPr lang="en-US" sz="1400" dirty="0" smtClean="0">
              <a:latin typeface="Calibri" panose="020F0502020204030204" pitchFamily="34" charset="0"/>
            </a:endParaRPr>
          </a:p>
          <a:p>
            <a:pPr marL="182880"/>
            <a:r>
              <a:rPr lang="en-US" sz="1400" dirty="0" smtClean="0">
                <a:latin typeface="Calibri" panose="020F0502020204030204" pitchFamily="34" charset="0"/>
              </a:rPr>
              <a:t>After you </a:t>
            </a:r>
            <a:r>
              <a:rPr lang="en-US" sz="1400" dirty="0" smtClean="0">
                <a:latin typeface="Calibri" panose="020F0502020204030204" pitchFamily="34" charset="0"/>
              </a:rPr>
              <a:t>have located the Corrective Action Requests, clicking the pencil icon allows you to make edits, delete, or close the record. Once you have saved your updates, the supplier will receive an alert.</a:t>
            </a:r>
          </a:p>
          <a:p>
            <a:pPr marL="182880"/>
            <a:r>
              <a:rPr lang="en-US" sz="1400" b="1" dirty="0" smtClean="0">
                <a:latin typeface="Calibri" panose="020F0502020204030204" pitchFamily="34" charset="0"/>
              </a:rPr>
              <a:t>Note</a:t>
            </a:r>
            <a:r>
              <a:rPr lang="en-US" sz="1400" dirty="0" smtClean="0">
                <a:latin typeface="Calibri" panose="020F0502020204030204" pitchFamily="34" charset="0"/>
              </a:rPr>
              <a:t>: Closing a Corrective Action Request will remove it from your homepage and change the status to Solved. </a:t>
            </a:r>
          </a:p>
        </p:txBody>
      </p:sp>
      <p:grpSp>
        <p:nvGrpSpPr>
          <p:cNvPr id="26" name="Group 25"/>
          <p:cNvGrpSpPr/>
          <p:nvPr/>
        </p:nvGrpSpPr>
        <p:grpSpPr>
          <a:xfrm>
            <a:off x="5188990" y="2817986"/>
            <a:ext cx="1944797" cy="230832"/>
            <a:chOff x="7449061" y="6358547"/>
            <a:chExt cx="1944797" cy="230832"/>
          </a:xfrm>
        </p:grpSpPr>
        <p:sp>
          <p:nvSpPr>
            <p:cNvPr id="27" name="Rounded Rectangle 26"/>
            <p:cNvSpPr/>
            <p:nvPr/>
          </p:nvSpPr>
          <p:spPr>
            <a:xfrm>
              <a:off x="7449061" y="6382523"/>
              <a:ext cx="182880" cy="182880"/>
            </a:xfrm>
            <a:prstGeom prst="round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latin typeface="Calibri" panose="020F0502020204030204" pitchFamily="34" charset="0"/>
                <a:cs typeface="Arial" panose="020B0604020202020204" pitchFamily="34" charset="0"/>
              </a:endParaRPr>
            </a:p>
          </p:txBody>
        </p:sp>
        <p:sp>
          <p:nvSpPr>
            <p:cNvPr id="28" name="TextBox 27"/>
            <p:cNvSpPr txBox="1"/>
            <p:nvPr/>
          </p:nvSpPr>
          <p:spPr>
            <a:xfrm>
              <a:off x="7631941" y="6358547"/>
              <a:ext cx="1761917" cy="230832"/>
            </a:xfrm>
            <a:prstGeom prst="rect">
              <a:avLst/>
            </a:prstGeom>
            <a:noFill/>
          </p:spPr>
          <p:txBody>
            <a:bodyPr wrap="square" rtlCol="0">
              <a:spAutoFit/>
            </a:bodyPr>
            <a:lstStyle/>
            <a:p>
              <a:r>
                <a:rPr lang="en-US" sz="900" dirty="0">
                  <a:latin typeface="Calibri" panose="020F0502020204030204" pitchFamily="34" charset="0"/>
                </a:rPr>
                <a:t>Not started</a:t>
              </a:r>
            </a:p>
          </p:txBody>
        </p:sp>
      </p:grpSp>
      <p:grpSp>
        <p:nvGrpSpPr>
          <p:cNvPr id="33" name="Group 32"/>
          <p:cNvGrpSpPr/>
          <p:nvPr/>
        </p:nvGrpSpPr>
        <p:grpSpPr>
          <a:xfrm>
            <a:off x="2973121" y="1411091"/>
            <a:ext cx="2999972" cy="782415"/>
            <a:chOff x="2254379" y="2057400"/>
            <a:chExt cx="2482366" cy="731520"/>
          </a:xfrm>
        </p:grpSpPr>
        <p:sp>
          <p:nvSpPr>
            <p:cNvPr id="34" name="Rounded Rectangle 33"/>
            <p:cNvSpPr/>
            <p:nvPr/>
          </p:nvSpPr>
          <p:spPr>
            <a:xfrm>
              <a:off x="2254379" y="2057400"/>
              <a:ext cx="1097280" cy="731520"/>
            </a:xfrm>
            <a:prstGeom prst="roundRect">
              <a:avLst/>
            </a:prstGeom>
            <a:solidFill>
              <a:srgbClr val="75A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latin typeface="Calibri" panose="020F0502020204030204" pitchFamily="34" charset="0"/>
                  <a:cs typeface="Arial" panose="020B0604020202020204" pitchFamily="34" charset="0"/>
                </a:rPr>
                <a:t>Corrective Action Request Creation</a:t>
              </a:r>
              <a:endParaRPr lang="en-US" sz="1100" dirty="0">
                <a:latin typeface="Calibri" panose="020F0502020204030204" pitchFamily="34" charset="0"/>
                <a:cs typeface="Arial" panose="020B0604020202020204" pitchFamily="34" charset="0"/>
              </a:endParaRPr>
            </a:p>
          </p:txBody>
        </p:sp>
        <p:sp>
          <p:nvSpPr>
            <p:cNvPr id="35" name="Rounded Rectangle 34"/>
            <p:cNvSpPr/>
            <p:nvPr/>
          </p:nvSpPr>
          <p:spPr>
            <a:xfrm>
              <a:off x="3639465" y="2057400"/>
              <a:ext cx="1097280" cy="731520"/>
            </a:xfrm>
            <a:prstGeom prst="roundRect">
              <a:avLst/>
            </a:prstGeom>
            <a:solidFill>
              <a:srgbClr val="FAA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latin typeface="Calibri" panose="020F0502020204030204" pitchFamily="34" charset="0"/>
                  <a:cs typeface="Arial" panose="020B0604020202020204" pitchFamily="34" charset="0"/>
                </a:rPr>
                <a:t>Close the Corrective Action Request</a:t>
              </a:r>
              <a:endParaRPr lang="en-US" sz="1100" dirty="0">
                <a:latin typeface="Calibri" panose="020F0502020204030204" pitchFamily="34" charset="0"/>
                <a:cs typeface="Arial" panose="020B0604020202020204" pitchFamily="34" charset="0"/>
              </a:endParaRPr>
            </a:p>
          </p:txBody>
        </p:sp>
        <p:cxnSp>
          <p:nvCxnSpPr>
            <p:cNvPr id="39" name="Straight Arrow Connector 38"/>
            <p:cNvCxnSpPr/>
            <p:nvPr/>
          </p:nvCxnSpPr>
          <p:spPr>
            <a:xfrm flipV="1">
              <a:off x="3348653" y="2420166"/>
              <a:ext cx="295392" cy="29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017321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Demonstration </a:t>
            </a:r>
            <a:r>
              <a:rPr lang="en-US" dirty="0" smtClean="0"/>
              <a:t>2: Edit a Corrective Action Requests</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16</a:t>
            </a:fld>
            <a:endParaRPr lang="en-US" dirty="0">
              <a:solidFill>
                <a:prstClr val="black">
                  <a:tint val="75000"/>
                </a:prstClr>
              </a:solidFill>
            </a:endParaRPr>
          </a:p>
        </p:txBody>
      </p:sp>
      <p:sp>
        <p:nvSpPr>
          <p:cNvPr id="17" name="Text Placeholder 1"/>
          <p:cNvSpPr txBox="1">
            <a:spLocks/>
          </p:cNvSpPr>
          <p:nvPr/>
        </p:nvSpPr>
        <p:spPr>
          <a:xfrm>
            <a:off x="2454547" y="2754204"/>
            <a:ext cx="6460853" cy="2133600"/>
          </a:xfrm>
          <a:prstGeom prst="roundRect">
            <a:avLst>
              <a:gd name="adj" fmla="val 6337"/>
            </a:avLst>
          </a:prstGeom>
          <a:ln w="57150">
            <a:solidFill>
              <a:schemeClr val="accent1"/>
            </a:solidFill>
          </a:ln>
        </p:spPr>
        <p:txBody>
          <a:bodyPr anchor="ct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ysClr val="windowText" lastClr="000000"/>
                </a:solidFill>
                <a:latin typeface="Calibri" panose="020F0502020204030204" pitchFamily="34" charset="0"/>
              </a:rPr>
              <a:t>Now that you have learned </a:t>
            </a:r>
            <a:r>
              <a:rPr lang="en-US" dirty="0" smtClean="0">
                <a:solidFill>
                  <a:sysClr val="windowText" lastClr="000000"/>
                </a:solidFill>
                <a:latin typeface="Calibri" panose="020F0502020204030204" pitchFamily="34" charset="0"/>
              </a:rPr>
              <a:t>about the editing a Corrective Action Requests process, we will demonstrate this in the system.</a:t>
            </a:r>
            <a:endParaRPr lang="en-US" dirty="0">
              <a:solidFill>
                <a:sysClr val="windowText" lastClr="000000"/>
              </a:solidFill>
              <a:latin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557016"/>
            <a:ext cx="1975104" cy="548358"/>
          </a:xfrm>
          <a:prstGeom prst="rect">
            <a:avLst/>
          </a:prstGeom>
        </p:spPr>
      </p:pic>
    </p:spTree>
    <p:custDataLst>
      <p:tags r:id="rId1"/>
    </p:custDataLst>
    <p:extLst>
      <p:ext uri="{BB962C8B-B14F-4D97-AF65-F5344CB8AC3E}">
        <p14:creationId xmlns:p14="http://schemas.microsoft.com/office/powerpoint/2010/main" val="2140510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2: Edit a Corrective Action Requests</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17</a:t>
            </a:fld>
            <a:endParaRPr lang="en-US" dirty="0">
              <a:solidFill>
                <a:prstClr val="black">
                  <a:tint val="75000"/>
                </a:prstClr>
              </a:solidFill>
            </a:endParaRPr>
          </a:p>
        </p:txBody>
      </p:sp>
      <p:sp>
        <p:nvSpPr>
          <p:cNvPr id="28" name="Rectangle 27"/>
          <p:cNvSpPr/>
          <p:nvPr/>
        </p:nvSpPr>
        <p:spPr>
          <a:xfrm>
            <a:off x="250594" y="2231940"/>
            <a:ext cx="8582425" cy="338554"/>
          </a:xfrm>
          <a:prstGeom prst="rect">
            <a:avLst/>
          </a:prstGeom>
        </p:spPr>
        <p:txBody>
          <a:bodyPr wrap="square">
            <a:spAutoFit/>
          </a:bodyPr>
          <a:lstStyle/>
          <a:p>
            <a:pPr defTabSz="914400"/>
            <a:r>
              <a:rPr lang="en-US" sz="1600" b="1" dirty="0">
                <a:solidFill>
                  <a:prstClr val="black"/>
                </a:solidFill>
                <a:latin typeface="Calibri" panose="020F0502020204030204" pitchFamily="34" charset="0"/>
                <a:cs typeface="Arial" panose="020B0604020202020204" pitchFamily="34" charset="0"/>
              </a:rPr>
              <a:t>Navigation: </a:t>
            </a:r>
            <a:r>
              <a:rPr lang="en-US" sz="1600" dirty="0" smtClean="0">
                <a:solidFill>
                  <a:prstClr val="black"/>
                </a:solidFill>
                <a:latin typeface="Calibri" panose="020F0502020204030204" pitchFamily="34" charset="0"/>
                <a:cs typeface="Arial" panose="020B0604020202020204" pitchFamily="34" charset="0"/>
              </a:rPr>
              <a:t>Suppliers </a:t>
            </a:r>
            <a:r>
              <a:rPr lang="en-US" sz="1600" dirty="0" smtClean="0">
                <a:solidFill>
                  <a:prstClr val="black"/>
                </a:solidFill>
                <a:latin typeface="Calibri" panose="020F0502020204030204" pitchFamily="34" charset="0"/>
                <a:cs typeface="Arial" panose="020B0604020202020204" pitchFamily="34" charset="0"/>
                <a:sym typeface="Wingdings" panose="05000000000000000000" pitchFamily="2" charset="2"/>
              </a:rPr>
              <a:t> Corrective Action </a:t>
            </a:r>
            <a:r>
              <a:rPr lang="en-US" sz="1600" dirty="0" smtClean="0">
                <a:solidFill>
                  <a:prstClr val="black"/>
                </a:solidFill>
                <a:latin typeface="Calibri" panose="020F0502020204030204" pitchFamily="34" charset="0"/>
                <a:cs typeface="Arial" panose="020B0604020202020204" pitchFamily="34" charset="0"/>
                <a:sym typeface="Wingdings" panose="05000000000000000000" pitchFamily="2" charset="2"/>
              </a:rPr>
              <a:t>Request</a:t>
            </a:r>
            <a:endParaRPr lang="en-US" sz="1600" dirty="0">
              <a:solidFill>
                <a:prstClr val="black"/>
              </a:solidFill>
              <a:latin typeface="Calibri" panose="020F0502020204030204" pitchFamily="34" charset="0"/>
              <a:cs typeface="Arial" panose="020B0604020202020204" pitchFamily="34" charset="0"/>
            </a:endParaRPr>
          </a:p>
        </p:txBody>
      </p:sp>
      <p:grpSp>
        <p:nvGrpSpPr>
          <p:cNvPr id="29" name="Group 28"/>
          <p:cNvGrpSpPr/>
          <p:nvPr/>
        </p:nvGrpSpPr>
        <p:grpSpPr>
          <a:xfrm>
            <a:off x="473854" y="2722040"/>
            <a:ext cx="8143680" cy="626171"/>
            <a:chOff x="502307" y="1202629"/>
            <a:chExt cx="8143680" cy="626171"/>
          </a:xfrm>
        </p:grpSpPr>
        <p:grpSp>
          <p:nvGrpSpPr>
            <p:cNvPr id="30" name="Group 29"/>
            <p:cNvGrpSpPr/>
            <p:nvPr/>
          </p:nvGrpSpPr>
          <p:grpSpPr>
            <a:xfrm>
              <a:off x="1066800" y="1249014"/>
              <a:ext cx="7579187" cy="533400"/>
              <a:chOff x="1288340" y="2110721"/>
              <a:chExt cx="7320769" cy="1195034"/>
            </a:xfrm>
          </p:grpSpPr>
          <p:sp>
            <p:nvSpPr>
              <p:cNvPr id="57" name="Rectangle 56"/>
              <p:cNvSpPr/>
              <p:nvPr/>
            </p:nvSpPr>
            <p:spPr>
              <a:xfrm>
                <a:off x="1288340" y="2110721"/>
                <a:ext cx="7320769" cy="1195034"/>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58" name="Rectangle 57"/>
              <p:cNvSpPr/>
              <p:nvPr/>
            </p:nvSpPr>
            <p:spPr>
              <a:xfrm>
                <a:off x="1539970" y="2203446"/>
                <a:ext cx="6754373" cy="1009585"/>
              </a:xfrm>
              <a:prstGeom prst="rect">
                <a:avLst/>
              </a:prstGeom>
              <a:solidFill>
                <a:sysClr val="window" lastClr="FFFFFF">
                  <a:lumMod val="95000"/>
                </a:sysClr>
              </a:solidFill>
              <a:ln w="12700" cap="flat" cmpd="sng" algn="ctr">
                <a:noFill/>
                <a:prstDash val="solid"/>
                <a:miter lim="800000"/>
              </a:ln>
              <a:effectLst/>
            </p:spPr>
            <p:txBody>
              <a:bodyPr rtlCol="0" anchor="ctr"/>
              <a:lstStyle/>
              <a:p>
                <a:r>
                  <a:rPr lang="en-US" sz="1400" dirty="0" smtClean="0">
                    <a:latin typeface="Calibri" panose="020F0502020204030204" pitchFamily="34" charset="0"/>
                  </a:rPr>
                  <a:t>Locate the Corrective Action Request you created in Exercise 1 and click the pencil icon to left of it to edit the record.</a:t>
                </a:r>
                <a:endParaRPr lang="en-US" sz="1400" dirty="0">
                  <a:latin typeface="Calibri" panose="020F0502020204030204" pitchFamily="34" charset="0"/>
                </a:endParaRPr>
              </a:p>
            </p:txBody>
          </p:sp>
        </p:grpSp>
        <p:grpSp>
          <p:nvGrpSpPr>
            <p:cNvPr id="32" name="Group 31"/>
            <p:cNvGrpSpPr/>
            <p:nvPr/>
          </p:nvGrpSpPr>
          <p:grpSpPr>
            <a:xfrm>
              <a:off x="502307" y="1202629"/>
              <a:ext cx="694749" cy="626171"/>
              <a:chOff x="1611242" y="2198662"/>
              <a:chExt cx="930407" cy="930405"/>
            </a:xfrm>
            <a:solidFill>
              <a:srgbClr val="00BBE4"/>
            </a:solidFill>
          </p:grpSpPr>
          <p:sp>
            <p:nvSpPr>
              <p:cNvPr id="55" name="Oval 54"/>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56" name="TextBox 55"/>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rPr>
                  <a:t>1</a:t>
                </a:r>
              </a:p>
            </p:txBody>
          </p:sp>
        </p:grpSp>
      </p:grpSp>
      <p:grpSp>
        <p:nvGrpSpPr>
          <p:cNvPr id="66" name="Group 65"/>
          <p:cNvGrpSpPr/>
          <p:nvPr/>
        </p:nvGrpSpPr>
        <p:grpSpPr>
          <a:xfrm>
            <a:off x="473854" y="3545027"/>
            <a:ext cx="8143680" cy="626171"/>
            <a:chOff x="502307" y="1202629"/>
            <a:chExt cx="8143680" cy="626171"/>
          </a:xfrm>
        </p:grpSpPr>
        <p:grpSp>
          <p:nvGrpSpPr>
            <p:cNvPr id="67" name="Group 66"/>
            <p:cNvGrpSpPr/>
            <p:nvPr/>
          </p:nvGrpSpPr>
          <p:grpSpPr>
            <a:xfrm>
              <a:off x="1066800" y="1249014"/>
              <a:ext cx="7579187" cy="533400"/>
              <a:chOff x="1288340" y="2110721"/>
              <a:chExt cx="7320769" cy="1195034"/>
            </a:xfrm>
          </p:grpSpPr>
          <p:sp>
            <p:nvSpPr>
              <p:cNvPr id="71" name="Rectangle 70"/>
              <p:cNvSpPr/>
              <p:nvPr/>
            </p:nvSpPr>
            <p:spPr>
              <a:xfrm>
                <a:off x="1288340" y="2110721"/>
                <a:ext cx="7320769" cy="1195034"/>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72" name="Rectangle 71"/>
              <p:cNvSpPr/>
              <p:nvPr/>
            </p:nvSpPr>
            <p:spPr>
              <a:xfrm>
                <a:off x="1539970" y="2203446"/>
                <a:ext cx="6754373" cy="1009585"/>
              </a:xfrm>
              <a:prstGeom prst="rect">
                <a:avLst/>
              </a:prstGeom>
              <a:solidFill>
                <a:sysClr val="window" lastClr="FFFFFF">
                  <a:lumMod val="95000"/>
                </a:sysClr>
              </a:solidFill>
              <a:ln w="12700" cap="flat" cmpd="sng" algn="ctr">
                <a:noFill/>
                <a:prstDash val="solid"/>
                <a:miter lim="800000"/>
              </a:ln>
              <a:effectLst/>
            </p:spPr>
            <p:txBody>
              <a:bodyPr rtlCol="0" anchor="ctr"/>
              <a:lstStyle/>
              <a:p>
                <a:pPr defTabSz="914400"/>
                <a:r>
                  <a:rPr lang="en-US" sz="1400" dirty="0" smtClean="0">
                    <a:latin typeface="Calibri" panose="020F0502020204030204" pitchFamily="34" charset="0"/>
                  </a:rPr>
                  <a:t>Update the </a:t>
                </a:r>
                <a:r>
                  <a:rPr lang="en-US" sz="1400" b="1" dirty="0" smtClean="0">
                    <a:latin typeface="Calibri" panose="020F0502020204030204" pitchFamily="34" charset="0"/>
                  </a:rPr>
                  <a:t>Description </a:t>
                </a:r>
                <a:r>
                  <a:rPr lang="en-US" sz="1400" dirty="0" smtClean="0">
                    <a:latin typeface="Calibri" panose="020F0502020204030204" pitchFamily="34" charset="0"/>
                  </a:rPr>
                  <a:t>field</a:t>
                </a:r>
                <a:r>
                  <a:rPr lang="en-US" sz="1400" dirty="0">
                    <a:latin typeface="Calibri" panose="020F0502020204030204" pitchFamily="34" charset="0"/>
                  </a:rPr>
                  <a:t> </a:t>
                </a:r>
                <a:r>
                  <a:rPr lang="en-US" sz="1400" dirty="0" smtClean="0">
                    <a:latin typeface="Calibri" panose="020F0502020204030204" pitchFamily="34" charset="0"/>
                  </a:rPr>
                  <a:t>or enter updates in the </a:t>
                </a:r>
                <a:r>
                  <a:rPr lang="en-US" sz="1400" b="1" dirty="0" smtClean="0">
                    <a:latin typeface="Calibri" panose="020F0502020204030204" pitchFamily="34" charset="0"/>
                  </a:rPr>
                  <a:t>Expected Outcome </a:t>
                </a:r>
                <a:r>
                  <a:rPr lang="en-US" sz="1400" dirty="0" smtClean="0">
                    <a:latin typeface="Calibri" panose="020F0502020204030204" pitchFamily="34" charset="0"/>
                  </a:rPr>
                  <a:t>field.</a:t>
                </a:r>
                <a:endParaRPr kumimoji="0" lang="en-US" sz="1400" b="0" i="0" u="none" strike="noStrike" kern="0" cap="none" spc="0" normalizeH="0" baseline="0" noProof="0" dirty="0" smtClean="0">
                  <a:ln>
                    <a:noFill/>
                  </a:ln>
                  <a:solidFill>
                    <a:prstClr val="black"/>
                  </a:solidFill>
                  <a:effectLst/>
                  <a:uLnTx/>
                  <a:uFillTx/>
                  <a:latin typeface="Calibri" panose="020F0502020204030204" pitchFamily="34" charset="0"/>
                  <a:cs typeface="Arial" panose="020B0604020202020204" pitchFamily="34" charset="0"/>
                </a:endParaRPr>
              </a:p>
            </p:txBody>
          </p:sp>
        </p:grpSp>
        <p:grpSp>
          <p:nvGrpSpPr>
            <p:cNvPr id="68" name="Group 67"/>
            <p:cNvGrpSpPr/>
            <p:nvPr/>
          </p:nvGrpSpPr>
          <p:grpSpPr>
            <a:xfrm>
              <a:off x="502307" y="1202629"/>
              <a:ext cx="694749" cy="626171"/>
              <a:chOff x="1611242" y="2198662"/>
              <a:chExt cx="930407" cy="930405"/>
            </a:xfrm>
            <a:solidFill>
              <a:srgbClr val="00BBE4"/>
            </a:solidFill>
          </p:grpSpPr>
          <p:sp>
            <p:nvSpPr>
              <p:cNvPr id="69" name="Oval 68"/>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70" name="TextBox 69"/>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rPr>
                  <a:t>2</a:t>
                </a:r>
              </a:p>
            </p:txBody>
          </p:sp>
        </p:grpSp>
      </p:grpSp>
      <p:sp>
        <p:nvSpPr>
          <p:cNvPr id="73" name="Text Placeholder 1"/>
          <p:cNvSpPr txBox="1">
            <a:spLocks/>
          </p:cNvSpPr>
          <p:nvPr/>
        </p:nvSpPr>
        <p:spPr>
          <a:xfrm>
            <a:off x="2372166" y="1176596"/>
            <a:ext cx="6460853" cy="957004"/>
          </a:xfrm>
          <a:prstGeom prst="roundRect">
            <a:avLst>
              <a:gd name="adj" fmla="val 6337"/>
            </a:avLst>
          </a:prstGeom>
          <a:ln w="57150">
            <a:solidFill>
              <a:schemeClr val="accent1"/>
            </a:solidFill>
          </a:ln>
        </p:spPr>
        <p:txBody>
          <a:bodyPr anchor="ct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984629">
              <a:spcAft>
                <a:spcPts val="0"/>
              </a:spcAft>
              <a:defRPr/>
            </a:pPr>
            <a:r>
              <a:rPr lang="en-US" sz="1600" dirty="0">
                <a:solidFill>
                  <a:sysClr val="windowText" lastClr="000000"/>
                </a:solidFill>
                <a:latin typeface="Calibri" panose="020F0502020204030204" pitchFamily="34" charset="0"/>
              </a:rPr>
              <a:t>Now it is your turn to practice this task. Reference the steps below to </a:t>
            </a:r>
            <a:r>
              <a:rPr lang="en-US" sz="1600" dirty="0" smtClean="0">
                <a:solidFill>
                  <a:sysClr val="windowText" lastClr="000000"/>
                </a:solidFill>
                <a:latin typeface="Calibri" panose="020F0502020204030204" pitchFamily="34" charset="0"/>
              </a:rPr>
              <a:t>edit a Corrective Action Request.</a:t>
            </a:r>
            <a:endParaRPr lang="en-US" sz="1600" dirty="0">
              <a:solidFill>
                <a:sysClr val="windowText" lastClr="000000"/>
              </a:solidFill>
              <a:latin typeface="Calibri" panose="020F0502020204030204" pitchFamily="34" charset="0"/>
            </a:endParaRPr>
          </a:p>
        </p:txBody>
      </p:sp>
      <p:grpSp>
        <p:nvGrpSpPr>
          <p:cNvPr id="75" name="Group 74"/>
          <p:cNvGrpSpPr/>
          <p:nvPr/>
        </p:nvGrpSpPr>
        <p:grpSpPr>
          <a:xfrm>
            <a:off x="469966" y="4414399"/>
            <a:ext cx="8143680" cy="626171"/>
            <a:chOff x="502307" y="1202629"/>
            <a:chExt cx="8143680" cy="626171"/>
          </a:xfrm>
        </p:grpSpPr>
        <p:grpSp>
          <p:nvGrpSpPr>
            <p:cNvPr id="76" name="Group 75"/>
            <p:cNvGrpSpPr/>
            <p:nvPr/>
          </p:nvGrpSpPr>
          <p:grpSpPr>
            <a:xfrm>
              <a:off x="1066800" y="1249014"/>
              <a:ext cx="7579187" cy="533400"/>
              <a:chOff x="1288340" y="2110721"/>
              <a:chExt cx="7320769" cy="1195034"/>
            </a:xfrm>
          </p:grpSpPr>
          <p:sp>
            <p:nvSpPr>
              <p:cNvPr id="80" name="Rectangle 79"/>
              <p:cNvSpPr/>
              <p:nvPr/>
            </p:nvSpPr>
            <p:spPr>
              <a:xfrm>
                <a:off x="1288340" y="2110721"/>
                <a:ext cx="7320769" cy="1195034"/>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81" name="Rectangle 80"/>
              <p:cNvSpPr/>
              <p:nvPr/>
            </p:nvSpPr>
            <p:spPr>
              <a:xfrm>
                <a:off x="1539970" y="2203447"/>
                <a:ext cx="6754373" cy="1009584"/>
              </a:xfrm>
              <a:prstGeom prst="rect">
                <a:avLst/>
              </a:prstGeom>
              <a:solidFill>
                <a:sysClr val="window" lastClr="FFFFFF">
                  <a:lumMod val="95000"/>
                </a:sysClr>
              </a:solidFill>
              <a:ln w="12700" cap="flat" cmpd="sng" algn="ctr">
                <a:noFill/>
                <a:prstDash val="solid"/>
                <a:miter lim="800000"/>
              </a:ln>
              <a:effectLst/>
            </p:spPr>
            <p:txBody>
              <a:bodyPr rtlCol="0" anchor="ctr"/>
              <a:lstStyle/>
              <a:p>
                <a:r>
                  <a:rPr lang="en-US" sz="1400" dirty="0">
                    <a:latin typeface="Calibri" panose="020F0502020204030204" pitchFamily="34" charset="0"/>
                  </a:rPr>
                  <a:t>Click </a:t>
                </a:r>
                <a:r>
                  <a:rPr lang="en-US" sz="1400" b="1" dirty="0">
                    <a:latin typeface="Calibri" panose="020F0502020204030204" pitchFamily="34" charset="0"/>
                  </a:rPr>
                  <a:t>Save</a:t>
                </a:r>
                <a:r>
                  <a:rPr lang="en-US" sz="1400" dirty="0">
                    <a:latin typeface="Calibri" panose="020F0502020204030204" pitchFamily="34" charset="0"/>
                  </a:rPr>
                  <a:t>.</a:t>
                </a:r>
                <a:endParaRPr lang="en-US" sz="1400" dirty="0">
                  <a:latin typeface="Calibri" panose="020F0502020204030204" pitchFamily="34" charset="0"/>
                </a:endParaRPr>
              </a:p>
            </p:txBody>
          </p:sp>
        </p:grpSp>
        <p:grpSp>
          <p:nvGrpSpPr>
            <p:cNvPr id="77" name="Group 76"/>
            <p:cNvGrpSpPr/>
            <p:nvPr/>
          </p:nvGrpSpPr>
          <p:grpSpPr>
            <a:xfrm>
              <a:off x="502307" y="1202629"/>
              <a:ext cx="694749" cy="626171"/>
              <a:chOff x="1611242" y="2198662"/>
              <a:chExt cx="930407" cy="930405"/>
            </a:xfrm>
            <a:solidFill>
              <a:srgbClr val="00BBE4"/>
            </a:solidFill>
          </p:grpSpPr>
          <p:sp>
            <p:nvSpPr>
              <p:cNvPr id="78" name="Oval 77"/>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79" name="TextBox 78"/>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dirty="0">
                    <a:solidFill>
                      <a:prstClr val="white"/>
                    </a:solidFill>
                    <a:latin typeface="Calibri" panose="020F0502020204030204" pitchFamily="34" charset="0"/>
                    <a:cs typeface="Arial" panose="020B0604020202020204" pitchFamily="34" charset="0"/>
                  </a:rPr>
                  <a:t>3</a:t>
                </a:r>
                <a:endPar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grpSp>
      </p:gr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168" y="1389888"/>
            <a:ext cx="1975104" cy="548358"/>
          </a:xfrm>
          <a:prstGeom prst="rect">
            <a:avLst/>
          </a:prstGeom>
        </p:spPr>
      </p:pic>
    </p:spTree>
    <p:custDataLst>
      <p:tags r:id="rId1"/>
    </p:custDataLst>
    <p:extLst>
      <p:ext uri="{BB962C8B-B14F-4D97-AF65-F5344CB8AC3E}">
        <p14:creationId xmlns:p14="http://schemas.microsoft.com/office/powerpoint/2010/main" val="4009874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Demonstration </a:t>
            </a:r>
            <a:r>
              <a:rPr lang="en-US" dirty="0" smtClean="0"/>
              <a:t>3: Close a Corrective Action Request</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18</a:t>
            </a:fld>
            <a:endParaRPr lang="en-US" dirty="0">
              <a:solidFill>
                <a:prstClr val="black">
                  <a:tint val="75000"/>
                </a:prstClr>
              </a:solidFill>
            </a:endParaRPr>
          </a:p>
        </p:txBody>
      </p:sp>
      <p:sp>
        <p:nvSpPr>
          <p:cNvPr id="17" name="Text Placeholder 1"/>
          <p:cNvSpPr txBox="1">
            <a:spLocks/>
          </p:cNvSpPr>
          <p:nvPr/>
        </p:nvSpPr>
        <p:spPr>
          <a:xfrm>
            <a:off x="2454547" y="2754204"/>
            <a:ext cx="6460853" cy="2133600"/>
          </a:xfrm>
          <a:prstGeom prst="roundRect">
            <a:avLst>
              <a:gd name="adj" fmla="val 6337"/>
            </a:avLst>
          </a:prstGeom>
          <a:ln w="57150">
            <a:solidFill>
              <a:schemeClr val="accent1"/>
            </a:solidFill>
          </a:ln>
        </p:spPr>
        <p:txBody>
          <a:bodyPr anchor="ct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ysClr val="windowText" lastClr="000000"/>
                </a:solidFill>
                <a:latin typeface="Calibri" panose="020F0502020204030204" pitchFamily="34" charset="0"/>
              </a:rPr>
              <a:t>Now that you have learned </a:t>
            </a:r>
            <a:r>
              <a:rPr lang="en-US" dirty="0" smtClean="0">
                <a:solidFill>
                  <a:sysClr val="windowText" lastClr="000000"/>
                </a:solidFill>
                <a:latin typeface="Calibri" panose="020F0502020204030204" pitchFamily="34" charset="0"/>
              </a:rPr>
              <a:t>about the closing a Corrective Action Request process, we will demonstrate this in the system.</a:t>
            </a:r>
            <a:endParaRPr lang="en-US" dirty="0">
              <a:solidFill>
                <a:sysClr val="windowText" lastClr="000000"/>
              </a:solidFill>
              <a:latin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557016"/>
            <a:ext cx="1975104" cy="548358"/>
          </a:xfrm>
          <a:prstGeom prst="rect">
            <a:avLst/>
          </a:prstGeom>
        </p:spPr>
      </p:pic>
    </p:spTree>
    <p:custDataLst>
      <p:tags r:id="rId1"/>
    </p:custDataLst>
    <p:extLst>
      <p:ext uri="{BB962C8B-B14F-4D97-AF65-F5344CB8AC3E}">
        <p14:creationId xmlns:p14="http://schemas.microsoft.com/office/powerpoint/2010/main" val="3409931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a:t>3</a:t>
            </a:r>
            <a:r>
              <a:rPr lang="en-US" dirty="0" smtClean="0"/>
              <a:t>: Close a Corrective Action Requests</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19</a:t>
            </a:fld>
            <a:endParaRPr lang="en-US" dirty="0">
              <a:solidFill>
                <a:prstClr val="black">
                  <a:tint val="75000"/>
                </a:prstClr>
              </a:solidFill>
            </a:endParaRPr>
          </a:p>
        </p:txBody>
      </p:sp>
      <p:sp>
        <p:nvSpPr>
          <p:cNvPr id="28" name="Rectangle 27"/>
          <p:cNvSpPr/>
          <p:nvPr/>
        </p:nvSpPr>
        <p:spPr>
          <a:xfrm>
            <a:off x="250594" y="2231940"/>
            <a:ext cx="8582425" cy="338554"/>
          </a:xfrm>
          <a:prstGeom prst="rect">
            <a:avLst/>
          </a:prstGeom>
        </p:spPr>
        <p:txBody>
          <a:bodyPr wrap="square">
            <a:spAutoFit/>
          </a:bodyPr>
          <a:lstStyle/>
          <a:p>
            <a:pPr defTabSz="914400"/>
            <a:r>
              <a:rPr lang="en-US" sz="1600" b="1" dirty="0">
                <a:solidFill>
                  <a:prstClr val="black"/>
                </a:solidFill>
                <a:latin typeface="Calibri" panose="020F0502020204030204" pitchFamily="34" charset="0"/>
                <a:cs typeface="Arial" panose="020B0604020202020204" pitchFamily="34" charset="0"/>
              </a:rPr>
              <a:t>Navigation: </a:t>
            </a:r>
            <a:r>
              <a:rPr lang="en-US" sz="1600" dirty="0" smtClean="0">
                <a:solidFill>
                  <a:prstClr val="black"/>
                </a:solidFill>
                <a:latin typeface="Calibri" panose="020F0502020204030204" pitchFamily="34" charset="0"/>
                <a:cs typeface="Arial" panose="020B0604020202020204" pitchFamily="34" charset="0"/>
              </a:rPr>
              <a:t>Suppliers </a:t>
            </a:r>
            <a:r>
              <a:rPr lang="en-US" sz="1600" dirty="0" smtClean="0">
                <a:solidFill>
                  <a:prstClr val="black"/>
                </a:solidFill>
                <a:latin typeface="Calibri" panose="020F0502020204030204" pitchFamily="34" charset="0"/>
                <a:cs typeface="Arial" panose="020B0604020202020204" pitchFamily="34" charset="0"/>
                <a:sym typeface="Wingdings" panose="05000000000000000000" pitchFamily="2" charset="2"/>
              </a:rPr>
              <a:t> Corrective Action </a:t>
            </a:r>
            <a:r>
              <a:rPr lang="en-US" sz="1600" dirty="0" smtClean="0">
                <a:solidFill>
                  <a:prstClr val="black"/>
                </a:solidFill>
                <a:latin typeface="Calibri" panose="020F0502020204030204" pitchFamily="34" charset="0"/>
                <a:cs typeface="Arial" panose="020B0604020202020204" pitchFamily="34" charset="0"/>
                <a:sym typeface="Wingdings" panose="05000000000000000000" pitchFamily="2" charset="2"/>
              </a:rPr>
              <a:t>Request</a:t>
            </a:r>
            <a:endParaRPr lang="en-US" sz="1600" dirty="0">
              <a:solidFill>
                <a:prstClr val="black"/>
              </a:solidFill>
              <a:latin typeface="Calibri" panose="020F0502020204030204" pitchFamily="34" charset="0"/>
              <a:cs typeface="Arial" panose="020B0604020202020204" pitchFamily="34" charset="0"/>
            </a:endParaRPr>
          </a:p>
        </p:txBody>
      </p:sp>
      <p:grpSp>
        <p:nvGrpSpPr>
          <p:cNvPr id="29" name="Group 28"/>
          <p:cNvGrpSpPr/>
          <p:nvPr/>
        </p:nvGrpSpPr>
        <p:grpSpPr>
          <a:xfrm>
            <a:off x="448407" y="2722040"/>
            <a:ext cx="8143680" cy="626171"/>
            <a:chOff x="502307" y="1202629"/>
            <a:chExt cx="8143680" cy="626171"/>
          </a:xfrm>
        </p:grpSpPr>
        <p:grpSp>
          <p:nvGrpSpPr>
            <p:cNvPr id="30" name="Group 29"/>
            <p:cNvGrpSpPr/>
            <p:nvPr/>
          </p:nvGrpSpPr>
          <p:grpSpPr>
            <a:xfrm>
              <a:off x="1066800" y="1249014"/>
              <a:ext cx="7579187" cy="533400"/>
              <a:chOff x="1288340" y="2110721"/>
              <a:chExt cx="7320769" cy="1195034"/>
            </a:xfrm>
          </p:grpSpPr>
          <p:sp>
            <p:nvSpPr>
              <p:cNvPr id="57" name="Rectangle 56"/>
              <p:cNvSpPr/>
              <p:nvPr/>
            </p:nvSpPr>
            <p:spPr>
              <a:xfrm>
                <a:off x="1288340" y="2110721"/>
                <a:ext cx="7320769" cy="1195034"/>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58" name="Rectangle 57"/>
              <p:cNvSpPr/>
              <p:nvPr/>
            </p:nvSpPr>
            <p:spPr>
              <a:xfrm>
                <a:off x="1539970" y="2203446"/>
                <a:ext cx="6754373" cy="1009585"/>
              </a:xfrm>
              <a:prstGeom prst="rect">
                <a:avLst/>
              </a:prstGeom>
              <a:solidFill>
                <a:sysClr val="window" lastClr="FFFFFF">
                  <a:lumMod val="95000"/>
                </a:sysClr>
              </a:solidFill>
              <a:ln w="12700" cap="flat" cmpd="sng" algn="ctr">
                <a:noFill/>
                <a:prstDash val="solid"/>
                <a:miter lim="800000"/>
              </a:ln>
              <a:effectLst/>
            </p:spPr>
            <p:txBody>
              <a:bodyPr rtlCol="0" anchor="ctr"/>
              <a:lstStyle/>
              <a:p>
                <a:r>
                  <a:rPr lang="en-US" sz="1400" dirty="0" smtClean="0">
                    <a:latin typeface="Calibri" panose="020F0502020204030204" pitchFamily="34" charset="0"/>
                  </a:rPr>
                  <a:t>Locate the Corrective Action Request you created in Exercise </a:t>
                </a:r>
                <a:r>
                  <a:rPr lang="en-US" sz="1400" dirty="0">
                    <a:latin typeface="Calibri" panose="020F0502020204030204" pitchFamily="34" charset="0"/>
                  </a:rPr>
                  <a:t>1 and click the pencil icon to left of it to </a:t>
                </a:r>
                <a:r>
                  <a:rPr lang="en-US" sz="1400" dirty="0" smtClean="0">
                    <a:latin typeface="Calibri" panose="020F0502020204030204" pitchFamily="34" charset="0"/>
                  </a:rPr>
                  <a:t>edit the record.</a:t>
                </a:r>
                <a:endParaRPr lang="en-US" sz="1400" dirty="0">
                  <a:latin typeface="Calibri" panose="020F0502020204030204" pitchFamily="34" charset="0"/>
                </a:endParaRPr>
              </a:p>
            </p:txBody>
          </p:sp>
        </p:grpSp>
        <p:grpSp>
          <p:nvGrpSpPr>
            <p:cNvPr id="32" name="Group 31"/>
            <p:cNvGrpSpPr/>
            <p:nvPr/>
          </p:nvGrpSpPr>
          <p:grpSpPr>
            <a:xfrm>
              <a:off x="502307" y="1202629"/>
              <a:ext cx="694749" cy="626171"/>
              <a:chOff x="1611242" y="2198662"/>
              <a:chExt cx="930407" cy="930405"/>
            </a:xfrm>
            <a:solidFill>
              <a:srgbClr val="00BBE4"/>
            </a:solidFill>
          </p:grpSpPr>
          <p:sp>
            <p:nvSpPr>
              <p:cNvPr id="55" name="Oval 54"/>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56" name="TextBox 55"/>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rPr>
                  <a:t>1</a:t>
                </a:r>
              </a:p>
            </p:txBody>
          </p:sp>
        </p:grpSp>
      </p:grpSp>
      <p:grpSp>
        <p:nvGrpSpPr>
          <p:cNvPr id="66" name="Group 65"/>
          <p:cNvGrpSpPr/>
          <p:nvPr/>
        </p:nvGrpSpPr>
        <p:grpSpPr>
          <a:xfrm>
            <a:off x="448407" y="3497085"/>
            <a:ext cx="8143680" cy="626171"/>
            <a:chOff x="502307" y="1202629"/>
            <a:chExt cx="8143680" cy="626171"/>
          </a:xfrm>
        </p:grpSpPr>
        <p:grpSp>
          <p:nvGrpSpPr>
            <p:cNvPr id="67" name="Group 66"/>
            <p:cNvGrpSpPr/>
            <p:nvPr/>
          </p:nvGrpSpPr>
          <p:grpSpPr>
            <a:xfrm>
              <a:off x="1066800" y="1249014"/>
              <a:ext cx="7579187" cy="533400"/>
              <a:chOff x="1288340" y="2110721"/>
              <a:chExt cx="7320769" cy="1195034"/>
            </a:xfrm>
          </p:grpSpPr>
          <p:sp>
            <p:nvSpPr>
              <p:cNvPr id="71" name="Rectangle 70"/>
              <p:cNvSpPr/>
              <p:nvPr/>
            </p:nvSpPr>
            <p:spPr>
              <a:xfrm>
                <a:off x="1288340" y="2110721"/>
                <a:ext cx="7320769" cy="1195034"/>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72" name="Rectangle 71"/>
              <p:cNvSpPr/>
              <p:nvPr/>
            </p:nvSpPr>
            <p:spPr>
              <a:xfrm>
                <a:off x="1539970" y="2203446"/>
                <a:ext cx="6754373" cy="1009585"/>
              </a:xfrm>
              <a:prstGeom prst="rect">
                <a:avLst/>
              </a:prstGeom>
              <a:solidFill>
                <a:sysClr val="window" lastClr="FFFFFF">
                  <a:lumMod val="95000"/>
                </a:sysClr>
              </a:solidFill>
              <a:ln w="12700" cap="flat" cmpd="sng" algn="ctr">
                <a:noFill/>
                <a:prstDash val="solid"/>
                <a:miter lim="800000"/>
              </a:ln>
              <a:effectLst/>
            </p:spPr>
            <p:txBody>
              <a:bodyPr rtlCol="0" anchor="ctr"/>
              <a:lstStyle/>
              <a:p>
                <a:pPr defTabSz="914400"/>
                <a:r>
                  <a:rPr lang="en-US" sz="1400" dirty="0" smtClean="0">
                    <a:latin typeface="Calibri" panose="020F0502020204030204" pitchFamily="34" charset="0"/>
                  </a:rPr>
                  <a:t>Update </a:t>
                </a:r>
                <a:r>
                  <a:rPr lang="en-US" sz="1400" dirty="0" smtClean="0">
                    <a:latin typeface="Calibri" panose="020F0502020204030204" pitchFamily="34" charset="0"/>
                  </a:rPr>
                  <a:t>the</a:t>
                </a:r>
                <a:r>
                  <a:rPr lang="en-US" sz="1400" b="1" dirty="0">
                    <a:latin typeface="Calibri" panose="020F0502020204030204" pitchFamily="34" charset="0"/>
                  </a:rPr>
                  <a:t> </a:t>
                </a:r>
                <a:r>
                  <a:rPr lang="en-US" sz="1400" b="1" dirty="0" smtClean="0">
                    <a:latin typeface="Calibri" panose="020F0502020204030204" pitchFamily="34" charset="0"/>
                  </a:rPr>
                  <a:t>End Date </a:t>
                </a:r>
                <a:r>
                  <a:rPr lang="en-US" sz="1400" dirty="0" smtClean="0">
                    <a:latin typeface="Calibri" panose="020F0502020204030204" pitchFamily="34" charset="0"/>
                  </a:rPr>
                  <a:t>and </a:t>
                </a:r>
                <a:r>
                  <a:rPr lang="en-US" sz="1400" b="1" dirty="0" smtClean="0">
                    <a:latin typeface="Calibri" panose="020F0502020204030204" pitchFamily="34" charset="0"/>
                  </a:rPr>
                  <a:t>Expected Outcome </a:t>
                </a:r>
                <a:r>
                  <a:rPr lang="en-US" sz="1400" dirty="0" smtClean="0">
                    <a:latin typeface="Calibri" panose="020F0502020204030204" pitchFamily="34" charset="0"/>
                  </a:rPr>
                  <a:t>fields.</a:t>
                </a:r>
                <a:endParaRPr kumimoji="0" lang="en-US" sz="1400" b="0" i="0" u="none" strike="noStrike" kern="0" cap="none" spc="0" normalizeH="0" baseline="0" noProof="0" dirty="0" smtClean="0">
                  <a:ln>
                    <a:noFill/>
                  </a:ln>
                  <a:solidFill>
                    <a:prstClr val="black"/>
                  </a:solidFill>
                  <a:effectLst/>
                  <a:uLnTx/>
                  <a:uFillTx/>
                  <a:latin typeface="Calibri" panose="020F0502020204030204" pitchFamily="34" charset="0"/>
                  <a:cs typeface="Arial" panose="020B0604020202020204" pitchFamily="34" charset="0"/>
                </a:endParaRPr>
              </a:p>
            </p:txBody>
          </p:sp>
        </p:grpSp>
        <p:grpSp>
          <p:nvGrpSpPr>
            <p:cNvPr id="68" name="Group 67"/>
            <p:cNvGrpSpPr/>
            <p:nvPr/>
          </p:nvGrpSpPr>
          <p:grpSpPr>
            <a:xfrm>
              <a:off x="502307" y="1202629"/>
              <a:ext cx="694749" cy="626171"/>
              <a:chOff x="1611242" y="2198662"/>
              <a:chExt cx="930407" cy="930405"/>
            </a:xfrm>
            <a:solidFill>
              <a:srgbClr val="00BBE4"/>
            </a:solidFill>
          </p:grpSpPr>
          <p:sp>
            <p:nvSpPr>
              <p:cNvPr id="69" name="Oval 68"/>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70" name="TextBox 69"/>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rPr>
                  <a:t>2</a:t>
                </a:r>
              </a:p>
            </p:txBody>
          </p:sp>
        </p:grpSp>
      </p:grpSp>
      <p:sp>
        <p:nvSpPr>
          <p:cNvPr id="73" name="Text Placeholder 1"/>
          <p:cNvSpPr txBox="1">
            <a:spLocks/>
          </p:cNvSpPr>
          <p:nvPr/>
        </p:nvSpPr>
        <p:spPr>
          <a:xfrm>
            <a:off x="2372166" y="1176596"/>
            <a:ext cx="6460853" cy="957004"/>
          </a:xfrm>
          <a:prstGeom prst="roundRect">
            <a:avLst>
              <a:gd name="adj" fmla="val 6337"/>
            </a:avLst>
          </a:prstGeom>
          <a:ln w="57150">
            <a:solidFill>
              <a:schemeClr val="accent1"/>
            </a:solidFill>
          </a:ln>
        </p:spPr>
        <p:txBody>
          <a:bodyPr anchor="ct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984629">
              <a:spcAft>
                <a:spcPts val="0"/>
              </a:spcAft>
              <a:defRPr/>
            </a:pPr>
            <a:r>
              <a:rPr lang="en-US" sz="1600" dirty="0">
                <a:solidFill>
                  <a:sysClr val="windowText" lastClr="000000"/>
                </a:solidFill>
                <a:latin typeface="Calibri" panose="020F0502020204030204" pitchFamily="34" charset="0"/>
              </a:rPr>
              <a:t>Now it is your turn to practice this task. Reference the steps below to </a:t>
            </a:r>
            <a:r>
              <a:rPr lang="en-US" sz="1600" dirty="0" smtClean="0">
                <a:solidFill>
                  <a:sysClr val="windowText" lastClr="000000"/>
                </a:solidFill>
                <a:latin typeface="Calibri" panose="020F0502020204030204" pitchFamily="34" charset="0"/>
              </a:rPr>
              <a:t>close a Corrective Action Request.</a:t>
            </a:r>
            <a:endParaRPr lang="en-US" sz="1600" dirty="0">
              <a:solidFill>
                <a:sysClr val="windowText" lastClr="000000"/>
              </a:solidFill>
              <a:latin typeface="Calibri" panose="020F0502020204030204" pitchFamily="34" charset="0"/>
            </a:endParaRPr>
          </a:p>
        </p:txBody>
      </p:sp>
      <p:grpSp>
        <p:nvGrpSpPr>
          <p:cNvPr id="75" name="Group 74"/>
          <p:cNvGrpSpPr/>
          <p:nvPr/>
        </p:nvGrpSpPr>
        <p:grpSpPr>
          <a:xfrm>
            <a:off x="448407" y="5047175"/>
            <a:ext cx="8143680" cy="626171"/>
            <a:chOff x="502307" y="1202629"/>
            <a:chExt cx="8143680" cy="626171"/>
          </a:xfrm>
        </p:grpSpPr>
        <p:grpSp>
          <p:nvGrpSpPr>
            <p:cNvPr id="76" name="Group 75"/>
            <p:cNvGrpSpPr/>
            <p:nvPr/>
          </p:nvGrpSpPr>
          <p:grpSpPr>
            <a:xfrm>
              <a:off x="1066800" y="1249014"/>
              <a:ext cx="7579187" cy="533400"/>
              <a:chOff x="1288340" y="2110721"/>
              <a:chExt cx="7320769" cy="1195034"/>
            </a:xfrm>
          </p:grpSpPr>
          <p:sp>
            <p:nvSpPr>
              <p:cNvPr id="80" name="Rectangle 79"/>
              <p:cNvSpPr/>
              <p:nvPr/>
            </p:nvSpPr>
            <p:spPr>
              <a:xfrm>
                <a:off x="1288340" y="2110721"/>
                <a:ext cx="7320769" cy="1195034"/>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81" name="Rectangle 80"/>
              <p:cNvSpPr/>
              <p:nvPr/>
            </p:nvSpPr>
            <p:spPr>
              <a:xfrm>
                <a:off x="1539970" y="2203446"/>
                <a:ext cx="6754373" cy="1009585"/>
              </a:xfrm>
              <a:prstGeom prst="rect">
                <a:avLst/>
              </a:prstGeom>
              <a:solidFill>
                <a:sysClr val="window" lastClr="FFFFFF">
                  <a:lumMod val="95000"/>
                </a:sysClr>
              </a:solidFill>
              <a:ln w="12700" cap="flat" cmpd="sng" algn="ctr">
                <a:noFill/>
                <a:prstDash val="solid"/>
                <a:miter lim="800000"/>
              </a:ln>
              <a:effectLst/>
            </p:spPr>
            <p:txBody>
              <a:bodyPr rtlCol="0" anchor="ctr"/>
              <a:lstStyle/>
              <a:p>
                <a:pPr defTabSz="914400"/>
                <a:r>
                  <a:rPr lang="en-US" sz="1400" dirty="0" smtClean="0">
                    <a:latin typeface="Calibri" panose="020F0502020204030204" pitchFamily="34" charset="0"/>
                  </a:rPr>
                  <a:t>Click </a:t>
                </a:r>
                <a:r>
                  <a:rPr lang="en-US" sz="1400" b="1" dirty="0" smtClean="0">
                    <a:latin typeface="Calibri" panose="020F0502020204030204" pitchFamily="34" charset="0"/>
                  </a:rPr>
                  <a:t>Close</a:t>
                </a:r>
                <a:r>
                  <a:rPr lang="en-US" sz="1400" dirty="0" smtClean="0">
                    <a:latin typeface="Calibri" panose="020F0502020204030204" pitchFamily="34" charset="0"/>
                  </a:rPr>
                  <a:t>.</a:t>
                </a:r>
              </a:p>
            </p:txBody>
          </p:sp>
        </p:grpSp>
        <p:grpSp>
          <p:nvGrpSpPr>
            <p:cNvPr id="77" name="Group 76"/>
            <p:cNvGrpSpPr/>
            <p:nvPr/>
          </p:nvGrpSpPr>
          <p:grpSpPr>
            <a:xfrm>
              <a:off x="502307" y="1202629"/>
              <a:ext cx="694749" cy="626171"/>
              <a:chOff x="1611242" y="2198662"/>
              <a:chExt cx="930407" cy="930405"/>
            </a:xfrm>
            <a:solidFill>
              <a:srgbClr val="00BBE4"/>
            </a:solidFill>
          </p:grpSpPr>
          <p:sp>
            <p:nvSpPr>
              <p:cNvPr id="78" name="Oval 77"/>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79" name="TextBox 78"/>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rPr>
                  <a:t>4</a:t>
                </a:r>
              </a:p>
            </p:txBody>
          </p:sp>
        </p:grpSp>
      </p:gr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168" y="1389888"/>
            <a:ext cx="1975104" cy="548358"/>
          </a:xfrm>
          <a:prstGeom prst="rect">
            <a:avLst/>
          </a:prstGeom>
        </p:spPr>
      </p:pic>
      <p:grpSp>
        <p:nvGrpSpPr>
          <p:cNvPr id="36" name="Group 35"/>
          <p:cNvGrpSpPr/>
          <p:nvPr/>
        </p:nvGrpSpPr>
        <p:grpSpPr>
          <a:xfrm>
            <a:off x="448407" y="4272130"/>
            <a:ext cx="8143680" cy="626171"/>
            <a:chOff x="502307" y="1202629"/>
            <a:chExt cx="8143680" cy="626171"/>
          </a:xfrm>
        </p:grpSpPr>
        <p:grpSp>
          <p:nvGrpSpPr>
            <p:cNvPr id="37" name="Group 36"/>
            <p:cNvGrpSpPr/>
            <p:nvPr/>
          </p:nvGrpSpPr>
          <p:grpSpPr>
            <a:xfrm>
              <a:off x="1066800" y="1249014"/>
              <a:ext cx="7579187" cy="533400"/>
              <a:chOff x="1288340" y="2110721"/>
              <a:chExt cx="7320769" cy="1195034"/>
            </a:xfrm>
          </p:grpSpPr>
          <p:sp>
            <p:nvSpPr>
              <p:cNvPr id="41" name="Rectangle 40"/>
              <p:cNvSpPr/>
              <p:nvPr/>
            </p:nvSpPr>
            <p:spPr>
              <a:xfrm>
                <a:off x="1288340" y="2110721"/>
                <a:ext cx="7320769" cy="1195034"/>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42" name="Rectangle 41"/>
              <p:cNvSpPr/>
              <p:nvPr/>
            </p:nvSpPr>
            <p:spPr>
              <a:xfrm>
                <a:off x="1539970" y="2203446"/>
                <a:ext cx="6754373" cy="1009585"/>
              </a:xfrm>
              <a:prstGeom prst="rect">
                <a:avLst/>
              </a:prstGeom>
              <a:solidFill>
                <a:sysClr val="window" lastClr="FFFFFF">
                  <a:lumMod val="95000"/>
                </a:sysClr>
              </a:solidFill>
              <a:ln w="12700" cap="flat" cmpd="sng" algn="ctr">
                <a:noFill/>
                <a:prstDash val="solid"/>
                <a:miter lim="800000"/>
              </a:ln>
              <a:effectLst/>
            </p:spPr>
            <p:txBody>
              <a:bodyPr rtlCol="0" anchor="ctr"/>
              <a:lstStyle/>
              <a:p>
                <a:pPr defTabSz="914400"/>
                <a:r>
                  <a:rPr kumimoji="0" lang="en-US" sz="1400" b="0" i="0" u="none" strike="noStrike" kern="0" cap="none" spc="0" normalizeH="0" baseline="0" noProof="0" dirty="0" smtClean="0">
                    <a:ln>
                      <a:noFill/>
                    </a:ln>
                    <a:solidFill>
                      <a:prstClr val="black"/>
                    </a:solidFill>
                    <a:effectLst/>
                    <a:uLnTx/>
                    <a:uFillTx/>
                    <a:latin typeface="Calibri" panose="020F0502020204030204" pitchFamily="34" charset="0"/>
                    <a:cs typeface="Arial" panose="020B0604020202020204" pitchFamily="34" charset="0"/>
                  </a:rPr>
                  <a:t>Click</a:t>
                </a:r>
                <a:r>
                  <a:rPr kumimoji="0" lang="en-US" sz="1400" b="0" i="0" u="none" strike="noStrike" kern="0" cap="none" spc="0" normalizeH="0" noProof="0" dirty="0" smtClean="0">
                    <a:ln>
                      <a:noFill/>
                    </a:ln>
                    <a:solidFill>
                      <a:prstClr val="black"/>
                    </a:solidFill>
                    <a:effectLst/>
                    <a:uLnTx/>
                    <a:uFillTx/>
                    <a:latin typeface="Calibri" panose="020F0502020204030204" pitchFamily="34" charset="0"/>
                    <a:cs typeface="Arial" panose="020B0604020202020204" pitchFamily="34" charset="0"/>
                  </a:rPr>
                  <a:t> </a:t>
                </a:r>
                <a:r>
                  <a:rPr kumimoji="0" lang="en-US" sz="1400" b="1" i="0" u="none" strike="noStrike" kern="0" cap="none" spc="0" normalizeH="0" noProof="0" dirty="0" smtClean="0">
                    <a:ln>
                      <a:noFill/>
                    </a:ln>
                    <a:solidFill>
                      <a:prstClr val="black"/>
                    </a:solidFill>
                    <a:effectLst/>
                    <a:uLnTx/>
                    <a:uFillTx/>
                    <a:latin typeface="Calibri" panose="020F0502020204030204" pitchFamily="34" charset="0"/>
                    <a:cs typeface="Arial" panose="020B0604020202020204" pitchFamily="34" charset="0"/>
                  </a:rPr>
                  <a:t>Save.</a:t>
                </a:r>
                <a:endParaRPr kumimoji="0" lang="en-US" sz="1400" b="0" i="0" u="none" strike="noStrike" kern="0" cap="none" spc="0" normalizeH="0" baseline="0" noProof="0" dirty="0" smtClean="0">
                  <a:ln>
                    <a:noFill/>
                  </a:ln>
                  <a:solidFill>
                    <a:prstClr val="black"/>
                  </a:solidFill>
                  <a:effectLst/>
                  <a:uLnTx/>
                  <a:uFillTx/>
                  <a:latin typeface="Calibri" panose="020F0502020204030204" pitchFamily="34" charset="0"/>
                  <a:cs typeface="Arial" panose="020B0604020202020204" pitchFamily="34" charset="0"/>
                </a:endParaRPr>
              </a:p>
            </p:txBody>
          </p:sp>
        </p:grpSp>
        <p:grpSp>
          <p:nvGrpSpPr>
            <p:cNvPr id="38" name="Group 37"/>
            <p:cNvGrpSpPr/>
            <p:nvPr/>
          </p:nvGrpSpPr>
          <p:grpSpPr>
            <a:xfrm>
              <a:off x="502307" y="1202629"/>
              <a:ext cx="694749" cy="626171"/>
              <a:chOff x="1611242" y="2198662"/>
              <a:chExt cx="930407" cy="930405"/>
            </a:xfrm>
            <a:solidFill>
              <a:srgbClr val="00BBE4"/>
            </a:solidFill>
          </p:grpSpPr>
          <p:sp>
            <p:nvSpPr>
              <p:cNvPr id="39" name="Oval 38"/>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40" name="TextBox 39"/>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rPr>
                  <a:t>3</a:t>
                </a:r>
                <a:endPar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grpSp>
      </p:grpSp>
    </p:spTree>
    <p:custDataLst>
      <p:tags r:id="rId1"/>
    </p:custDataLst>
    <p:extLst>
      <p:ext uri="{BB962C8B-B14F-4D97-AF65-F5344CB8AC3E}">
        <p14:creationId xmlns:p14="http://schemas.microsoft.com/office/powerpoint/2010/main" val="3143608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5" name="Slide Number Placeholder 4"/>
          <p:cNvSpPr>
            <a:spLocks noGrp="1"/>
          </p:cNvSpPr>
          <p:nvPr>
            <p:ph type="sldNum" sz="quarter" idx="4"/>
          </p:nvPr>
        </p:nvSpPr>
        <p:spPr/>
        <p:txBody>
          <a:bodyPr/>
          <a:lstStyle/>
          <a:p>
            <a:pPr defTabSz="914400"/>
            <a:fld id="{8CD5FF4D-2AEA-474C-AA08-93571AB214FD}" type="slidenum">
              <a:rPr lang="en-US" smtClean="0">
                <a:solidFill>
                  <a:prstClr val="black">
                    <a:tint val="75000"/>
                  </a:prstClr>
                </a:solidFill>
              </a:rPr>
              <a:pPr defTabSz="914400"/>
              <a:t>2</a:t>
            </a:fld>
            <a:endParaRPr lang="en-US" dirty="0">
              <a:solidFill>
                <a:prstClr val="black">
                  <a:tint val="75000"/>
                </a:prstClr>
              </a:solidFill>
            </a:endParaRPr>
          </a:p>
        </p:txBody>
      </p:sp>
      <p:sp>
        <p:nvSpPr>
          <p:cNvPr id="6" name="Text Placeholder 3"/>
          <p:cNvSpPr txBox="1">
            <a:spLocks/>
          </p:cNvSpPr>
          <p:nvPr/>
        </p:nvSpPr>
        <p:spPr>
          <a:xfrm>
            <a:off x="3200400" y="1603168"/>
            <a:ext cx="5715000" cy="4088575"/>
          </a:xfrm>
          <a:prstGeom prst="roundRect">
            <a:avLst>
              <a:gd name="adj" fmla="val 6337"/>
            </a:avLst>
          </a:prstGeom>
          <a:ln w="38100">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prstClr val="black"/>
                </a:solidFill>
                <a:latin typeface="Calibri" panose="020F0502020204030204" pitchFamily="34" charset="0"/>
              </a:rPr>
              <a:t>Welcome to the </a:t>
            </a:r>
            <a:r>
              <a:rPr lang="en-US" sz="1800" b="1" dirty="0" smtClean="0">
                <a:solidFill>
                  <a:schemeClr val="accent2"/>
                </a:solidFill>
                <a:latin typeface="Calibri" panose="020F0502020204030204" pitchFamily="34" charset="0"/>
              </a:rPr>
              <a:t>Corrective Action Requests and Improvement Plans for Agency Users </a:t>
            </a:r>
            <a:r>
              <a:rPr lang="en-US" sz="1800" dirty="0" smtClean="0">
                <a:solidFill>
                  <a:prstClr val="black"/>
                </a:solidFill>
                <a:latin typeface="Calibri" panose="020F0502020204030204" pitchFamily="34" charset="0"/>
              </a:rPr>
              <a:t>course. Here is a list of topics that will be covered in this course:</a:t>
            </a:r>
          </a:p>
          <a:p>
            <a:pPr>
              <a:spcBef>
                <a:spcPts val="1200"/>
              </a:spcBef>
            </a:pPr>
            <a:r>
              <a:rPr lang="en-US" sz="1800" dirty="0" smtClean="0">
                <a:solidFill>
                  <a:prstClr val="black"/>
                </a:solidFill>
                <a:latin typeface="Calibri" panose="020F0502020204030204" pitchFamily="34" charset="0"/>
              </a:rPr>
              <a:t>Course Introduction</a:t>
            </a:r>
          </a:p>
          <a:p>
            <a:pPr>
              <a:spcBef>
                <a:spcPts val="1200"/>
              </a:spcBef>
            </a:pPr>
            <a:r>
              <a:rPr lang="en-US" sz="1800" dirty="0" smtClean="0">
                <a:solidFill>
                  <a:prstClr val="black"/>
                </a:solidFill>
                <a:latin typeface="Calibri" panose="020F0502020204030204" pitchFamily="34" charset="0"/>
              </a:rPr>
              <a:t>Lesson 1: Corrective Action Requests</a:t>
            </a:r>
          </a:p>
          <a:p>
            <a:pPr>
              <a:spcBef>
                <a:spcPts val="1200"/>
              </a:spcBef>
            </a:pPr>
            <a:r>
              <a:rPr lang="en-US" sz="1800" dirty="0" smtClean="0">
                <a:solidFill>
                  <a:prstClr val="black"/>
                </a:solidFill>
                <a:latin typeface="Calibri" panose="020F0502020204030204" pitchFamily="34" charset="0"/>
              </a:rPr>
              <a:t>Lesson 2: Improvement Plans</a:t>
            </a:r>
          </a:p>
          <a:p>
            <a:pPr>
              <a:spcBef>
                <a:spcPts val="1200"/>
              </a:spcBef>
            </a:pPr>
            <a:r>
              <a:rPr lang="en-US" sz="1800" dirty="0" smtClean="0">
                <a:solidFill>
                  <a:prstClr val="black"/>
                </a:solidFill>
                <a:latin typeface="Calibri" panose="020F0502020204030204" pitchFamily="34" charset="0"/>
              </a:rPr>
              <a:t>Knowledge Check and Course Summary</a:t>
            </a:r>
          </a:p>
          <a:p>
            <a:pPr>
              <a:spcBef>
                <a:spcPts val="1200"/>
              </a:spcBef>
            </a:pPr>
            <a:r>
              <a:rPr lang="en-US" sz="1800" dirty="0" smtClean="0">
                <a:solidFill>
                  <a:prstClr val="black"/>
                </a:solidFill>
                <a:latin typeface="Calibri" panose="020F0502020204030204" pitchFamily="34" charset="0"/>
              </a:rPr>
              <a:t>Questions and Answers</a:t>
            </a:r>
            <a:endParaRPr lang="en-US" sz="1800" dirty="0">
              <a:solidFill>
                <a:prstClr val="black"/>
              </a:solidFill>
              <a:latin typeface="Calibri" panose="020F0502020204030204" pitchFamily="34" charset="0"/>
            </a:endParaRPr>
          </a:p>
        </p:txBody>
      </p:sp>
      <p:grpSp>
        <p:nvGrpSpPr>
          <p:cNvPr id="8" name="Group 99"/>
          <p:cNvGrpSpPr>
            <a:grpSpLocks/>
          </p:cNvGrpSpPr>
          <p:nvPr/>
        </p:nvGrpSpPr>
        <p:grpSpPr bwMode="auto">
          <a:xfrm>
            <a:off x="381000" y="2411255"/>
            <a:ext cx="2470524" cy="2472401"/>
            <a:chOff x="8" y="8"/>
            <a:chExt cx="742" cy="742"/>
          </a:xfrm>
          <a:solidFill>
            <a:srgbClr val="00BBE4"/>
          </a:solidFill>
        </p:grpSpPr>
        <p:sp>
          <p:nvSpPr>
            <p:cNvPr id="10" name="Freeform 100"/>
            <p:cNvSpPr>
              <a:spLocks/>
            </p:cNvSpPr>
            <p:nvPr/>
          </p:nvSpPr>
          <p:spPr bwMode="auto">
            <a:xfrm>
              <a:off x="8" y="8"/>
              <a:ext cx="742" cy="742"/>
            </a:xfrm>
            <a:custGeom>
              <a:avLst/>
              <a:gdLst>
                <a:gd name="T0" fmla="+- 0 378 8"/>
                <a:gd name="T1" fmla="*/ T0 w 742"/>
                <a:gd name="T2" fmla="+- 0 8 8"/>
                <a:gd name="T3" fmla="*/ 8 h 742"/>
                <a:gd name="T4" fmla="+- 0 318 8"/>
                <a:gd name="T5" fmla="*/ T4 w 742"/>
                <a:gd name="T6" fmla="+- 0 13 8"/>
                <a:gd name="T7" fmla="*/ 13 h 742"/>
                <a:gd name="T8" fmla="+- 0 234 8"/>
                <a:gd name="T9" fmla="*/ T8 w 742"/>
                <a:gd name="T10" fmla="+- 0 37 8"/>
                <a:gd name="T11" fmla="*/ 37 h 742"/>
                <a:gd name="T12" fmla="+- 0 160 8"/>
                <a:gd name="T13" fmla="*/ T12 w 742"/>
                <a:gd name="T14" fmla="+- 0 79 8"/>
                <a:gd name="T15" fmla="*/ 79 h 742"/>
                <a:gd name="T16" fmla="+- 0 97 8"/>
                <a:gd name="T17" fmla="*/ T16 w 742"/>
                <a:gd name="T18" fmla="+- 0 137 8"/>
                <a:gd name="T19" fmla="*/ 137 h 742"/>
                <a:gd name="T20" fmla="+- 0 49 8"/>
                <a:gd name="T21" fmla="*/ T20 w 742"/>
                <a:gd name="T22" fmla="+- 0 208 8"/>
                <a:gd name="T23" fmla="*/ 208 h 742"/>
                <a:gd name="T24" fmla="+- 0 19 8"/>
                <a:gd name="T25" fmla="*/ T24 w 742"/>
                <a:gd name="T26" fmla="+- 0 289 8"/>
                <a:gd name="T27" fmla="*/ 289 h 742"/>
                <a:gd name="T28" fmla="+- 0 8 8"/>
                <a:gd name="T29" fmla="*/ T28 w 742"/>
                <a:gd name="T30" fmla="+- 0 378 8"/>
                <a:gd name="T31" fmla="*/ 378 h 742"/>
                <a:gd name="T32" fmla="+- 0 9 8"/>
                <a:gd name="T33" fmla="*/ T32 w 742"/>
                <a:gd name="T34" fmla="+- 0 409 8"/>
                <a:gd name="T35" fmla="*/ 409 h 742"/>
                <a:gd name="T36" fmla="+- 0 27 8"/>
                <a:gd name="T37" fmla="*/ T36 w 742"/>
                <a:gd name="T38" fmla="+- 0 496 8"/>
                <a:gd name="T39" fmla="*/ 496 h 742"/>
                <a:gd name="T40" fmla="+- 0 63 8"/>
                <a:gd name="T41" fmla="*/ T40 w 742"/>
                <a:gd name="T42" fmla="+- 0 574 8"/>
                <a:gd name="T43" fmla="*/ 574 h 742"/>
                <a:gd name="T44" fmla="+- 0 116 8"/>
                <a:gd name="T45" fmla="*/ T44 w 742"/>
                <a:gd name="T46" fmla="+- 0 641 8"/>
                <a:gd name="T47" fmla="*/ 641 h 742"/>
                <a:gd name="T48" fmla="+- 0 183 8"/>
                <a:gd name="T49" fmla="*/ T48 w 742"/>
                <a:gd name="T50" fmla="+- 0 694 8"/>
                <a:gd name="T51" fmla="*/ 694 h 742"/>
                <a:gd name="T52" fmla="+- 0 261 8"/>
                <a:gd name="T53" fmla="*/ T52 w 742"/>
                <a:gd name="T54" fmla="+- 0 730 8"/>
                <a:gd name="T55" fmla="*/ 730 h 742"/>
                <a:gd name="T56" fmla="+- 0 348 8"/>
                <a:gd name="T57" fmla="*/ T56 w 742"/>
                <a:gd name="T58" fmla="+- 0 748 8"/>
                <a:gd name="T59" fmla="*/ 748 h 742"/>
                <a:gd name="T60" fmla="+- 0 378 8"/>
                <a:gd name="T61" fmla="*/ T60 w 742"/>
                <a:gd name="T62" fmla="+- 0 749 8"/>
                <a:gd name="T63" fmla="*/ 749 h 742"/>
                <a:gd name="T64" fmla="+- 0 409 8"/>
                <a:gd name="T65" fmla="*/ T64 w 742"/>
                <a:gd name="T66" fmla="+- 0 748 8"/>
                <a:gd name="T67" fmla="*/ 748 h 742"/>
                <a:gd name="T68" fmla="+- 0 496 8"/>
                <a:gd name="T69" fmla="*/ T68 w 742"/>
                <a:gd name="T70" fmla="+- 0 730 8"/>
                <a:gd name="T71" fmla="*/ 730 h 742"/>
                <a:gd name="T72" fmla="+- 0 574 8"/>
                <a:gd name="T73" fmla="*/ T72 w 742"/>
                <a:gd name="T74" fmla="+- 0 694 8"/>
                <a:gd name="T75" fmla="*/ 694 h 742"/>
                <a:gd name="T76" fmla="+- 0 641 8"/>
                <a:gd name="T77" fmla="*/ T76 w 742"/>
                <a:gd name="T78" fmla="+- 0 641 8"/>
                <a:gd name="T79" fmla="*/ 641 h 742"/>
                <a:gd name="T80" fmla="+- 0 694 8"/>
                <a:gd name="T81" fmla="*/ T80 w 742"/>
                <a:gd name="T82" fmla="+- 0 574 8"/>
                <a:gd name="T83" fmla="*/ 574 h 742"/>
                <a:gd name="T84" fmla="+- 0 730 8"/>
                <a:gd name="T85" fmla="*/ T84 w 742"/>
                <a:gd name="T86" fmla="+- 0 496 8"/>
                <a:gd name="T87" fmla="*/ 496 h 742"/>
                <a:gd name="T88" fmla="+- 0 748 8"/>
                <a:gd name="T89" fmla="*/ T88 w 742"/>
                <a:gd name="T90" fmla="+- 0 409 8"/>
                <a:gd name="T91" fmla="*/ 409 h 742"/>
                <a:gd name="T92" fmla="+- 0 749 8"/>
                <a:gd name="T93" fmla="*/ T92 w 742"/>
                <a:gd name="T94" fmla="+- 0 378 8"/>
                <a:gd name="T95" fmla="*/ 378 h 742"/>
                <a:gd name="T96" fmla="+- 0 748 8"/>
                <a:gd name="T97" fmla="*/ T96 w 742"/>
                <a:gd name="T98" fmla="+- 0 348 8"/>
                <a:gd name="T99" fmla="*/ 348 h 742"/>
                <a:gd name="T100" fmla="+- 0 730 8"/>
                <a:gd name="T101" fmla="*/ T100 w 742"/>
                <a:gd name="T102" fmla="+- 0 261 8"/>
                <a:gd name="T103" fmla="*/ 261 h 742"/>
                <a:gd name="T104" fmla="+- 0 694 8"/>
                <a:gd name="T105" fmla="*/ T104 w 742"/>
                <a:gd name="T106" fmla="+- 0 183 8"/>
                <a:gd name="T107" fmla="*/ 183 h 742"/>
                <a:gd name="T108" fmla="+- 0 641 8"/>
                <a:gd name="T109" fmla="*/ T108 w 742"/>
                <a:gd name="T110" fmla="+- 0 116 8"/>
                <a:gd name="T111" fmla="*/ 116 h 742"/>
                <a:gd name="T112" fmla="+- 0 574 8"/>
                <a:gd name="T113" fmla="*/ T112 w 742"/>
                <a:gd name="T114" fmla="+- 0 63 8"/>
                <a:gd name="T115" fmla="*/ 63 h 742"/>
                <a:gd name="T116" fmla="+- 0 496 8"/>
                <a:gd name="T117" fmla="*/ T116 w 742"/>
                <a:gd name="T118" fmla="+- 0 27 8"/>
                <a:gd name="T119" fmla="*/ 27 h 742"/>
                <a:gd name="T120" fmla="+- 0 409 8"/>
                <a:gd name="T121" fmla="*/ T120 w 742"/>
                <a:gd name="T122" fmla="+- 0 9 8"/>
                <a:gd name="T123" fmla="*/ 9 h 742"/>
                <a:gd name="T124" fmla="+- 0 378 8"/>
                <a:gd name="T125" fmla="*/ T124 w 742"/>
                <a:gd name="T126" fmla="+- 0 8 8"/>
                <a:gd name="T127" fmla="*/ 8 h 7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742" h="742">
                  <a:moveTo>
                    <a:pt x="370" y="0"/>
                  </a:moveTo>
                  <a:lnTo>
                    <a:pt x="310" y="5"/>
                  </a:lnTo>
                  <a:lnTo>
                    <a:pt x="226" y="29"/>
                  </a:lnTo>
                  <a:lnTo>
                    <a:pt x="152" y="71"/>
                  </a:lnTo>
                  <a:lnTo>
                    <a:pt x="89" y="129"/>
                  </a:lnTo>
                  <a:lnTo>
                    <a:pt x="41" y="200"/>
                  </a:lnTo>
                  <a:lnTo>
                    <a:pt x="11" y="281"/>
                  </a:lnTo>
                  <a:lnTo>
                    <a:pt x="0" y="370"/>
                  </a:lnTo>
                  <a:lnTo>
                    <a:pt x="1" y="401"/>
                  </a:lnTo>
                  <a:lnTo>
                    <a:pt x="19" y="488"/>
                  </a:lnTo>
                  <a:lnTo>
                    <a:pt x="55" y="566"/>
                  </a:lnTo>
                  <a:lnTo>
                    <a:pt x="108" y="633"/>
                  </a:lnTo>
                  <a:lnTo>
                    <a:pt x="175" y="686"/>
                  </a:lnTo>
                  <a:lnTo>
                    <a:pt x="253" y="722"/>
                  </a:lnTo>
                  <a:lnTo>
                    <a:pt x="340" y="740"/>
                  </a:lnTo>
                  <a:lnTo>
                    <a:pt x="370" y="741"/>
                  </a:lnTo>
                  <a:lnTo>
                    <a:pt x="401" y="740"/>
                  </a:lnTo>
                  <a:lnTo>
                    <a:pt x="488" y="722"/>
                  </a:lnTo>
                  <a:lnTo>
                    <a:pt x="566" y="686"/>
                  </a:lnTo>
                  <a:lnTo>
                    <a:pt x="633" y="633"/>
                  </a:lnTo>
                  <a:lnTo>
                    <a:pt x="686" y="566"/>
                  </a:lnTo>
                  <a:lnTo>
                    <a:pt x="722" y="488"/>
                  </a:lnTo>
                  <a:lnTo>
                    <a:pt x="740" y="401"/>
                  </a:lnTo>
                  <a:lnTo>
                    <a:pt x="741" y="370"/>
                  </a:lnTo>
                  <a:lnTo>
                    <a:pt x="740" y="340"/>
                  </a:lnTo>
                  <a:lnTo>
                    <a:pt x="722" y="253"/>
                  </a:lnTo>
                  <a:lnTo>
                    <a:pt x="686" y="175"/>
                  </a:lnTo>
                  <a:lnTo>
                    <a:pt x="633" y="108"/>
                  </a:lnTo>
                  <a:lnTo>
                    <a:pt x="566" y="55"/>
                  </a:lnTo>
                  <a:lnTo>
                    <a:pt x="488" y="19"/>
                  </a:lnTo>
                  <a:lnTo>
                    <a:pt x="401" y="1"/>
                  </a:lnTo>
                  <a:lnTo>
                    <a:pt x="37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solidFill>
                  <a:prstClr val="black"/>
                </a:solidFill>
                <a:cs typeface="Arial" panose="020B0604020202020204" pitchFamily="34" charset="0"/>
              </a:endParaRPr>
            </a:p>
          </p:txBody>
        </p:sp>
      </p:grpSp>
      <p:sp>
        <p:nvSpPr>
          <p:cNvPr id="11" name="Freeform 6"/>
          <p:cNvSpPr>
            <a:spLocks noEditPoints="1"/>
          </p:cNvSpPr>
          <p:nvPr/>
        </p:nvSpPr>
        <p:spPr bwMode="auto">
          <a:xfrm>
            <a:off x="809218" y="2964465"/>
            <a:ext cx="1614088" cy="1365980"/>
          </a:xfrm>
          <a:custGeom>
            <a:avLst/>
            <a:gdLst/>
            <a:ahLst/>
            <a:cxnLst>
              <a:cxn ang="0">
                <a:pos x="28" y="28"/>
              </a:cxn>
              <a:cxn ang="0">
                <a:pos x="337" y="28"/>
              </a:cxn>
              <a:cxn ang="0">
                <a:pos x="337" y="0"/>
              </a:cxn>
              <a:cxn ang="0">
                <a:pos x="0" y="0"/>
              </a:cxn>
              <a:cxn ang="0">
                <a:pos x="0" y="421"/>
              </a:cxn>
              <a:cxn ang="0">
                <a:pos x="337" y="421"/>
              </a:cxn>
              <a:cxn ang="0">
                <a:pos x="337" y="393"/>
              </a:cxn>
              <a:cxn ang="0">
                <a:pos x="28" y="393"/>
              </a:cxn>
              <a:cxn ang="0">
                <a:pos x="28" y="28"/>
              </a:cxn>
              <a:cxn ang="0">
                <a:pos x="442" y="126"/>
              </a:cxn>
              <a:cxn ang="0">
                <a:pos x="505" y="63"/>
              </a:cxn>
              <a:cxn ang="0">
                <a:pos x="442" y="0"/>
              </a:cxn>
              <a:cxn ang="0">
                <a:pos x="379" y="63"/>
              </a:cxn>
              <a:cxn ang="0">
                <a:pos x="442" y="126"/>
              </a:cxn>
              <a:cxn ang="0">
                <a:pos x="479" y="155"/>
              </a:cxn>
              <a:cxn ang="0">
                <a:pos x="442" y="211"/>
              </a:cxn>
              <a:cxn ang="0">
                <a:pos x="406" y="155"/>
              </a:cxn>
              <a:cxn ang="0">
                <a:pos x="405" y="155"/>
              </a:cxn>
              <a:cxn ang="0">
                <a:pos x="405" y="155"/>
              </a:cxn>
              <a:cxn ang="0">
                <a:pos x="218" y="155"/>
              </a:cxn>
              <a:cxn ang="0">
                <a:pos x="197" y="211"/>
              </a:cxn>
              <a:cxn ang="0">
                <a:pos x="363" y="211"/>
              </a:cxn>
              <a:cxn ang="0">
                <a:pos x="400" y="547"/>
              </a:cxn>
              <a:cxn ang="0">
                <a:pos x="484" y="547"/>
              </a:cxn>
              <a:cxn ang="0">
                <a:pos x="505" y="356"/>
              </a:cxn>
              <a:cxn ang="0">
                <a:pos x="548" y="323"/>
              </a:cxn>
              <a:cxn ang="0">
                <a:pos x="548" y="169"/>
              </a:cxn>
              <a:cxn ang="0">
                <a:pos x="479" y="155"/>
              </a:cxn>
            </a:cxnLst>
            <a:rect l="0" t="0" r="r" b="b"/>
            <a:pathLst>
              <a:path w="548" h="547">
                <a:moveTo>
                  <a:pt x="28" y="28"/>
                </a:moveTo>
                <a:cubicBezTo>
                  <a:pt x="337" y="28"/>
                  <a:pt x="337" y="28"/>
                  <a:pt x="337" y="28"/>
                </a:cubicBezTo>
                <a:cubicBezTo>
                  <a:pt x="337" y="0"/>
                  <a:pt x="337" y="0"/>
                  <a:pt x="337" y="0"/>
                </a:cubicBezTo>
                <a:cubicBezTo>
                  <a:pt x="0" y="0"/>
                  <a:pt x="0" y="0"/>
                  <a:pt x="0" y="0"/>
                </a:cubicBezTo>
                <a:cubicBezTo>
                  <a:pt x="0" y="421"/>
                  <a:pt x="0" y="421"/>
                  <a:pt x="0" y="421"/>
                </a:cubicBezTo>
                <a:cubicBezTo>
                  <a:pt x="337" y="421"/>
                  <a:pt x="337" y="421"/>
                  <a:pt x="337" y="421"/>
                </a:cubicBezTo>
                <a:cubicBezTo>
                  <a:pt x="337" y="393"/>
                  <a:pt x="337" y="393"/>
                  <a:pt x="337" y="393"/>
                </a:cubicBezTo>
                <a:cubicBezTo>
                  <a:pt x="28" y="393"/>
                  <a:pt x="28" y="393"/>
                  <a:pt x="28" y="393"/>
                </a:cubicBezTo>
                <a:lnTo>
                  <a:pt x="28" y="28"/>
                </a:lnTo>
                <a:close/>
                <a:moveTo>
                  <a:pt x="442" y="126"/>
                </a:moveTo>
                <a:cubicBezTo>
                  <a:pt x="477" y="126"/>
                  <a:pt x="505" y="98"/>
                  <a:pt x="505" y="63"/>
                </a:cubicBezTo>
                <a:cubicBezTo>
                  <a:pt x="505" y="28"/>
                  <a:pt x="477" y="0"/>
                  <a:pt x="442" y="0"/>
                </a:cubicBezTo>
                <a:cubicBezTo>
                  <a:pt x="407" y="0"/>
                  <a:pt x="379" y="28"/>
                  <a:pt x="379" y="63"/>
                </a:cubicBezTo>
                <a:cubicBezTo>
                  <a:pt x="379" y="98"/>
                  <a:pt x="407" y="126"/>
                  <a:pt x="442" y="126"/>
                </a:cubicBezTo>
                <a:moveTo>
                  <a:pt x="479" y="155"/>
                </a:moveTo>
                <a:cubicBezTo>
                  <a:pt x="442" y="211"/>
                  <a:pt x="442" y="211"/>
                  <a:pt x="442" y="211"/>
                </a:cubicBezTo>
                <a:cubicBezTo>
                  <a:pt x="406" y="155"/>
                  <a:pt x="406" y="155"/>
                  <a:pt x="406" y="155"/>
                </a:cubicBezTo>
                <a:cubicBezTo>
                  <a:pt x="405" y="155"/>
                  <a:pt x="405" y="155"/>
                  <a:pt x="405" y="155"/>
                </a:cubicBezTo>
                <a:cubicBezTo>
                  <a:pt x="405" y="155"/>
                  <a:pt x="405" y="155"/>
                  <a:pt x="405" y="155"/>
                </a:cubicBezTo>
                <a:cubicBezTo>
                  <a:pt x="218" y="155"/>
                  <a:pt x="218" y="155"/>
                  <a:pt x="218" y="155"/>
                </a:cubicBezTo>
                <a:cubicBezTo>
                  <a:pt x="197" y="211"/>
                  <a:pt x="197" y="211"/>
                  <a:pt x="197" y="211"/>
                </a:cubicBezTo>
                <a:cubicBezTo>
                  <a:pt x="363" y="211"/>
                  <a:pt x="363" y="211"/>
                  <a:pt x="363" y="211"/>
                </a:cubicBezTo>
                <a:cubicBezTo>
                  <a:pt x="400" y="547"/>
                  <a:pt x="400" y="547"/>
                  <a:pt x="400" y="547"/>
                </a:cubicBezTo>
                <a:cubicBezTo>
                  <a:pt x="484" y="547"/>
                  <a:pt x="484" y="547"/>
                  <a:pt x="484" y="547"/>
                </a:cubicBezTo>
                <a:cubicBezTo>
                  <a:pt x="505" y="356"/>
                  <a:pt x="505" y="356"/>
                  <a:pt x="505" y="356"/>
                </a:cubicBezTo>
                <a:cubicBezTo>
                  <a:pt x="548" y="323"/>
                  <a:pt x="548" y="323"/>
                  <a:pt x="548" y="323"/>
                </a:cubicBezTo>
                <a:cubicBezTo>
                  <a:pt x="548" y="169"/>
                  <a:pt x="548" y="169"/>
                  <a:pt x="548" y="169"/>
                </a:cubicBezTo>
                <a:lnTo>
                  <a:pt x="479" y="155"/>
                </a:lnTo>
                <a:close/>
              </a:path>
            </a:pathLst>
          </a:custGeom>
          <a:solidFill>
            <a:schemeClr val="bg1"/>
          </a:solidFill>
          <a:ln w="9525">
            <a:noFill/>
            <a:round/>
            <a:headEnd/>
            <a:tailEnd/>
          </a:ln>
        </p:spPr>
        <p:txBody>
          <a:bodyPr vert="horz" wrap="square" lIns="84406" tIns="42203" rIns="84406" bIns="42203" numCol="1" anchor="t" anchorCtr="0" compatLnSpc="1">
            <a:prstTxWarp prst="textNoShape">
              <a:avLst/>
            </a:prstTxWarp>
          </a:bodyPr>
          <a:lstStyle/>
          <a:p>
            <a:endParaRPr lang="en-US" sz="1846" dirty="0">
              <a:latin typeface="Univers 45 Light" pitchFamily="2" charset="0"/>
            </a:endParaRPr>
          </a:p>
        </p:txBody>
      </p:sp>
    </p:spTree>
    <p:custDataLst>
      <p:tags r:id="rId1"/>
    </p:custDataLst>
    <p:extLst>
      <p:ext uri="{BB962C8B-B14F-4D97-AF65-F5344CB8AC3E}">
        <p14:creationId xmlns:p14="http://schemas.microsoft.com/office/powerpoint/2010/main" val="352959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 – Multiple Choice</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20</a:t>
            </a:fld>
            <a:endParaRPr lang="en-US" dirty="0">
              <a:solidFill>
                <a:prstClr val="black">
                  <a:tint val="75000"/>
                </a:prstClr>
              </a:solidFill>
            </a:endParaRPr>
          </a:p>
        </p:txBody>
      </p:sp>
      <p:sp>
        <p:nvSpPr>
          <p:cNvPr id="9" name="Content Placeholder 2"/>
          <p:cNvSpPr txBox="1">
            <a:spLocks/>
          </p:cNvSpPr>
          <p:nvPr/>
        </p:nvSpPr>
        <p:spPr>
          <a:xfrm>
            <a:off x="228600" y="1066800"/>
            <a:ext cx="8686800" cy="912813"/>
          </a:xfrm>
          <a:prstGeom prst="rect">
            <a:avLst/>
          </a:prstGeom>
          <a:solidFill>
            <a:schemeClr val="tx2"/>
          </a:solidFill>
        </p:spPr>
        <p:txBody>
          <a:bodyPr vert="horz" lIns="91440" tIns="45720" rIns="91440" bIns="45720" rtlCol="0" anchor="ctr">
            <a:normAutofit/>
          </a:bodyPr>
          <a:lstStyle>
            <a:lvl1pPr marL="342900" indent="-342900" algn="l" defTabSz="914400" rtl="0" eaLnBrk="1" latinLnBrk="0" hangingPunct="1">
              <a:spcBef>
                <a:spcPts val="600"/>
              </a:spcBef>
              <a:spcAft>
                <a:spcPts val="600"/>
              </a:spcAft>
              <a:buFont typeface="Arial" panose="020B0604020202020204" pitchFamily="34" charset="0"/>
              <a:buChar char="•"/>
              <a:defRPr sz="1600" kern="1200" baseline="0">
                <a:solidFill>
                  <a:schemeClr val="tx1"/>
                </a:solidFill>
                <a:latin typeface="+mn-lt"/>
                <a:ea typeface="+mn-ea"/>
                <a:cs typeface="+mn-cs"/>
              </a:defRPr>
            </a:lvl1pPr>
            <a:lvl2pPr marL="742950" indent="-285750" algn="l" defTabSz="914400" rtl="0" eaLnBrk="1" latinLnBrk="0" hangingPunct="1">
              <a:spcBef>
                <a:spcPts val="400"/>
              </a:spcBef>
              <a:spcAft>
                <a:spcPts val="400"/>
              </a:spcAft>
              <a:buSzPct val="75000"/>
              <a:buFont typeface="Courier New" panose="02070309020205020404" pitchFamily="49" charset="0"/>
              <a:buChar char="o"/>
              <a:defRPr sz="1600" kern="1200" baseline="0">
                <a:solidFill>
                  <a:schemeClr val="tx1"/>
                </a:solidFill>
                <a:latin typeface="+mn-lt"/>
                <a:ea typeface="+mn-ea"/>
                <a:cs typeface="+mn-cs"/>
              </a:defRPr>
            </a:lvl2pPr>
            <a:lvl3pPr marL="1143000" indent="-228600" algn="l" defTabSz="914400" rtl="0" eaLnBrk="1" latinLnBrk="0" hangingPunct="1">
              <a:spcBef>
                <a:spcPts val="400"/>
              </a:spcBef>
              <a:spcAft>
                <a:spcPts val="4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prstClr val="white"/>
                </a:solidFill>
                <a:latin typeface="Calibri" panose="020F0502020204030204" pitchFamily="34" charset="0"/>
              </a:rPr>
              <a:t>What is a Corrective Action Request in APP?</a:t>
            </a:r>
            <a:endParaRPr lang="en-US" dirty="0">
              <a:solidFill>
                <a:prstClr val="white"/>
              </a:solidFill>
              <a:latin typeface="Calibri" panose="020F0502020204030204" pitchFamily="34" charset="0"/>
            </a:endParaRPr>
          </a:p>
        </p:txBody>
      </p:sp>
      <p:sp>
        <p:nvSpPr>
          <p:cNvPr id="10" name="Content Placeholder 2"/>
          <p:cNvSpPr txBox="1">
            <a:spLocks/>
          </p:cNvSpPr>
          <p:nvPr/>
        </p:nvSpPr>
        <p:spPr>
          <a:xfrm>
            <a:off x="228600" y="2455067"/>
            <a:ext cx="381000" cy="456407"/>
          </a:xfrm>
          <a:prstGeom prst="rect">
            <a:avLst/>
          </a:prstGeom>
          <a:solidFill>
            <a:schemeClr val="accent1"/>
          </a:solidFill>
        </p:spPr>
        <p:txBody>
          <a:bodyPr vert="horz" lIns="91440" tIns="45720" rIns="91440" bIns="45720" rtlCol="0" anchor="ctr">
            <a:normAutofit/>
          </a:bodyPr>
          <a:lstStyle>
            <a:lvl1pPr marL="342900" indent="-342900" algn="l" defTabSz="914400" rtl="0" eaLnBrk="1" latinLnBrk="0" hangingPunct="1">
              <a:spcBef>
                <a:spcPts val="600"/>
              </a:spcBef>
              <a:spcAft>
                <a:spcPts val="600"/>
              </a:spcAft>
              <a:buFont typeface="Arial" panose="020B0604020202020204" pitchFamily="34" charset="0"/>
              <a:buChar char="•"/>
              <a:defRPr sz="1600" kern="1200" baseline="0">
                <a:solidFill>
                  <a:schemeClr val="tx1"/>
                </a:solidFill>
                <a:latin typeface="+mn-lt"/>
                <a:ea typeface="+mn-ea"/>
                <a:cs typeface="+mn-cs"/>
              </a:defRPr>
            </a:lvl1pPr>
            <a:lvl2pPr marL="742950" indent="-285750" algn="l" defTabSz="914400" rtl="0" eaLnBrk="1" latinLnBrk="0" hangingPunct="1">
              <a:spcBef>
                <a:spcPts val="400"/>
              </a:spcBef>
              <a:spcAft>
                <a:spcPts val="400"/>
              </a:spcAft>
              <a:buSzPct val="75000"/>
              <a:buFont typeface="Courier New" panose="02070309020205020404" pitchFamily="49" charset="0"/>
              <a:buChar char="o"/>
              <a:defRPr sz="1600" kern="1200" baseline="0">
                <a:solidFill>
                  <a:schemeClr val="tx1"/>
                </a:solidFill>
                <a:latin typeface="+mn-lt"/>
                <a:ea typeface="+mn-ea"/>
                <a:cs typeface="+mn-cs"/>
              </a:defRPr>
            </a:lvl2pPr>
            <a:lvl3pPr marL="1143000" indent="-228600" algn="l" defTabSz="914400" rtl="0" eaLnBrk="1" latinLnBrk="0" hangingPunct="1">
              <a:spcBef>
                <a:spcPts val="400"/>
              </a:spcBef>
              <a:spcAft>
                <a:spcPts val="4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smtClean="0">
                <a:solidFill>
                  <a:prstClr val="white"/>
                </a:solidFill>
                <a:latin typeface="Calibri" panose="020F0502020204030204" pitchFamily="34" charset="0"/>
              </a:rPr>
              <a:t>A</a:t>
            </a:r>
            <a:endParaRPr lang="en-US" sz="2000" dirty="0">
              <a:solidFill>
                <a:prstClr val="white"/>
              </a:solidFill>
              <a:latin typeface="Calibri" panose="020F0502020204030204" pitchFamily="34" charset="0"/>
            </a:endParaRPr>
          </a:p>
        </p:txBody>
      </p:sp>
      <p:sp>
        <p:nvSpPr>
          <p:cNvPr id="11" name="Content Placeholder 2"/>
          <p:cNvSpPr txBox="1">
            <a:spLocks/>
          </p:cNvSpPr>
          <p:nvPr/>
        </p:nvSpPr>
        <p:spPr>
          <a:xfrm>
            <a:off x="228600" y="3277393"/>
            <a:ext cx="381000" cy="456407"/>
          </a:xfrm>
          <a:prstGeom prst="rect">
            <a:avLst/>
          </a:prstGeom>
          <a:solidFill>
            <a:schemeClr val="accent2"/>
          </a:solidFill>
        </p:spPr>
        <p:txBody>
          <a:bodyPr vert="horz" lIns="91440" tIns="45720" rIns="91440" bIns="45720" rtlCol="0" anchor="ctr">
            <a:normAutofit/>
          </a:bodyPr>
          <a:lstStyle>
            <a:lvl1pPr marL="342900" indent="-342900" algn="l" defTabSz="914400" rtl="0" eaLnBrk="1" latinLnBrk="0" hangingPunct="1">
              <a:spcBef>
                <a:spcPts val="600"/>
              </a:spcBef>
              <a:spcAft>
                <a:spcPts val="600"/>
              </a:spcAft>
              <a:buFont typeface="Arial" panose="020B0604020202020204" pitchFamily="34" charset="0"/>
              <a:buChar char="•"/>
              <a:defRPr sz="1600" kern="1200" baseline="0">
                <a:solidFill>
                  <a:schemeClr val="tx1"/>
                </a:solidFill>
                <a:latin typeface="+mn-lt"/>
                <a:ea typeface="+mn-ea"/>
                <a:cs typeface="+mn-cs"/>
              </a:defRPr>
            </a:lvl1pPr>
            <a:lvl2pPr marL="742950" indent="-285750" algn="l" defTabSz="914400" rtl="0" eaLnBrk="1" latinLnBrk="0" hangingPunct="1">
              <a:spcBef>
                <a:spcPts val="400"/>
              </a:spcBef>
              <a:spcAft>
                <a:spcPts val="400"/>
              </a:spcAft>
              <a:buSzPct val="75000"/>
              <a:buFont typeface="Courier New" panose="02070309020205020404" pitchFamily="49" charset="0"/>
              <a:buChar char="o"/>
              <a:defRPr sz="1600" kern="1200" baseline="0">
                <a:solidFill>
                  <a:schemeClr val="tx1"/>
                </a:solidFill>
                <a:latin typeface="+mn-lt"/>
                <a:ea typeface="+mn-ea"/>
                <a:cs typeface="+mn-cs"/>
              </a:defRPr>
            </a:lvl2pPr>
            <a:lvl3pPr marL="1143000" indent="-228600" algn="l" defTabSz="914400" rtl="0" eaLnBrk="1" latinLnBrk="0" hangingPunct="1">
              <a:spcBef>
                <a:spcPts val="400"/>
              </a:spcBef>
              <a:spcAft>
                <a:spcPts val="4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smtClean="0">
                <a:solidFill>
                  <a:prstClr val="white"/>
                </a:solidFill>
                <a:latin typeface="Calibri" panose="020F0502020204030204" pitchFamily="34" charset="0"/>
              </a:rPr>
              <a:t>B</a:t>
            </a:r>
            <a:endParaRPr lang="en-US" sz="2000" dirty="0">
              <a:solidFill>
                <a:prstClr val="white"/>
              </a:solidFill>
              <a:latin typeface="Calibri" panose="020F0502020204030204" pitchFamily="34" charset="0"/>
            </a:endParaRPr>
          </a:p>
        </p:txBody>
      </p:sp>
      <p:sp>
        <p:nvSpPr>
          <p:cNvPr id="12" name="Content Placeholder 2"/>
          <p:cNvSpPr txBox="1">
            <a:spLocks/>
          </p:cNvSpPr>
          <p:nvPr/>
        </p:nvSpPr>
        <p:spPr>
          <a:xfrm>
            <a:off x="228600" y="4099719"/>
            <a:ext cx="381000" cy="456407"/>
          </a:xfrm>
          <a:prstGeom prst="rect">
            <a:avLst/>
          </a:prstGeom>
          <a:solidFill>
            <a:schemeClr val="accent3"/>
          </a:solidFill>
        </p:spPr>
        <p:txBody>
          <a:bodyPr vert="horz" lIns="91440" tIns="45720" rIns="91440" bIns="45720" rtlCol="0" anchor="ctr">
            <a:normAutofit/>
          </a:bodyPr>
          <a:lstStyle>
            <a:lvl1pPr marL="342900" indent="-342900" algn="l" defTabSz="914400" rtl="0" eaLnBrk="1" latinLnBrk="0" hangingPunct="1">
              <a:spcBef>
                <a:spcPts val="600"/>
              </a:spcBef>
              <a:spcAft>
                <a:spcPts val="600"/>
              </a:spcAft>
              <a:buFont typeface="Arial" panose="020B0604020202020204" pitchFamily="34" charset="0"/>
              <a:buChar char="•"/>
              <a:defRPr sz="1600" kern="1200" baseline="0">
                <a:solidFill>
                  <a:schemeClr val="tx1"/>
                </a:solidFill>
                <a:latin typeface="+mn-lt"/>
                <a:ea typeface="+mn-ea"/>
                <a:cs typeface="+mn-cs"/>
              </a:defRPr>
            </a:lvl1pPr>
            <a:lvl2pPr marL="742950" indent="-285750" algn="l" defTabSz="914400" rtl="0" eaLnBrk="1" latinLnBrk="0" hangingPunct="1">
              <a:spcBef>
                <a:spcPts val="400"/>
              </a:spcBef>
              <a:spcAft>
                <a:spcPts val="400"/>
              </a:spcAft>
              <a:buSzPct val="75000"/>
              <a:buFont typeface="Courier New" panose="02070309020205020404" pitchFamily="49" charset="0"/>
              <a:buChar char="o"/>
              <a:defRPr sz="1600" kern="1200" baseline="0">
                <a:solidFill>
                  <a:schemeClr val="tx1"/>
                </a:solidFill>
                <a:latin typeface="+mn-lt"/>
                <a:ea typeface="+mn-ea"/>
                <a:cs typeface="+mn-cs"/>
              </a:defRPr>
            </a:lvl2pPr>
            <a:lvl3pPr marL="1143000" indent="-228600" algn="l" defTabSz="914400" rtl="0" eaLnBrk="1" latinLnBrk="0" hangingPunct="1">
              <a:spcBef>
                <a:spcPts val="400"/>
              </a:spcBef>
              <a:spcAft>
                <a:spcPts val="4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smtClean="0">
                <a:solidFill>
                  <a:prstClr val="white"/>
                </a:solidFill>
                <a:latin typeface="Calibri" panose="020F0502020204030204" pitchFamily="34" charset="0"/>
              </a:rPr>
              <a:t>C</a:t>
            </a:r>
            <a:endParaRPr lang="en-US" sz="2000" dirty="0">
              <a:solidFill>
                <a:prstClr val="white"/>
              </a:solidFill>
              <a:latin typeface="Calibri" panose="020F0502020204030204" pitchFamily="34" charset="0"/>
            </a:endParaRPr>
          </a:p>
        </p:txBody>
      </p:sp>
      <p:sp>
        <p:nvSpPr>
          <p:cNvPr id="13" name="Content Placeholder 2"/>
          <p:cNvSpPr txBox="1">
            <a:spLocks/>
          </p:cNvSpPr>
          <p:nvPr/>
        </p:nvSpPr>
        <p:spPr>
          <a:xfrm>
            <a:off x="228600" y="4922045"/>
            <a:ext cx="381000" cy="456407"/>
          </a:xfrm>
          <a:prstGeom prst="rect">
            <a:avLst/>
          </a:prstGeom>
          <a:solidFill>
            <a:schemeClr val="accent5"/>
          </a:solidFill>
        </p:spPr>
        <p:txBody>
          <a:bodyPr vert="horz" lIns="91440" tIns="45720" rIns="91440" bIns="45720" rtlCol="0" anchor="ctr">
            <a:normAutofit/>
          </a:bodyPr>
          <a:lstStyle>
            <a:lvl1pPr marL="342900" indent="-342900" algn="l" defTabSz="914400" rtl="0" eaLnBrk="1" latinLnBrk="0" hangingPunct="1">
              <a:spcBef>
                <a:spcPts val="600"/>
              </a:spcBef>
              <a:spcAft>
                <a:spcPts val="600"/>
              </a:spcAft>
              <a:buFont typeface="Arial" panose="020B0604020202020204" pitchFamily="34" charset="0"/>
              <a:buChar char="•"/>
              <a:defRPr sz="1600" kern="1200" baseline="0">
                <a:solidFill>
                  <a:schemeClr val="tx1"/>
                </a:solidFill>
                <a:latin typeface="+mn-lt"/>
                <a:ea typeface="+mn-ea"/>
                <a:cs typeface="+mn-cs"/>
              </a:defRPr>
            </a:lvl1pPr>
            <a:lvl2pPr marL="742950" indent="-285750" algn="l" defTabSz="914400" rtl="0" eaLnBrk="1" latinLnBrk="0" hangingPunct="1">
              <a:spcBef>
                <a:spcPts val="400"/>
              </a:spcBef>
              <a:spcAft>
                <a:spcPts val="400"/>
              </a:spcAft>
              <a:buSzPct val="75000"/>
              <a:buFont typeface="Courier New" panose="02070309020205020404" pitchFamily="49" charset="0"/>
              <a:buChar char="o"/>
              <a:defRPr sz="1600" kern="1200" baseline="0">
                <a:solidFill>
                  <a:schemeClr val="tx1"/>
                </a:solidFill>
                <a:latin typeface="+mn-lt"/>
                <a:ea typeface="+mn-ea"/>
                <a:cs typeface="+mn-cs"/>
              </a:defRPr>
            </a:lvl2pPr>
            <a:lvl3pPr marL="1143000" indent="-228600" algn="l" defTabSz="914400" rtl="0" eaLnBrk="1" latinLnBrk="0" hangingPunct="1">
              <a:spcBef>
                <a:spcPts val="400"/>
              </a:spcBef>
              <a:spcAft>
                <a:spcPts val="4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smtClean="0">
                <a:solidFill>
                  <a:prstClr val="white"/>
                </a:solidFill>
                <a:latin typeface="Calibri" panose="020F0502020204030204" pitchFamily="34" charset="0"/>
              </a:rPr>
              <a:t>D</a:t>
            </a:r>
            <a:endParaRPr lang="en-US" sz="2000" dirty="0">
              <a:solidFill>
                <a:prstClr val="white"/>
              </a:solidFill>
              <a:latin typeface="Calibri" panose="020F0502020204030204" pitchFamily="34" charset="0"/>
            </a:endParaRPr>
          </a:p>
        </p:txBody>
      </p:sp>
      <p:sp>
        <p:nvSpPr>
          <p:cNvPr id="14" name="Rectangle 13"/>
          <p:cNvSpPr/>
          <p:nvPr/>
        </p:nvSpPr>
        <p:spPr>
          <a:xfrm>
            <a:off x="609600" y="2331729"/>
            <a:ext cx="7619999" cy="698474"/>
          </a:xfrm>
          <a:prstGeom prst="rect">
            <a:avLst/>
          </a:prstGeom>
          <a:solidFill>
            <a:schemeClr val="accent1"/>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lvl="0"/>
            <a:r>
              <a:rPr lang="en-US" sz="1400" kern="0" dirty="0" smtClean="0">
                <a:solidFill>
                  <a:prstClr val="white"/>
                </a:solidFill>
                <a:latin typeface="Calibri" panose="020F0502020204030204" pitchFamily="34" charset="0"/>
              </a:rPr>
              <a:t>A complaint or grievance against a specific action or item in APP (supplier, order, contract, etc.)</a:t>
            </a:r>
            <a:endParaRPr lang="en-US" sz="1400" kern="0" dirty="0">
              <a:solidFill>
                <a:prstClr val="white"/>
              </a:solidFill>
              <a:latin typeface="Calibri" panose="020F0502020204030204" pitchFamily="34" charset="0"/>
            </a:endParaRPr>
          </a:p>
        </p:txBody>
      </p:sp>
      <p:sp>
        <p:nvSpPr>
          <p:cNvPr id="15" name="Rectangle 14"/>
          <p:cNvSpPr/>
          <p:nvPr/>
        </p:nvSpPr>
        <p:spPr>
          <a:xfrm>
            <a:off x="609600" y="3156359"/>
            <a:ext cx="7619999" cy="698474"/>
          </a:xfrm>
          <a:prstGeom prst="rect">
            <a:avLst/>
          </a:prstGeom>
          <a:solidFill>
            <a:schemeClr val="accent2"/>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r>
              <a:rPr lang="en-US" sz="1400" dirty="0" smtClean="0">
                <a:solidFill>
                  <a:prstClr val="white"/>
                </a:solidFill>
                <a:latin typeface="Calibri" panose="020F0502020204030204" pitchFamily="34" charset="0"/>
                <a:cs typeface="Arial" panose="020B0604020202020204" pitchFamily="34" charset="0"/>
              </a:rPr>
              <a:t>A plan to help manage poor performance</a:t>
            </a:r>
            <a:endParaRPr lang="en-US" sz="1400" dirty="0">
              <a:solidFill>
                <a:prstClr val="white"/>
              </a:solidFill>
              <a:latin typeface="Calibri" panose="020F0502020204030204" pitchFamily="34" charset="0"/>
              <a:cs typeface="Arial" panose="020B0604020202020204" pitchFamily="34" charset="0"/>
            </a:endParaRPr>
          </a:p>
        </p:txBody>
      </p:sp>
      <p:sp>
        <p:nvSpPr>
          <p:cNvPr id="16" name="Rectangle 15"/>
          <p:cNvSpPr/>
          <p:nvPr/>
        </p:nvSpPr>
        <p:spPr>
          <a:xfrm>
            <a:off x="609600" y="3982101"/>
            <a:ext cx="7619999" cy="698474"/>
          </a:xfrm>
          <a:prstGeom prst="rect">
            <a:avLst/>
          </a:prstGeom>
          <a:solidFill>
            <a:schemeClr val="accent3"/>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r>
              <a:rPr lang="en-US" sz="1400" dirty="0" smtClean="0">
                <a:solidFill>
                  <a:prstClr val="white"/>
                </a:solidFill>
                <a:latin typeface="Calibri" panose="020F0502020204030204" pitchFamily="34" charset="0"/>
                <a:cs typeface="Arial" panose="020B0604020202020204" pitchFamily="34" charset="0"/>
              </a:rPr>
              <a:t>A one time allowance to bypass a policy or rule.</a:t>
            </a:r>
            <a:endParaRPr lang="en-US" sz="1400" dirty="0">
              <a:solidFill>
                <a:prstClr val="white"/>
              </a:solidFill>
              <a:latin typeface="Calibri" panose="020F0502020204030204" pitchFamily="34" charset="0"/>
              <a:cs typeface="Arial" panose="020B0604020202020204" pitchFamily="34" charset="0"/>
            </a:endParaRPr>
          </a:p>
        </p:txBody>
      </p:sp>
      <p:sp>
        <p:nvSpPr>
          <p:cNvPr id="17" name="Rectangle 16"/>
          <p:cNvSpPr/>
          <p:nvPr/>
        </p:nvSpPr>
        <p:spPr>
          <a:xfrm>
            <a:off x="609600" y="4798193"/>
            <a:ext cx="7619999" cy="698474"/>
          </a:xfrm>
          <a:prstGeom prst="rect">
            <a:avLst/>
          </a:prstGeom>
          <a:solidFill>
            <a:schemeClr val="accent5"/>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r>
              <a:rPr lang="en-US" sz="1400" dirty="0" smtClean="0">
                <a:solidFill>
                  <a:prstClr val="white"/>
                </a:solidFill>
                <a:latin typeface="Calibri" panose="020F0502020204030204" pitchFamily="34" charset="0"/>
                <a:cs typeface="Arial" panose="020B0604020202020204" pitchFamily="34" charset="0"/>
              </a:rPr>
              <a:t>An assigned task to help mitigate poor performance.</a:t>
            </a:r>
            <a:endParaRPr lang="en-US" sz="1400" dirty="0">
              <a:solidFill>
                <a:prstClr val="white"/>
              </a:solidFill>
              <a:latin typeface="Calibri" panose="020F0502020204030204" pitchFamily="34" charset="0"/>
              <a:cs typeface="Arial" panose="020B0604020202020204" pitchFamily="34" charset="0"/>
            </a:endParaRPr>
          </a:p>
        </p:txBody>
      </p:sp>
      <p:sp>
        <p:nvSpPr>
          <p:cNvPr id="3" name="Rounded Rectangle 2"/>
          <p:cNvSpPr/>
          <p:nvPr/>
        </p:nvSpPr>
        <p:spPr>
          <a:xfrm>
            <a:off x="265176" y="2256924"/>
            <a:ext cx="8000999" cy="848084"/>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8" name="Rounded Rectangular Callout 7"/>
          <p:cNvSpPr/>
          <p:nvPr/>
        </p:nvSpPr>
        <p:spPr>
          <a:xfrm>
            <a:off x="6934199" y="3147821"/>
            <a:ext cx="1676400" cy="678323"/>
          </a:xfrm>
          <a:prstGeom prst="wedgeRoundRectCallout">
            <a:avLst>
              <a:gd name="adj1" fmla="val -59446"/>
              <a:gd name="adj2" fmla="val -56013"/>
              <a:gd name="adj3" fmla="val 1666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latin typeface="Calibri" panose="020F0502020204030204" pitchFamily="34" charset="0"/>
                <a:cs typeface="Arial" panose="020B0604020202020204" pitchFamily="34" charset="0"/>
              </a:rPr>
              <a:t>That</a:t>
            </a:r>
            <a:r>
              <a:rPr lang="en-US" sz="1600" dirty="0">
                <a:solidFill>
                  <a:prstClr val="black"/>
                </a:solidFill>
                <a:latin typeface="Calibri" panose="020F0502020204030204" pitchFamily="34" charset="0"/>
                <a:cs typeface="Arial" panose="020B0604020202020204" pitchFamily="34" charset="0"/>
              </a:rPr>
              <a:t> </a:t>
            </a:r>
            <a:r>
              <a:rPr lang="en-US" sz="1600" dirty="0" smtClean="0">
                <a:solidFill>
                  <a:prstClr val="black"/>
                </a:solidFill>
                <a:latin typeface="Calibri" panose="020F0502020204030204" pitchFamily="34" charset="0"/>
                <a:cs typeface="Arial" panose="020B0604020202020204" pitchFamily="34" charset="0"/>
              </a:rPr>
              <a:t>is correct. </a:t>
            </a:r>
            <a:endParaRPr lang="en-US" sz="1600" dirty="0">
              <a:solidFill>
                <a:prstClr val="black"/>
              </a:solidFill>
              <a:latin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22584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7" y="0"/>
            <a:ext cx="9134485" cy="6858000"/>
          </a:xfrm>
          <a:prstGeom prst="rect">
            <a:avLst/>
          </a:prstGeom>
        </p:spPr>
      </p:pic>
      <p:sp>
        <p:nvSpPr>
          <p:cNvPr id="5" name="Text Placeholder 3"/>
          <p:cNvSpPr txBox="1">
            <a:spLocks/>
          </p:cNvSpPr>
          <p:nvPr/>
        </p:nvSpPr>
        <p:spPr>
          <a:xfrm>
            <a:off x="647700" y="2628900"/>
            <a:ext cx="7848600" cy="1600200"/>
          </a:xfrm>
          <a:prstGeom prst="roundRect">
            <a:avLst>
              <a:gd name="adj" fmla="val 6337"/>
            </a:avLst>
          </a:prstGeom>
          <a:solidFill>
            <a:sysClr val="window" lastClr="FFFFFF"/>
          </a:solidFill>
          <a:ln w="57150">
            <a:solidFill>
              <a:srgbClr val="002857"/>
            </a:solidFill>
          </a:ln>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SzPct val="75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ctr">
              <a:defRPr/>
            </a:pPr>
            <a:r>
              <a:rPr lang="en-US" sz="3200" cap="all" dirty="0">
                <a:solidFill>
                  <a:srgbClr val="69676D"/>
                </a:solidFill>
                <a:latin typeface="Calibri" panose="020F0502020204030204" pitchFamily="34" charset="0"/>
              </a:rPr>
              <a:t>Lesson </a:t>
            </a:r>
            <a:r>
              <a:rPr lang="en-US" sz="3200" cap="all" dirty="0" smtClean="0">
                <a:solidFill>
                  <a:srgbClr val="69676D"/>
                </a:solidFill>
                <a:latin typeface="Calibri" panose="020F0502020204030204" pitchFamily="34" charset="0"/>
              </a:rPr>
              <a:t>2: </a:t>
            </a:r>
            <a:endParaRPr lang="en-US" sz="3200" cap="all" dirty="0">
              <a:solidFill>
                <a:srgbClr val="69676D"/>
              </a:solidFill>
              <a:latin typeface="Calibri" panose="020F0502020204030204" pitchFamily="34" charset="0"/>
            </a:endParaRPr>
          </a:p>
          <a:p>
            <a:pPr lvl="0" algn="ctr">
              <a:defRPr/>
            </a:pPr>
            <a:r>
              <a:rPr lang="en-US" sz="3200" cap="all" dirty="0" smtClean="0">
                <a:solidFill>
                  <a:srgbClr val="69676D"/>
                </a:solidFill>
                <a:latin typeface="Calibri" panose="020F0502020204030204" pitchFamily="34" charset="0"/>
              </a:rPr>
              <a:t>Improvement Plans</a:t>
            </a:r>
            <a:endParaRPr lang="en-US" sz="1600" dirty="0">
              <a:solidFill>
                <a:sysClr val="window" lastClr="FFFFFF"/>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3313141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28600" y="2895600"/>
            <a:ext cx="8686800" cy="3293209"/>
          </a:xfrm>
          <a:prstGeom prst="rect">
            <a:avLst/>
          </a:prstGeom>
          <a:noFill/>
        </p:spPr>
        <p:txBody>
          <a:bodyPr wrap="square" rtlCol="0">
            <a:spAutoFit/>
          </a:bodyPr>
          <a:lstStyle/>
          <a:p>
            <a:pPr>
              <a:defRPr/>
            </a:pPr>
            <a:r>
              <a:rPr lang="en-US" sz="1600" dirty="0" smtClean="0">
                <a:latin typeface="Calibri" panose="020F0502020204030204" pitchFamily="34" charset="0"/>
              </a:rPr>
              <a:t>Based on these roles, this is the actual </a:t>
            </a:r>
            <a:r>
              <a:rPr lang="en-US" sz="1600" dirty="0">
                <a:latin typeface="Calibri" panose="020F0502020204030204" pitchFamily="34" charset="0"/>
              </a:rPr>
              <a:t>workflow that you will see in the </a:t>
            </a:r>
            <a:r>
              <a:rPr lang="en-US" sz="1600" dirty="0" smtClean="0">
                <a:latin typeface="Calibri" panose="020F0502020204030204" pitchFamily="34" charset="0"/>
              </a:rPr>
              <a:t>APP system when completing the process:</a:t>
            </a:r>
            <a:endParaRPr lang="en-US" sz="1600" dirty="0" smtClean="0">
              <a:solidFill>
                <a:prstClr val="black"/>
              </a:solidFill>
              <a:latin typeface="Calibri" panose="020F0502020204030204" pitchFamily="34" charset="0"/>
            </a:endParaRPr>
          </a:p>
          <a:p>
            <a:endParaRPr lang="en-US" sz="1600" dirty="0">
              <a:solidFill>
                <a:prstClr val="black"/>
              </a:solidFill>
              <a:latin typeface="Calibri" panose="020F0502020204030204" pitchFamily="34" charset="0"/>
            </a:endParaRPr>
          </a:p>
          <a:p>
            <a:endParaRPr lang="en-US" sz="1600" dirty="0" smtClean="0">
              <a:solidFill>
                <a:prstClr val="black"/>
              </a:solidFill>
              <a:latin typeface="Calibri" panose="020F0502020204030204" pitchFamily="34" charset="0"/>
            </a:endParaRPr>
          </a:p>
          <a:p>
            <a:endParaRPr lang="en-US" sz="1600" dirty="0">
              <a:solidFill>
                <a:prstClr val="black"/>
              </a:solidFill>
              <a:latin typeface="Calibri" panose="020F0502020204030204" pitchFamily="34" charset="0"/>
            </a:endParaRPr>
          </a:p>
          <a:p>
            <a:endParaRPr lang="en-US" sz="1600" dirty="0" smtClean="0">
              <a:solidFill>
                <a:prstClr val="black"/>
              </a:solidFill>
              <a:latin typeface="Calibri" panose="020F0502020204030204" pitchFamily="34" charset="0"/>
            </a:endParaRPr>
          </a:p>
          <a:p>
            <a:endParaRPr lang="en-US" sz="1600" dirty="0" smtClean="0">
              <a:solidFill>
                <a:prstClr val="black"/>
              </a:solidFill>
              <a:latin typeface="Calibri" panose="020F0502020204030204" pitchFamily="34" charset="0"/>
            </a:endParaRPr>
          </a:p>
          <a:p>
            <a:endParaRPr lang="en-US" sz="1600" dirty="0">
              <a:solidFill>
                <a:prstClr val="black"/>
              </a:solidFill>
              <a:latin typeface="Calibri" panose="020F0502020204030204" pitchFamily="34" charset="0"/>
            </a:endParaRPr>
          </a:p>
          <a:p>
            <a:endParaRPr lang="en-US" sz="1600" dirty="0" smtClean="0">
              <a:solidFill>
                <a:prstClr val="black"/>
              </a:solidFill>
              <a:latin typeface="Calibri" panose="020F0502020204030204" pitchFamily="34" charset="0"/>
            </a:endParaRPr>
          </a:p>
          <a:p>
            <a:endParaRPr lang="en-US" sz="1600" dirty="0" smtClean="0">
              <a:solidFill>
                <a:prstClr val="black"/>
              </a:solidFill>
              <a:latin typeface="Calibri" panose="020F0502020204030204" pitchFamily="34" charset="0"/>
            </a:endParaRPr>
          </a:p>
          <a:p>
            <a:endParaRPr lang="en-US" sz="1600" dirty="0">
              <a:solidFill>
                <a:prstClr val="black"/>
              </a:solidFill>
              <a:latin typeface="Calibri" panose="020F0502020204030204" pitchFamily="34" charset="0"/>
            </a:endParaRPr>
          </a:p>
          <a:p>
            <a:endParaRPr lang="en-US" sz="1600" dirty="0" smtClean="0">
              <a:solidFill>
                <a:prstClr val="black"/>
              </a:solidFill>
              <a:latin typeface="Calibri" panose="020F0502020204030204" pitchFamily="34" charset="0"/>
            </a:endParaRPr>
          </a:p>
          <a:p>
            <a:r>
              <a:rPr lang="en-US" sz="1600" dirty="0" smtClean="0">
                <a:solidFill>
                  <a:prstClr val="black"/>
                </a:solidFill>
                <a:latin typeface="Calibri" panose="020F0502020204030204" pitchFamily="34" charset="0"/>
              </a:rPr>
              <a:t>The different steps of this workflow will </a:t>
            </a:r>
            <a:r>
              <a:rPr lang="en-US" sz="1600" dirty="0">
                <a:solidFill>
                  <a:prstClr val="black"/>
                </a:solidFill>
                <a:latin typeface="Calibri" panose="020F0502020204030204" pitchFamily="34" charset="0"/>
              </a:rPr>
              <a:t>be discussed in detail in the forthcoming slides</a:t>
            </a:r>
            <a:r>
              <a:rPr lang="en-US" sz="1600" dirty="0" smtClean="0">
                <a:solidFill>
                  <a:prstClr val="black"/>
                </a:solidFill>
                <a:latin typeface="Calibri" panose="020F0502020204030204" pitchFamily="34" charset="0"/>
              </a:rPr>
              <a:t>.</a:t>
            </a:r>
            <a:endParaRPr lang="en-US" sz="1600" dirty="0">
              <a:solidFill>
                <a:prstClr val="black"/>
              </a:solidFill>
              <a:latin typeface="Calibri" panose="020F0502020204030204" pitchFamily="34" charset="0"/>
            </a:endParaRPr>
          </a:p>
        </p:txBody>
      </p:sp>
      <p:sp>
        <p:nvSpPr>
          <p:cNvPr id="2" name="Title 1"/>
          <p:cNvSpPr>
            <a:spLocks noGrp="1"/>
          </p:cNvSpPr>
          <p:nvPr>
            <p:ph type="title"/>
          </p:nvPr>
        </p:nvSpPr>
        <p:spPr/>
        <p:txBody>
          <a:bodyPr/>
          <a:lstStyle/>
          <a:p>
            <a:r>
              <a:rPr lang="en-US" dirty="0" smtClean="0"/>
              <a:t>Improvement Plans</a:t>
            </a:r>
            <a:endParaRPr lang="en-US" dirty="0"/>
          </a:p>
        </p:txBody>
      </p:sp>
      <p:sp>
        <p:nvSpPr>
          <p:cNvPr id="3" name="Content Placeholder 2"/>
          <p:cNvSpPr>
            <a:spLocks noGrp="1"/>
          </p:cNvSpPr>
          <p:nvPr>
            <p:ph idx="1"/>
          </p:nvPr>
        </p:nvSpPr>
        <p:spPr>
          <a:xfrm>
            <a:off x="228600" y="1066800"/>
            <a:ext cx="8686800" cy="629191"/>
          </a:xfrm>
        </p:spPr>
        <p:txBody>
          <a:bodyPr>
            <a:noAutofit/>
          </a:bodyPr>
          <a:lstStyle/>
          <a:p>
            <a:r>
              <a:rPr lang="en-US" sz="1600" dirty="0"/>
              <a:t>We will now walk through and demonstrate how to complete the </a:t>
            </a:r>
            <a:r>
              <a:rPr lang="en-US" sz="1600" dirty="0" smtClean="0"/>
              <a:t>Improvement Plan process</a:t>
            </a:r>
            <a:r>
              <a:rPr lang="en-US" sz="1600" dirty="0"/>
              <a:t>. The following roles are primarily involved in this process</a:t>
            </a:r>
            <a:r>
              <a:rPr lang="en-US" sz="1600" dirty="0" smtClean="0"/>
              <a:t>:</a:t>
            </a:r>
            <a:endParaRPr lang="en-US" sz="1600"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22</a:t>
            </a:fld>
            <a:endParaRPr lang="en-US" dirty="0">
              <a:solidFill>
                <a:prstClr val="black">
                  <a:tint val="75000"/>
                </a:prstClr>
              </a:solidFill>
            </a:endParaRPr>
          </a:p>
        </p:txBody>
      </p:sp>
      <p:sp>
        <p:nvSpPr>
          <p:cNvPr id="24" name="Rectangle 23"/>
          <p:cNvSpPr/>
          <p:nvPr/>
        </p:nvSpPr>
        <p:spPr>
          <a:xfrm>
            <a:off x="3285410" y="1876751"/>
            <a:ext cx="2337803" cy="794289"/>
          </a:xfrm>
          <a:prstGeom prst="rect">
            <a:avLst/>
          </a:prstGeom>
          <a:solidFill>
            <a:schemeClr val="accent1"/>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800" b="1" dirty="0" smtClean="0">
                <a:solidFill>
                  <a:schemeClr val="bg1"/>
                </a:solidFill>
                <a:latin typeface="Calibri" panose="020F0502020204030204" pitchFamily="34" charset="0"/>
              </a:rPr>
              <a:t>SM Team</a:t>
            </a:r>
            <a:endParaRPr lang="en-US" sz="1800" b="1" dirty="0">
              <a:solidFill>
                <a:schemeClr val="bg1"/>
              </a:solidFill>
              <a:latin typeface="Calibri" panose="020F0502020204030204" pitchFamily="34" charset="0"/>
            </a:endParaRPr>
          </a:p>
        </p:txBody>
      </p:sp>
      <p:grpSp>
        <p:nvGrpSpPr>
          <p:cNvPr id="69" name="Group 68"/>
          <p:cNvGrpSpPr/>
          <p:nvPr/>
        </p:nvGrpSpPr>
        <p:grpSpPr>
          <a:xfrm>
            <a:off x="2927541" y="4267200"/>
            <a:ext cx="3053539" cy="782415"/>
            <a:chOff x="3893147" y="3928937"/>
            <a:chExt cx="3053539" cy="782415"/>
          </a:xfrm>
        </p:grpSpPr>
        <p:grpSp>
          <p:nvGrpSpPr>
            <p:cNvPr id="68" name="Group 67"/>
            <p:cNvGrpSpPr/>
            <p:nvPr/>
          </p:nvGrpSpPr>
          <p:grpSpPr>
            <a:xfrm>
              <a:off x="3893147" y="3928937"/>
              <a:ext cx="3053539" cy="782415"/>
              <a:chOff x="3893147" y="3928937"/>
              <a:chExt cx="3053539" cy="782415"/>
            </a:xfrm>
          </p:grpSpPr>
          <p:sp>
            <p:nvSpPr>
              <p:cNvPr id="42" name="Rounded Rectangle 41"/>
              <p:cNvSpPr/>
              <p:nvPr/>
            </p:nvSpPr>
            <p:spPr>
              <a:xfrm>
                <a:off x="5620609" y="3928937"/>
                <a:ext cx="1326077" cy="782415"/>
              </a:xfrm>
              <a:prstGeom prst="roundRect">
                <a:avLst/>
              </a:prstGeom>
              <a:solidFill>
                <a:srgbClr val="002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Calibri" panose="020F0502020204030204" pitchFamily="34" charset="0"/>
                    <a:cs typeface="Arial" panose="020B0604020202020204" pitchFamily="34" charset="0"/>
                  </a:rPr>
                  <a:t>Update and Close </a:t>
                </a:r>
                <a:r>
                  <a:rPr lang="en-US" sz="1100" dirty="0" smtClean="0">
                    <a:latin typeface="Calibri" panose="020F0502020204030204" pitchFamily="34" charset="0"/>
                    <a:cs typeface="Arial" panose="020B0604020202020204" pitchFamily="34" charset="0"/>
                  </a:rPr>
                  <a:t>the Improvement </a:t>
                </a:r>
                <a:r>
                  <a:rPr lang="en-US" sz="1100" dirty="0">
                    <a:latin typeface="Calibri" panose="020F0502020204030204" pitchFamily="34" charset="0"/>
                    <a:cs typeface="Arial" panose="020B0604020202020204" pitchFamily="34" charset="0"/>
                  </a:rPr>
                  <a:t>Plan</a:t>
                </a:r>
              </a:p>
            </p:txBody>
          </p:sp>
          <p:sp>
            <p:nvSpPr>
              <p:cNvPr id="63" name="Rounded Rectangle 62"/>
              <p:cNvSpPr/>
              <p:nvPr/>
            </p:nvSpPr>
            <p:spPr>
              <a:xfrm>
                <a:off x="3893147" y="3928937"/>
                <a:ext cx="1326077" cy="782415"/>
              </a:xfrm>
              <a:prstGeom prst="roundRect">
                <a:avLst/>
              </a:prstGeom>
              <a:solidFill>
                <a:srgbClr val="00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latin typeface="Calibri" panose="020F0502020204030204" pitchFamily="34" charset="0"/>
                    <a:cs typeface="Arial" panose="020B0604020202020204" pitchFamily="34" charset="0"/>
                  </a:rPr>
                  <a:t>Create the Improvement Plan</a:t>
                </a:r>
                <a:endParaRPr lang="en-US" sz="1100" dirty="0">
                  <a:latin typeface="Calibri" panose="020F0502020204030204" pitchFamily="34" charset="0"/>
                  <a:cs typeface="Arial" panose="020B0604020202020204" pitchFamily="34" charset="0"/>
                </a:endParaRPr>
              </a:p>
            </p:txBody>
          </p:sp>
        </p:grpSp>
        <p:cxnSp>
          <p:nvCxnSpPr>
            <p:cNvPr id="67" name="Straight Arrow Connector 66"/>
            <p:cNvCxnSpPr/>
            <p:nvPr/>
          </p:nvCxnSpPr>
          <p:spPr>
            <a:xfrm flipV="1">
              <a:off x="5233069" y="4316942"/>
              <a:ext cx="373695" cy="32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847863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Walkthrough: </a:t>
            </a:r>
            <a:r>
              <a:rPr lang="en-US" dirty="0" smtClean="0"/>
              <a:t>Improvement Plans</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23</a:t>
            </a:fld>
            <a:endParaRPr lang="en-US" dirty="0">
              <a:solidFill>
                <a:prstClr val="black">
                  <a:tint val="75000"/>
                </a:prstClr>
              </a:solidFill>
            </a:endParaRPr>
          </a:p>
        </p:txBody>
      </p:sp>
      <p:grpSp>
        <p:nvGrpSpPr>
          <p:cNvPr id="30" name="Group 29"/>
          <p:cNvGrpSpPr/>
          <p:nvPr/>
        </p:nvGrpSpPr>
        <p:grpSpPr>
          <a:xfrm>
            <a:off x="2973121" y="2793192"/>
            <a:ext cx="1944797" cy="230832"/>
            <a:chOff x="7449061" y="5604215"/>
            <a:chExt cx="1944797" cy="230832"/>
          </a:xfrm>
        </p:grpSpPr>
        <p:sp>
          <p:nvSpPr>
            <p:cNvPr id="31" name="Rounded Rectangle 30"/>
            <p:cNvSpPr/>
            <p:nvPr/>
          </p:nvSpPr>
          <p:spPr>
            <a:xfrm>
              <a:off x="7449061" y="5631011"/>
              <a:ext cx="182880" cy="18288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latin typeface="Calibri" panose="020F0502020204030204" pitchFamily="34" charset="0"/>
                <a:cs typeface="Arial" panose="020B0604020202020204" pitchFamily="34" charset="0"/>
              </a:endParaRPr>
            </a:p>
          </p:txBody>
        </p:sp>
        <p:sp>
          <p:nvSpPr>
            <p:cNvPr id="32" name="TextBox 31"/>
            <p:cNvSpPr txBox="1"/>
            <p:nvPr/>
          </p:nvSpPr>
          <p:spPr>
            <a:xfrm>
              <a:off x="7631941" y="5604215"/>
              <a:ext cx="1761917" cy="230832"/>
            </a:xfrm>
            <a:prstGeom prst="rect">
              <a:avLst/>
            </a:prstGeom>
            <a:noFill/>
          </p:spPr>
          <p:txBody>
            <a:bodyPr wrap="square" rtlCol="0">
              <a:spAutoFit/>
            </a:bodyPr>
            <a:lstStyle/>
            <a:p>
              <a:r>
                <a:rPr lang="en-US" sz="900" dirty="0">
                  <a:latin typeface="Calibri" panose="020F0502020204030204" pitchFamily="34" charset="0"/>
                </a:rPr>
                <a:t>Completed task</a:t>
              </a:r>
            </a:p>
          </p:txBody>
        </p:sp>
      </p:grpSp>
      <p:grpSp>
        <p:nvGrpSpPr>
          <p:cNvPr id="36" name="Group 35"/>
          <p:cNvGrpSpPr/>
          <p:nvPr/>
        </p:nvGrpSpPr>
        <p:grpSpPr>
          <a:xfrm>
            <a:off x="4216592" y="2799696"/>
            <a:ext cx="1944797" cy="230832"/>
            <a:chOff x="7449061" y="5980282"/>
            <a:chExt cx="1944797" cy="230832"/>
          </a:xfrm>
        </p:grpSpPr>
        <p:sp>
          <p:nvSpPr>
            <p:cNvPr id="37" name="Rounded Rectangle 36"/>
            <p:cNvSpPr/>
            <p:nvPr/>
          </p:nvSpPr>
          <p:spPr>
            <a:xfrm>
              <a:off x="7449061" y="6006767"/>
              <a:ext cx="182880" cy="18288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latin typeface="Calibri" panose="020F0502020204030204" pitchFamily="34" charset="0"/>
                <a:cs typeface="Arial" panose="020B0604020202020204" pitchFamily="34" charset="0"/>
              </a:endParaRPr>
            </a:p>
          </p:txBody>
        </p:sp>
        <p:sp>
          <p:nvSpPr>
            <p:cNvPr id="38" name="TextBox 37"/>
            <p:cNvSpPr txBox="1"/>
            <p:nvPr/>
          </p:nvSpPr>
          <p:spPr>
            <a:xfrm>
              <a:off x="7631941" y="5980282"/>
              <a:ext cx="1761917" cy="230832"/>
            </a:xfrm>
            <a:prstGeom prst="rect">
              <a:avLst/>
            </a:prstGeom>
            <a:noFill/>
          </p:spPr>
          <p:txBody>
            <a:bodyPr wrap="square" rtlCol="0">
              <a:spAutoFit/>
            </a:bodyPr>
            <a:lstStyle/>
            <a:p>
              <a:r>
                <a:rPr lang="en-US" sz="900" dirty="0">
                  <a:latin typeface="Calibri" panose="020F0502020204030204" pitchFamily="34" charset="0"/>
                </a:rPr>
                <a:t>In progress</a:t>
              </a:r>
            </a:p>
          </p:txBody>
        </p:sp>
      </p:grpSp>
      <p:sp>
        <p:nvSpPr>
          <p:cNvPr id="15" name="Round Same Side Corner Rectangle 14"/>
          <p:cNvSpPr/>
          <p:nvPr/>
        </p:nvSpPr>
        <p:spPr>
          <a:xfrm rot="16200000">
            <a:off x="-867157" y="4619244"/>
            <a:ext cx="3182112" cy="381000"/>
          </a:xfrm>
          <a:prstGeom prst="round2Same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dirty="0" smtClean="0">
                <a:latin typeface="Calibri" panose="020F0502020204030204" pitchFamily="34" charset="0"/>
              </a:rPr>
              <a:t>Create the Improvement Plan</a:t>
            </a:r>
            <a:endParaRPr lang="en-US" sz="1600" dirty="0">
              <a:latin typeface="Calibri" panose="020F0502020204030204" pitchFamily="34" charset="0"/>
            </a:endParaRPr>
          </a:p>
        </p:txBody>
      </p:sp>
      <p:sp>
        <p:nvSpPr>
          <p:cNvPr id="29" name="Text Placeholder 3"/>
          <p:cNvSpPr txBox="1">
            <a:spLocks/>
          </p:cNvSpPr>
          <p:nvPr/>
        </p:nvSpPr>
        <p:spPr>
          <a:xfrm rot="5400000">
            <a:off x="3202713" y="948664"/>
            <a:ext cx="3149533" cy="7726161"/>
          </a:xfrm>
          <a:prstGeom prst="round2SameRect">
            <a:avLst/>
          </a:prstGeom>
          <a:ln w="57150">
            <a:solidFill>
              <a:schemeClr val="accent5"/>
            </a:solidFill>
          </a:ln>
        </p:spPr>
        <p:txBody>
          <a:bodyPr vert="vert270" anchor="ct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a:r>
              <a:rPr lang="en-US" sz="1400" dirty="0" smtClean="0">
                <a:latin typeface="Calibri" panose="020F0502020204030204" pitchFamily="34" charset="0"/>
              </a:rPr>
              <a:t>An Improvement Plan can be created by accessing </a:t>
            </a:r>
            <a:r>
              <a:rPr lang="en-US" sz="1400" dirty="0">
                <a:latin typeface="Calibri" panose="020F0502020204030204" pitchFamily="34" charset="0"/>
              </a:rPr>
              <a:t>the </a:t>
            </a:r>
            <a:r>
              <a:rPr lang="en-US" sz="1400" dirty="0" smtClean="0">
                <a:latin typeface="Calibri" panose="020F0502020204030204" pitchFamily="34" charset="0"/>
              </a:rPr>
              <a:t>Improvement Plans link </a:t>
            </a:r>
            <a:r>
              <a:rPr lang="en-US" sz="1400" dirty="0">
                <a:latin typeface="Calibri" panose="020F0502020204030204" pitchFamily="34" charset="0"/>
              </a:rPr>
              <a:t>under the Supplier tab in the Navigation Bar</a:t>
            </a:r>
            <a:r>
              <a:rPr lang="en-US" sz="1400" dirty="0" smtClean="0">
                <a:latin typeface="Calibri" panose="020F0502020204030204" pitchFamily="34" charset="0"/>
              </a:rPr>
              <a:t>. This will navigate you to the Improvement Plan page where you can search for an existing plan or create a new one by clicking </a:t>
            </a:r>
            <a:r>
              <a:rPr lang="en-US" sz="1400" b="1" dirty="0" smtClean="0">
                <a:latin typeface="Calibri" panose="020F0502020204030204" pitchFamily="34" charset="0"/>
              </a:rPr>
              <a:t>Create New Improvement Plan</a:t>
            </a:r>
            <a:r>
              <a:rPr lang="en-US" sz="1400" dirty="0" smtClean="0">
                <a:latin typeface="Calibri" panose="020F0502020204030204" pitchFamily="34" charset="0"/>
              </a:rPr>
              <a:t>.</a:t>
            </a:r>
            <a:endParaRPr lang="en-US" sz="1400" dirty="0">
              <a:latin typeface="Calibri" panose="020F0502020204030204" pitchFamily="34" charset="0"/>
            </a:endParaRPr>
          </a:p>
          <a:p>
            <a:pPr marL="182880"/>
            <a:r>
              <a:rPr lang="en-US" sz="1400" dirty="0" smtClean="0">
                <a:latin typeface="Calibri" panose="020F0502020204030204" pitchFamily="34" charset="0"/>
              </a:rPr>
              <a:t>The Improvement Plan page consists of two tabs: General Info and Tasks. You can populate the General Info tab with specific information related to the plan identity, scope of the plan, and origin. It is worth noting that you can also link performance assessments and Corrective Action Requests to the Improvement Plan.</a:t>
            </a:r>
          </a:p>
          <a:p>
            <a:pPr marL="182880"/>
            <a:r>
              <a:rPr lang="en-US" sz="1400" dirty="0" smtClean="0">
                <a:latin typeface="Calibri" panose="020F0502020204030204" pitchFamily="34" charset="0"/>
              </a:rPr>
              <a:t>Once the information in the General Info tab is saved, the Task tab is available for updates. The Task tab allows you to update team information and schedule and assign tasks and subtasks as part of the Improvement Plan. </a:t>
            </a:r>
          </a:p>
          <a:p>
            <a:pPr marL="182880"/>
            <a:r>
              <a:rPr lang="en-US" sz="1400" dirty="0" smtClean="0">
                <a:latin typeface="Calibri" panose="020F0502020204030204" pitchFamily="34" charset="0"/>
              </a:rPr>
              <a:t>After all information has been entered in the General Info and Tasks tabs, updating the status to In Progress will initiate the Improvement Plan and alert the supplier.</a:t>
            </a:r>
            <a:endParaRPr lang="en-US" sz="1400" dirty="0">
              <a:latin typeface="Calibri" panose="020F0502020204030204" pitchFamily="34" charset="0"/>
            </a:endParaRPr>
          </a:p>
        </p:txBody>
      </p:sp>
      <p:grpSp>
        <p:nvGrpSpPr>
          <p:cNvPr id="26" name="Group 25"/>
          <p:cNvGrpSpPr/>
          <p:nvPr/>
        </p:nvGrpSpPr>
        <p:grpSpPr>
          <a:xfrm>
            <a:off x="5188990" y="2817986"/>
            <a:ext cx="1944797" cy="230832"/>
            <a:chOff x="7449061" y="6358547"/>
            <a:chExt cx="1944797" cy="230832"/>
          </a:xfrm>
        </p:grpSpPr>
        <p:sp>
          <p:nvSpPr>
            <p:cNvPr id="27" name="Rounded Rectangle 26"/>
            <p:cNvSpPr/>
            <p:nvPr/>
          </p:nvSpPr>
          <p:spPr>
            <a:xfrm>
              <a:off x="7449061" y="6382523"/>
              <a:ext cx="182880" cy="182880"/>
            </a:xfrm>
            <a:prstGeom prst="round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latin typeface="Calibri" panose="020F0502020204030204" pitchFamily="34" charset="0"/>
                <a:cs typeface="Arial" panose="020B0604020202020204" pitchFamily="34" charset="0"/>
              </a:endParaRPr>
            </a:p>
          </p:txBody>
        </p:sp>
        <p:sp>
          <p:nvSpPr>
            <p:cNvPr id="28" name="TextBox 27"/>
            <p:cNvSpPr txBox="1"/>
            <p:nvPr/>
          </p:nvSpPr>
          <p:spPr>
            <a:xfrm>
              <a:off x="7631941" y="6358547"/>
              <a:ext cx="1761917" cy="230832"/>
            </a:xfrm>
            <a:prstGeom prst="rect">
              <a:avLst/>
            </a:prstGeom>
            <a:noFill/>
          </p:spPr>
          <p:txBody>
            <a:bodyPr wrap="square" rtlCol="0">
              <a:spAutoFit/>
            </a:bodyPr>
            <a:lstStyle/>
            <a:p>
              <a:r>
                <a:rPr lang="en-US" sz="900" dirty="0">
                  <a:latin typeface="Calibri" panose="020F0502020204030204" pitchFamily="34" charset="0"/>
                </a:rPr>
                <a:t>Not started</a:t>
              </a:r>
            </a:p>
          </p:txBody>
        </p:sp>
      </p:grpSp>
      <p:grpSp>
        <p:nvGrpSpPr>
          <p:cNvPr id="44" name="Group 43"/>
          <p:cNvGrpSpPr/>
          <p:nvPr/>
        </p:nvGrpSpPr>
        <p:grpSpPr>
          <a:xfrm>
            <a:off x="2973121" y="1447800"/>
            <a:ext cx="3053539" cy="782415"/>
            <a:chOff x="3893147" y="3928937"/>
            <a:chExt cx="3053539" cy="782415"/>
          </a:xfrm>
        </p:grpSpPr>
        <p:grpSp>
          <p:nvGrpSpPr>
            <p:cNvPr id="53" name="Group 52"/>
            <p:cNvGrpSpPr/>
            <p:nvPr/>
          </p:nvGrpSpPr>
          <p:grpSpPr>
            <a:xfrm>
              <a:off x="3893147" y="3928937"/>
              <a:ext cx="3053539" cy="782415"/>
              <a:chOff x="3893147" y="3928937"/>
              <a:chExt cx="3053539" cy="782415"/>
            </a:xfrm>
          </p:grpSpPr>
          <p:sp>
            <p:nvSpPr>
              <p:cNvPr id="58" name="Rounded Rectangle 57"/>
              <p:cNvSpPr/>
              <p:nvPr/>
            </p:nvSpPr>
            <p:spPr>
              <a:xfrm>
                <a:off x="5620609" y="3928937"/>
                <a:ext cx="1326077" cy="782415"/>
              </a:xfrm>
              <a:prstGeom prst="round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Calibri" panose="020F0502020204030204" pitchFamily="34" charset="0"/>
                    <a:cs typeface="Arial" panose="020B0604020202020204" pitchFamily="34" charset="0"/>
                  </a:rPr>
                  <a:t>Update and Close </a:t>
                </a:r>
                <a:r>
                  <a:rPr lang="en-US" sz="1100" dirty="0" smtClean="0">
                    <a:latin typeface="Calibri" panose="020F0502020204030204" pitchFamily="34" charset="0"/>
                    <a:cs typeface="Arial" panose="020B0604020202020204" pitchFamily="34" charset="0"/>
                  </a:rPr>
                  <a:t>the Improvement </a:t>
                </a:r>
                <a:r>
                  <a:rPr lang="en-US" sz="1100" dirty="0">
                    <a:latin typeface="Calibri" panose="020F0502020204030204" pitchFamily="34" charset="0"/>
                    <a:cs typeface="Arial" panose="020B0604020202020204" pitchFamily="34" charset="0"/>
                  </a:rPr>
                  <a:t>Plan</a:t>
                </a:r>
              </a:p>
            </p:txBody>
          </p:sp>
          <p:sp>
            <p:nvSpPr>
              <p:cNvPr id="57" name="Rounded Rectangle 56"/>
              <p:cNvSpPr/>
              <p:nvPr/>
            </p:nvSpPr>
            <p:spPr>
              <a:xfrm>
                <a:off x="3893147" y="3928937"/>
                <a:ext cx="1326077" cy="782415"/>
              </a:xfrm>
              <a:prstGeom prst="roundRect">
                <a:avLst/>
              </a:prstGeom>
              <a:solidFill>
                <a:srgbClr val="FAA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latin typeface="Calibri" panose="020F0502020204030204" pitchFamily="34" charset="0"/>
                    <a:cs typeface="Arial" panose="020B0604020202020204" pitchFamily="34" charset="0"/>
                  </a:rPr>
                  <a:t>Create the Improvement Plan</a:t>
                </a:r>
                <a:endParaRPr lang="en-US" sz="1100" dirty="0">
                  <a:latin typeface="Calibri" panose="020F0502020204030204" pitchFamily="34" charset="0"/>
                  <a:cs typeface="Arial" panose="020B0604020202020204" pitchFamily="34" charset="0"/>
                </a:endParaRPr>
              </a:p>
            </p:txBody>
          </p:sp>
        </p:grpSp>
        <p:cxnSp>
          <p:nvCxnSpPr>
            <p:cNvPr id="54" name="Straight Arrow Connector 53"/>
            <p:cNvCxnSpPr/>
            <p:nvPr/>
          </p:nvCxnSpPr>
          <p:spPr>
            <a:xfrm flipV="1">
              <a:off x="5233069" y="4316942"/>
              <a:ext cx="373695" cy="32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00666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Demonstration 4</a:t>
            </a:r>
            <a:r>
              <a:rPr lang="en-US" dirty="0" smtClean="0"/>
              <a:t>: Create an Improvement Plan</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24</a:t>
            </a:fld>
            <a:endParaRPr lang="en-US" dirty="0">
              <a:solidFill>
                <a:prstClr val="black">
                  <a:tint val="75000"/>
                </a:prstClr>
              </a:solidFill>
            </a:endParaRPr>
          </a:p>
        </p:txBody>
      </p:sp>
      <p:sp>
        <p:nvSpPr>
          <p:cNvPr id="17" name="Text Placeholder 1"/>
          <p:cNvSpPr txBox="1">
            <a:spLocks/>
          </p:cNvSpPr>
          <p:nvPr/>
        </p:nvSpPr>
        <p:spPr>
          <a:xfrm>
            <a:off x="2454547" y="2754204"/>
            <a:ext cx="6460853" cy="2133600"/>
          </a:xfrm>
          <a:prstGeom prst="roundRect">
            <a:avLst>
              <a:gd name="adj" fmla="val 6337"/>
            </a:avLst>
          </a:prstGeom>
          <a:ln w="57150">
            <a:solidFill>
              <a:schemeClr val="accent1"/>
            </a:solidFill>
          </a:ln>
        </p:spPr>
        <p:txBody>
          <a:bodyPr anchor="ct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ysClr val="windowText" lastClr="000000"/>
                </a:solidFill>
                <a:latin typeface="Calibri" panose="020F0502020204030204" pitchFamily="34" charset="0"/>
              </a:rPr>
              <a:t>Now that you have learned </a:t>
            </a:r>
            <a:r>
              <a:rPr lang="en-US" dirty="0" smtClean="0">
                <a:solidFill>
                  <a:sysClr val="windowText" lastClr="000000"/>
                </a:solidFill>
                <a:latin typeface="Calibri" panose="020F0502020204030204" pitchFamily="34" charset="0"/>
              </a:rPr>
              <a:t>about the Create an Improvement Plan process, we will demonstrate this in the system.</a:t>
            </a:r>
            <a:endParaRPr lang="en-US" dirty="0">
              <a:solidFill>
                <a:sysClr val="windowText" lastClr="000000"/>
              </a:solidFill>
              <a:latin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557016"/>
            <a:ext cx="1975104" cy="548358"/>
          </a:xfrm>
          <a:prstGeom prst="rect">
            <a:avLst/>
          </a:prstGeom>
        </p:spPr>
      </p:pic>
    </p:spTree>
    <p:custDataLst>
      <p:tags r:id="rId1"/>
    </p:custDataLst>
    <p:extLst>
      <p:ext uri="{BB962C8B-B14F-4D97-AF65-F5344CB8AC3E}">
        <p14:creationId xmlns:p14="http://schemas.microsoft.com/office/powerpoint/2010/main" val="537948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4: Create an Improvement Plan</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25</a:t>
            </a:fld>
            <a:endParaRPr lang="en-US" dirty="0">
              <a:solidFill>
                <a:prstClr val="black">
                  <a:tint val="75000"/>
                </a:prstClr>
              </a:solidFill>
            </a:endParaRPr>
          </a:p>
        </p:txBody>
      </p:sp>
      <p:sp>
        <p:nvSpPr>
          <p:cNvPr id="28" name="Rectangle 27"/>
          <p:cNvSpPr/>
          <p:nvPr/>
        </p:nvSpPr>
        <p:spPr>
          <a:xfrm>
            <a:off x="250594" y="2231940"/>
            <a:ext cx="8582425" cy="338554"/>
          </a:xfrm>
          <a:prstGeom prst="rect">
            <a:avLst/>
          </a:prstGeom>
        </p:spPr>
        <p:txBody>
          <a:bodyPr wrap="square">
            <a:spAutoFit/>
          </a:bodyPr>
          <a:lstStyle/>
          <a:p>
            <a:pPr defTabSz="914400"/>
            <a:r>
              <a:rPr lang="en-US" sz="1600" b="1" dirty="0">
                <a:solidFill>
                  <a:prstClr val="black"/>
                </a:solidFill>
                <a:latin typeface="Calibri" panose="020F0502020204030204" pitchFamily="34" charset="0"/>
                <a:cs typeface="Arial" panose="020B0604020202020204" pitchFamily="34" charset="0"/>
              </a:rPr>
              <a:t>Navigation: </a:t>
            </a:r>
            <a:r>
              <a:rPr lang="en-US" sz="1600" dirty="0" smtClean="0">
                <a:solidFill>
                  <a:prstClr val="black"/>
                </a:solidFill>
                <a:latin typeface="Calibri" panose="020F0502020204030204" pitchFamily="34" charset="0"/>
                <a:cs typeface="Arial" panose="020B0604020202020204" pitchFamily="34" charset="0"/>
              </a:rPr>
              <a:t>Suppliers </a:t>
            </a:r>
            <a:r>
              <a:rPr lang="en-US" sz="1600" dirty="0" smtClean="0">
                <a:solidFill>
                  <a:prstClr val="black"/>
                </a:solidFill>
                <a:latin typeface="Calibri" panose="020F0502020204030204" pitchFamily="34" charset="0"/>
                <a:cs typeface="Arial" panose="020B0604020202020204" pitchFamily="34" charset="0"/>
                <a:sym typeface="Wingdings" panose="05000000000000000000" pitchFamily="2" charset="2"/>
              </a:rPr>
              <a:t> Improvement Plans</a:t>
            </a:r>
            <a:endParaRPr lang="en-US" sz="1600" dirty="0">
              <a:solidFill>
                <a:prstClr val="black"/>
              </a:solidFill>
              <a:latin typeface="Calibri" panose="020F0502020204030204" pitchFamily="34" charset="0"/>
              <a:cs typeface="Arial" panose="020B0604020202020204" pitchFamily="34" charset="0"/>
            </a:endParaRPr>
          </a:p>
        </p:txBody>
      </p:sp>
      <p:grpSp>
        <p:nvGrpSpPr>
          <p:cNvPr id="29" name="Group 28"/>
          <p:cNvGrpSpPr/>
          <p:nvPr/>
        </p:nvGrpSpPr>
        <p:grpSpPr>
          <a:xfrm>
            <a:off x="452749" y="2566333"/>
            <a:ext cx="8143680" cy="626171"/>
            <a:chOff x="502307" y="1202629"/>
            <a:chExt cx="8143680" cy="626171"/>
          </a:xfrm>
        </p:grpSpPr>
        <p:grpSp>
          <p:nvGrpSpPr>
            <p:cNvPr id="30" name="Group 29"/>
            <p:cNvGrpSpPr/>
            <p:nvPr/>
          </p:nvGrpSpPr>
          <p:grpSpPr>
            <a:xfrm>
              <a:off x="1066800" y="1249014"/>
              <a:ext cx="7579187" cy="533400"/>
              <a:chOff x="1288340" y="2110721"/>
              <a:chExt cx="7320769" cy="1195034"/>
            </a:xfrm>
          </p:grpSpPr>
          <p:sp>
            <p:nvSpPr>
              <p:cNvPr id="57" name="Rectangle 56"/>
              <p:cNvSpPr/>
              <p:nvPr/>
            </p:nvSpPr>
            <p:spPr>
              <a:xfrm>
                <a:off x="1288340" y="2110721"/>
                <a:ext cx="7320769" cy="1195034"/>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58" name="Rectangle 57"/>
              <p:cNvSpPr/>
              <p:nvPr/>
            </p:nvSpPr>
            <p:spPr>
              <a:xfrm>
                <a:off x="1539970" y="2203446"/>
                <a:ext cx="6754373" cy="1009585"/>
              </a:xfrm>
              <a:prstGeom prst="rect">
                <a:avLst/>
              </a:prstGeom>
              <a:solidFill>
                <a:sysClr val="window" lastClr="FFFFFF">
                  <a:lumMod val="95000"/>
                </a:sysClr>
              </a:solidFill>
              <a:ln w="12700" cap="flat" cmpd="sng" algn="ctr">
                <a:noFill/>
                <a:prstDash val="solid"/>
                <a:miter lim="800000"/>
              </a:ln>
              <a:effectLst/>
            </p:spPr>
            <p:txBody>
              <a:bodyPr rtlCol="0" anchor="ctr"/>
              <a:lstStyle/>
              <a:p>
                <a:r>
                  <a:rPr lang="en-US" sz="1400" dirty="0" smtClean="0">
                    <a:latin typeface="Calibri" panose="020F0502020204030204" pitchFamily="34" charset="0"/>
                  </a:rPr>
                  <a:t>Click </a:t>
                </a:r>
                <a:r>
                  <a:rPr lang="en-US" sz="1400" b="1" dirty="0" smtClean="0">
                    <a:latin typeface="Calibri" panose="020F0502020204030204" pitchFamily="34" charset="0"/>
                  </a:rPr>
                  <a:t>Create New Improvement Plan </a:t>
                </a:r>
                <a:r>
                  <a:rPr lang="en-US" sz="1400" dirty="0" smtClean="0">
                    <a:latin typeface="Calibri" panose="020F0502020204030204" pitchFamily="34" charset="0"/>
                  </a:rPr>
                  <a:t>at the top of the screen.</a:t>
                </a:r>
                <a:endParaRPr lang="en-US" sz="1400" dirty="0">
                  <a:latin typeface="Calibri" panose="020F0502020204030204" pitchFamily="34" charset="0"/>
                </a:endParaRPr>
              </a:p>
            </p:txBody>
          </p:sp>
        </p:grpSp>
        <p:grpSp>
          <p:nvGrpSpPr>
            <p:cNvPr id="32" name="Group 31"/>
            <p:cNvGrpSpPr/>
            <p:nvPr/>
          </p:nvGrpSpPr>
          <p:grpSpPr>
            <a:xfrm>
              <a:off x="502307" y="1202629"/>
              <a:ext cx="694749" cy="626171"/>
              <a:chOff x="1611242" y="2198662"/>
              <a:chExt cx="930407" cy="930405"/>
            </a:xfrm>
            <a:solidFill>
              <a:srgbClr val="00BBE4"/>
            </a:solidFill>
          </p:grpSpPr>
          <p:sp>
            <p:nvSpPr>
              <p:cNvPr id="55" name="Oval 54"/>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56" name="TextBox 55"/>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rPr>
                  <a:t>1</a:t>
                </a:r>
              </a:p>
            </p:txBody>
          </p:sp>
        </p:grpSp>
      </p:grpSp>
      <p:grpSp>
        <p:nvGrpSpPr>
          <p:cNvPr id="66" name="Group 65"/>
          <p:cNvGrpSpPr/>
          <p:nvPr/>
        </p:nvGrpSpPr>
        <p:grpSpPr>
          <a:xfrm>
            <a:off x="473854" y="3194028"/>
            <a:ext cx="8143680" cy="626171"/>
            <a:chOff x="502307" y="1202629"/>
            <a:chExt cx="8143680" cy="626171"/>
          </a:xfrm>
        </p:grpSpPr>
        <p:grpSp>
          <p:nvGrpSpPr>
            <p:cNvPr id="67" name="Group 66"/>
            <p:cNvGrpSpPr/>
            <p:nvPr/>
          </p:nvGrpSpPr>
          <p:grpSpPr>
            <a:xfrm>
              <a:off x="1066800" y="1249014"/>
              <a:ext cx="7579187" cy="533400"/>
              <a:chOff x="1288340" y="2110721"/>
              <a:chExt cx="7320769" cy="1195034"/>
            </a:xfrm>
          </p:grpSpPr>
          <p:sp>
            <p:nvSpPr>
              <p:cNvPr id="71" name="Rectangle 70"/>
              <p:cNvSpPr/>
              <p:nvPr/>
            </p:nvSpPr>
            <p:spPr>
              <a:xfrm>
                <a:off x="1288340" y="2110721"/>
                <a:ext cx="7320769" cy="1195034"/>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72" name="Rectangle 71"/>
              <p:cNvSpPr/>
              <p:nvPr/>
            </p:nvSpPr>
            <p:spPr>
              <a:xfrm>
                <a:off x="1539970" y="2203446"/>
                <a:ext cx="6754373" cy="1009585"/>
              </a:xfrm>
              <a:prstGeom prst="rect">
                <a:avLst/>
              </a:prstGeom>
              <a:solidFill>
                <a:sysClr val="window" lastClr="FFFFFF">
                  <a:lumMod val="95000"/>
                </a:sysClr>
              </a:solidFill>
              <a:ln w="12700" cap="flat" cmpd="sng" algn="ctr">
                <a:noFill/>
                <a:prstDash val="solid"/>
                <a:miter lim="800000"/>
              </a:ln>
              <a:effectLst/>
            </p:spPr>
            <p:txBody>
              <a:bodyPr rtlCol="0" anchor="ctr"/>
              <a:lstStyle/>
              <a:p>
                <a:pPr defTabSz="914400"/>
                <a:r>
                  <a:rPr lang="en-US" sz="1400" dirty="0" smtClean="0">
                    <a:latin typeface="Calibri" panose="020F0502020204030204" pitchFamily="34" charset="0"/>
                  </a:rPr>
                  <a:t>Click the </a:t>
                </a:r>
                <a:r>
                  <a:rPr lang="en-US" sz="1400" b="1" dirty="0" smtClean="0">
                    <a:latin typeface="Calibri" panose="020F0502020204030204" pitchFamily="34" charset="0"/>
                  </a:rPr>
                  <a:t>General Info </a:t>
                </a:r>
                <a:r>
                  <a:rPr lang="en-US" sz="1400" dirty="0" smtClean="0">
                    <a:latin typeface="Calibri" panose="020F0502020204030204" pitchFamily="34" charset="0"/>
                  </a:rPr>
                  <a:t>tab. Populate the fields in the </a:t>
                </a:r>
                <a:r>
                  <a:rPr lang="en-US" sz="1400" b="1" dirty="0" smtClean="0">
                    <a:latin typeface="Calibri" panose="020F0502020204030204" pitchFamily="34" charset="0"/>
                  </a:rPr>
                  <a:t>Plan Identity, Scope, </a:t>
                </a:r>
                <a:r>
                  <a:rPr lang="en-US" sz="1400" dirty="0" smtClean="0">
                    <a:latin typeface="Calibri" panose="020F0502020204030204" pitchFamily="34" charset="0"/>
                  </a:rPr>
                  <a:t>and </a:t>
                </a:r>
                <a:r>
                  <a:rPr lang="en-US" sz="1400" b="1" dirty="0" smtClean="0">
                    <a:latin typeface="Calibri" panose="020F0502020204030204" pitchFamily="34" charset="0"/>
                  </a:rPr>
                  <a:t>Origin</a:t>
                </a:r>
                <a:r>
                  <a:rPr lang="en-US" sz="1400" dirty="0" smtClean="0">
                    <a:latin typeface="Calibri" panose="020F0502020204030204" pitchFamily="34" charset="0"/>
                  </a:rPr>
                  <a:t> </a:t>
                </a:r>
                <a:r>
                  <a:rPr lang="en-US" sz="1400" dirty="0" smtClean="0">
                    <a:latin typeface="Calibri" panose="020F0502020204030204" pitchFamily="34" charset="0"/>
                  </a:rPr>
                  <a:t>sections. </a:t>
                </a:r>
                <a:r>
                  <a:rPr lang="en-US" sz="1400" dirty="0" smtClean="0">
                    <a:latin typeface="Calibri" panose="020F0502020204030204" pitchFamily="34" charset="0"/>
                  </a:rPr>
                  <a:t>As a reminder, fields with red borders are required fields. Click </a:t>
                </a:r>
                <a:r>
                  <a:rPr lang="en-US" sz="1400" b="1" dirty="0" smtClean="0">
                    <a:latin typeface="Calibri" panose="020F0502020204030204" pitchFamily="34" charset="0"/>
                  </a:rPr>
                  <a:t>Save</a:t>
                </a:r>
                <a:r>
                  <a:rPr lang="en-US" sz="1400" dirty="0" smtClean="0">
                    <a:latin typeface="Calibri" panose="020F0502020204030204" pitchFamily="34" charset="0"/>
                  </a:rPr>
                  <a:t>.</a:t>
                </a:r>
                <a:endParaRPr kumimoji="0" lang="en-US" sz="1400" b="0" i="0" u="none" strike="noStrike" kern="0" cap="none" spc="0" normalizeH="0" baseline="0" noProof="0" dirty="0" smtClean="0">
                  <a:ln>
                    <a:noFill/>
                  </a:ln>
                  <a:solidFill>
                    <a:prstClr val="black"/>
                  </a:solidFill>
                  <a:effectLst/>
                  <a:uLnTx/>
                  <a:uFillTx/>
                  <a:latin typeface="Calibri" panose="020F0502020204030204" pitchFamily="34" charset="0"/>
                  <a:cs typeface="Arial" panose="020B0604020202020204" pitchFamily="34" charset="0"/>
                </a:endParaRPr>
              </a:p>
            </p:txBody>
          </p:sp>
        </p:grpSp>
        <p:grpSp>
          <p:nvGrpSpPr>
            <p:cNvPr id="68" name="Group 67"/>
            <p:cNvGrpSpPr/>
            <p:nvPr/>
          </p:nvGrpSpPr>
          <p:grpSpPr>
            <a:xfrm>
              <a:off x="502307" y="1202629"/>
              <a:ext cx="694749" cy="626171"/>
              <a:chOff x="1611242" y="2198662"/>
              <a:chExt cx="930407" cy="930405"/>
            </a:xfrm>
            <a:solidFill>
              <a:srgbClr val="00BBE4"/>
            </a:solidFill>
          </p:grpSpPr>
          <p:sp>
            <p:nvSpPr>
              <p:cNvPr id="69" name="Oval 68"/>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70" name="TextBox 69"/>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rPr>
                  <a:t>2</a:t>
                </a:r>
              </a:p>
            </p:txBody>
          </p:sp>
        </p:grpSp>
      </p:grpSp>
      <p:sp>
        <p:nvSpPr>
          <p:cNvPr id="73" name="Text Placeholder 1"/>
          <p:cNvSpPr txBox="1">
            <a:spLocks/>
          </p:cNvSpPr>
          <p:nvPr/>
        </p:nvSpPr>
        <p:spPr>
          <a:xfrm>
            <a:off x="2372166" y="1176596"/>
            <a:ext cx="6460853" cy="957004"/>
          </a:xfrm>
          <a:prstGeom prst="roundRect">
            <a:avLst>
              <a:gd name="adj" fmla="val 6337"/>
            </a:avLst>
          </a:prstGeom>
          <a:ln w="57150">
            <a:solidFill>
              <a:schemeClr val="accent1"/>
            </a:solidFill>
          </a:ln>
        </p:spPr>
        <p:txBody>
          <a:bodyPr anchor="ct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984629">
              <a:spcAft>
                <a:spcPts val="0"/>
              </a:spcAft>
              <a:defRPr/>
            </a:pPr>
            <a:r>
              <a:rPr lang="en-US" sz="1600" dirty="0">
                <a:solidFill>
                  <a:sysClr val="windowText" lastClr="000000"/>
                </a:solidFill>
                <a:latin typeface="Calibri" panose="020F0502020204030204" pitchFamily="34" charset="0"/>
              </a:rPr>
              <a:t>Now it is your turn to practice this task. Reference the steps below to </a:t>
            </a:r>
            <a:r>
              <a:rPr lang="en-US" sz="1600" dirty="0" smtClean="0">
                <a:solidFill>
                  <a:sysClr val="windowText" lastClr="000000"/>
                </a:solidFill>
                <a:latin typeface="Calibri" panose="020F0502020204030204" pitchFamily="34" charset="0"/>
              </a:rPr>
              <a:t>create an Improvement Plan.</a:t>
            </a:r>
            <a:endParaRPr lang="en-US" sz="1600" dirty="0">
              <a:solidFill>
                <a:sysClr val="windowText" lastClr="000000"/>
              </a:solidFill>
              <a:latin typeface="Calibri" panose="020F0502020204030204" pitchFamily="34" charset="0"/>
            </a:endParaRPr>
          </a:p>
        </p:txBody>
      </p:sp>
      <p:grpSp>
        <p:nvGrpSpPr>
          <p:cNvPr id="35" name="Group 34"/>
          <p:cNvGrpSpPr/>
          <p:nvPr/>
        </p:nvGrpSpPr>
        <p:grpSpPr>
          <a:xfrm>
            <a:off x="469966" y="3843186"/>
            <a:ext cx="8143680" cy="626171"/>
            <a:chOff x="473854" y="2809712"/>
            <a:chExt cx="8143680" cy="626171"/>
          </a:xfrm>
        </p:grpSpPr>
        <p:grpSp>
          <p:nvGrpSpPr>
            <p:cNvPr id="36" name="Group 35"/>
            <p:cNvGrpSpPr/>
            <p:nvPr/>
          </p:nvGrpSpPr>
          <p:grpSpPr>
            <a:xfrm>
              <a:off x="1038347" y="2857622"/>
              <a:ext cx="7579187" cy="530352"/>
              <a:chOff x="1288340" y="2058759"/>
              <a:chExt cx="7320769" cy="1188206"/>
            </a:xfrm>
          </p:grpSpPr>
          <p:sp>
            <p:nvSpPr>
              <p:cNvPr id="40" name="Rectangle 39"/>
              <p:cNvSpPr/>
              <p:nvPr/>
            </p:nvSpPr>
            <p:spPr>
              <a:xfrm>
                <a:off x="1288340" y="2058759"/>
                <a:ext cx="7320769" cy="1188206"/>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41" name="Rectangle 40"/>
              <p:cNvSpPr/>
              <p:nvPr/>
            </p:nvSpPr>
            <p:spPr>
              <a:xfrm>
                <a:off x="1539970" y="2196905"/>
                <a:ext cx="6754373" cy="1001743"/>
              </a:xfrm>
              <a:prstGeom prst="rect">
                <a:avLst/>
              </a:prstGeom>
              <a:solidFill>
                <a:sysClr val="window" lastClr="FFFFFF">
                  <a:lumMod val="95000"/>
                </a:sysClr>
              </a:solidFill>
              <a:ln w="12700" cap="flat" cmpd="sng" algn="ctr">
                <a:noFill/>
                <a:prstDash val="solid"/>
                <a:miter lim="800000"/>
              </a:ln>
              <a:effectLst/>
            </p:spPr>
            <p:txBody>
              <a:bodyPr rtlCol="0" anchor="ctr"/>
              <a:lstStyle/>
              <a:p>
                <a:r>
                  <a:rPr lang="en-US" sz="1400" dirty="0" smtClean="0">
                    <a:latin typeface="Calibri" panose="020F0502020204030204" pitchFamily="34" charset="0"/>
                  </a:rPr>
                  <a:t>Navigate to the </a:t>
                </a:r>
                <a:r>
                  <a:rPr lang="en-US" sz="1400" b="1" dirty="0" smtClean="0">
                    <a:latin typeface="Calibri" panose="020F0502020204030204" pitchFamily="34" charset="0"/>
                  </a:rPr>
                  <a:t>Tasks</a:t>
                </a:r>
                <a:r>
                  <a:rPr lang="en-US" sz="1400" dirty="0" smtClean="0">
                    <a:latin typeface="Calibri" panose="020F0502020204030204" pitchFamily="34" charset="0"/>
                  </a:rPr>
                  <a:t> </a:t>
                </a:r>
                <a:r>
                  <a:rPr lang="en-US" sz="1400" dirty="0" smtClean="0">
                    <a:latin typeface="Calibri" panose="020F0502020204030204" pitchFamily="34" charset="0"/>
                  </a:rPr>
                  <a:t>tab and add an additional contact in the </a:t>
                </a:r>
                <a:r>
                  <a:rPr lang="en-US" sz="1400" b="1" dirty="0" smtClean="0">
                    <a:latin typeface="Calibri" panose="020F0502020204030204" pitchFamily="34" charset="0"/>
                  </a:rPr>
                  <a:t>Add a Contact </a:t>
                </a:r>
                <a:r>
                  <a:rPr lang="en-US" sz="1400" dirty="0" smtClean="0">
                    <a:latin typeface="Calibri" panose="020F0502020204030204" pitchFamily="34" charset="0"/>
                  </a:rPr>
                  <a:t>field.</a:t>
                </a:r>
                <a:endParaRPr lang="en-US" sz="1400" dirty="0">
                  <a:latin typeface="Calibri" panose="020F0502020204030204" pitchFamily="34" charset="0"/>
                </a:endParaRPr>
              </a:p>
            </p:txBody>
          </p:sp>
        </p:grpSp>
        <p:grpSp>
          <p:nvGrpSpPr>
            <p:cNvPr id="37" name="Group 36"/>
            <p:cNvGrpSpPr/>
            <p:nvPr/>
          </p:nvGrpSpPr>
          <p:grpSpPr>
            <a:xfrm>
              <a:off x="473854" y="2809712"/>
              <a:ext cx="694749" cy="626171"/>
              <a:chOff x="1611242" y="2161937"/>
              <a:chExt cx="930407" cy="930406"/>
            </a:xfrm>
            <a:solidFill>
              <a:srgbClr val="00BBE4"/>
            </a:solidFill>
          </p:grpSpPr>
          <p:sp>
            <p:nvSpPr>
              <p:cNvPr id="38" name="Oval 37"/>
              <p:cNvSpPr>
                <a:spLocks noChangeAspect="1"/>
              </p:cNvSpPr>
              <p:nvPr/>
            </p:nvSpPr>
            <p:spPr>
              <a:xfrm>
                <a:off x="1611242" y="2161937"/>
                <a:ext cx="930407" cy="930406"/>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39" name="TextBox 38"/>
              <p:cNvSpPr txBox="1"/>
              <p:nvPr/>
            </p:nvSpPr>
            <p:spPr>
              <a:xfrm>
                <a:off x="1837940" y="2284154"/>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noProof="0" dirty="0" smtClean="0">
                    <a:solidFill>
                      <a:prstClr val="white"/>
                    </a:solidFill>
                    <a:latin typeface="Calibri" panose="020F0502020204030204" pitchFamily="34" charset="0"/>
                    <a:cs typeface="Arial" panose="020B0604020202020204" pitchFamily="34" charset="0"/>
                  </a:rPr>
                  <a:t>3</a:t>
                </a:r>
                <a:endPar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grpSp>
      </p:grpSp>
      <p:grpSp>
        <p:nvGrpSpPr>
          <p:cNvPr id="42" name="Group 41"/>
          <p:cNvGrpSpPr/>
          <p:nvPr/>
        </p:nvGrpSpPr>
        <p:grpSpPr>
          <a:xfrm>
            <a:off x="463870" y="4470843"/>
            <a:ext cx="8143680" cy="626171"/>
            <a:chOff x="473854" y="2809712"/>
            <a:chExt cx="8143680" cy="626171"/>
          </a:xfrm>
        </p:grpSpPr>
        <p:grpSp>
          <p:nvGrpSpPr>
            <p:cNvPr id="43" name="Group 42"/>
            <p:cNvGrpSpPr/>
            <p:nvPr/>
          </p:nvGrpSpPr>
          <p:grpSpPr>
            <a:xfrm>
              <a:off x="1038347" y="2857622"/>
              <a:ext cx="7579187" cy="530352"/>
              <a:chOff x="1288340" y="2058759"/>
              <a:chExt cx="7320769" cy="1188206"/>
            </a:xfrm>
          </p:grpSpPr>
          <p:sp>
            <p:nvSpPr>
              <p:cNvPr id="47" name="Rectangle 46"/>
              <p:cNvSpPr/>
              <p:nvPr/>
            </p:nvSpPr>
            <p:spPr>
              <a:xfrm>
                <a:off x="1288340" y="2058759"/>
                <a:ext cx="7320769" cy="1188206"/>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48" name="Rectangle 47"/>
              <p:cNvSpPr/>
              <p:nvPr/>
            </p:nvSpPr>
            <p:spPr>
              <a:xfrm>
                <a:off x="1539970" y="2196905"/>
                <a:ext cx="6754373" cy="1001743"/>
              </a:xfrm>
              <a:prstGeom prst="rect">
                <a:avLst/>
              </a:prstGeom>
              <a:solidFill>
                <a:sysClr val="window" lastClr="FFFFFF">
                  <a:lumMod val="95000"/>
                </a:sysClr>
              </a:solidFill>
              <a:ln w="12700" cap="flat" cmpd="sng" algn="ctr">
                <a:noFill/>
                <a:prstDash val="solid"/>
                <a:miter lim="800000"/>
              </a:ln>
              <a:effectLst/>
            </p:spPr>
            <p:txBody>
              <a:bodyPr rtlCol="0" anchor="ctr"/>
              <a:lstStyle/>
              <a:p>
                <a:r>
                  <a:rPr lang="en-US" sz="1400" dirty="0" smtClean="0">
                    <a:latin typeface="Calibri" panose="020F0502020204030204" pitchFamily="34" charset="0"/>
                  </a:rPr>
                  <a:t>Click the </a:t>
                </a:r>
                <a:r>
                  <a:rPr lang="en-US" sz="1400" b="1" dirty="0" smtClean="0">
                    <a:latin typeface="Calibri" panose="020F0502020204030204" pitchFamily="34" charset="0"/>
                  </a:rPr>
                  <a:t>Add a </a:t>
                </a:r>
                <a:r>
                  <a:rPr lang="en-US" sz="1400" b="1" dirty="0" smtClean="0">
                    <a:latin typeface="Calibri" panose="020F0502020204030204" pitchFamily="34" charset="0"/>
                  </a:rPr>
                  <a:t>Task</a:t>
                </a:r>
                <a:r>
                  <a:rPr lang="en-US" sz="1400" dirty="0">
                    <a:latin typeface="Calibri" panose="020F0502020204030204" pitchFamily="34" charset="0"/>
                  </a:rPr>
                  <a:t> </a:t>
                </a:r>
                <a:r>
                  <a:rPr lang="en-US" sz="1400" dirty="0" smtClean="0">
                    <a:latin typeface="Calibri" panose="020F0502020204030204" pitchFamily="34" charset="0"/>
                  </a:rPr>
                  <a:t>button</a:t>
                </a:r>
                <a:r>
                  <a:rPr lang="en-US" sz="1400" dirty="0" smtClean="0">
                    <a:latin typeface="Calibri" panose="020F0502020204030204" pitchFamily="34" charset="0"/>
                  </a:rPr>
                  <a:t> </a:t>
                </a:r>
                <a:r>
                  <a:rPr lang="en-US" sz="1400" dirty="0" smtClean="0">
                    <a:latin typeface="Calibri" panose="020F0502020204030204" pitchFamily="34" charset="0"/>
                  </a:rPr>
                  <a:t>and update the task fields and click </a:t>
                </a:r>
                <a:r>
                  <a:rPr lang="en-US" sz="1400" b="1" dirty="0" smtClean="0">
                    <a:latin typeface="Calibri" panose="020F0502020204030204" pitchFamily="34" charset="0"/>
                  </a:rPr>
                  <a:t>Save</a:t>
                </a:r>
                <a:r>
                  <a:rPr lang="en-US" sz="1400" dirty="0" smtClean="0">
                    <a:latin typeface="Calibri" panose="020F0502020204030204" pitchFamily="34" charset="0"/>
                  </a:rPr>
                  <a:t>.</a:t>
                </a:r>
                <a:endParaRPr lang="en-US" sz="1400" dirty="0">
                  <a:latin typeface="Calibri" panose="020F0502020204030204" pitchFamily="34" charset="0"/>
                </a:endParaRPr>
              </a:p>
            </p:txBody>
          </p:sp>
        </p:grpSp>
        <p:grpSp>
          <p:nvGrpSpPr>
            <p:cNvPr id="44" name="Group 43"/>
            <p:cNvGrpSpPr/>
            <p:nvPr/>
          </p:nvGrpSpPr>
          <p:grpSpPr>
            <a:xfrm>
              <a:off x="473854" y="2809712"/>
              <a:ext cx="694749" cy="626171"/>
              <a:chOff x="1611242" y="2161937"/>
              <a:chExt cx="930407" cy="930406"/>
            </a:xfrm>
            <a:solidFill>
              <a:srgbClr val="00BBE4"/>
            </a:solidFill>
          </p:grpSpPr>
          <p:sp>
            <p:nvSpPr>
              <p:cNvPr id="45" name="Oval 44"/>
              <p:cNvSpPr>
                <a:spLocks noChangeAspect="1"/>
              </p:cNvSpPr>
              <p:nvPr/>
            </p:nvSpPr>
            <p:spPr>
              <a:xfrm>
                <a:off x="1611242" y="2161937"/>
                <a:ext cx="930407" cy="930406"/>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46" name="TextBox 45"/>
              <p:cNvSpPr txBox="1"/>
              <p:nvPr/>
            </p:nvSpPr>
            <p:spPr>
              <a:xfrm>
                <a:off x="1837940" y="2284154"/>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noProof="0" dirty="0" smtClean="0">
                    <a:solidFill>
                      <a:prstClr val="white"/>
                    </a:solidFill>
                    <a:latin typeface="Calibri" panose="020F0502020204030204" pitchFamily="34" charset="0"/>
                    <a:cs typeface="Arial" panose="020B0604020202020204" pitchFamily="34" charset="0"/>
                  </a:rPr>
                  <a:t>4</a:t>
                </a:r>
                <a:endPar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grpSp>
      </p:grpSp>
      <p:grpSp>
        <p:nvGrpSpPr>
          <p:cNvPr id="52" name="Group 51"/>
          <p:cNvGrpSpPr/>
          <p:nvPr/>
        </p:nvGrpSpPr>
        <p:grpSpPr>
          <a:xfrm>
            <a:off x="473854" y="5097284"/>
            <a:ext cx="8143680" cy="626171"/>
            <a:chOff x="473854" y="2809712"/>
            <a:chExt cx="8143680" cy="626171"/>
          </a:xfrm>
        </p:grpSpPr>
        <p:grpSp>
          <p:nvGrpSpPr>
            <p:cNvPr id="53" name="Group 52"/>
            <p:cNvGrpSpPr/>
            <p:nvPr/>
          </p:nvGrpSpPr>
          <p:grpSpPr>
            <a:xfrm>
              <a:off x="1038347" y="2857622"/>
              <a:ext cx="7579187" cy="530352"/>
              <a:chOff x="1288340" y="2058759"/>
              <a:chExt cx="7320769" cy="1188206"/>
            </a:xfrm>
          </p:grpSpPr>
          <p:sp>
            <p:nvSpPr>
              <p:cNvPr id="84" name="Rectangle 83"/>
              <p:cNvSpPr/>
              <p:nvPr/>
            </p:nvSpPr>
            <p:spPr>
              <a:xfrm>
                <a:off x="1288340" y="2058759"/>
                <a:ext cx="7320769" cy="1188206"/>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85" name="Rectangle 84"/>
              <p:cNvSpPr/>
              <p:nvPr/>
            </p:nvSpPr>
            <p:spPr>
              <a:xfrm>
                <a:off x="1539970" y="2196905"/>
                <a:ext cx="6754373" cy="1001743"/>
              </a:xfrm>
              <a:prstGeom prst="rect">
                <a:avLst/>
              </a:prstGeom>
              <a:solidFill>
                <a:sysClr val="window" lastClr="FFFFFF">
                  <a:lumMod val="95000"/>
                </a:sysClr>
              </a:solidFill>
              <a:ln w="12700" cap="flat" cmpd="sng" algn="ctr">
                <a:noFill/>
                <a:prstDash val="solid"/>
                <a:miter lim="800000"/>
              </a:ln>
              <a:effectLst/>
            </p:spPr>
            <p:txBody>
              <a:bodyPr rtlCol="0" anchor="ctr"/>
              <a:lstStyle/>
              <a:p>
                <a:r>
                  <a:rPr lang="en-US" sz="1400" dirty="0" smtClean="0">
                    <a:latin typeface="Calibri" panose="020F0502020204030204" pitchFamily="34" charset="0"/>
                  </a:rPr>
                  <a:t>Click the </a:t>
                </a:r>
                <a:r>
                  <a:rPr lang="en-US" sz="1400" b="1" dirty="0" smtClean="0">
                    <a:latin typeface="Calibri" panose="020F0502020204030204" pitchFamily="34" charset="0"/>
                  </a:rPr>
                  <a:t>General Info </a:t>
                </a:r>
                <a:r>
                  <a:rPr lang="en-US" sz="1400" dirty="0" smtClean="0">
                    <a:latin typeface="Calibri" panose="020F0502020204030204" pitchFamily="34" charset="0"/>
                  </a:rPr>
                  <a:t>tab and update the </a:t>
                </a:r>
                <a:r>
                  <a:rPr lang="en-US" sz="1400" b="1" dirty="0" smtClean="0">
                    <a:latin typeface="Calibri" panose="020F0502020204030204" pitchFamily="34" charset="0"/>
                  </a:rPr>
                  <a:t>Status</a:t>
                </a:r>
                <a:r>
                  <a:rPr lang="en-US" sz="1400" dirty="0" smtClean="0">
                    <a:latin typeface="Calibri" panose="020F0502020204030204" pitchFamily="34" charset="0"/>
                  </a:rPr>
                  <a:t> field to In Progress.</a:t>
                </a:r>
                <a:endParaRPr lang="en-US" sz="1400" dirty="0">
                  <a:latin typeface="Calibri" panose="020F0502020204030204" pitchFamily="34" charset="0"/>
                </a:endParaRPr>
              </a:p>
            </p:txBody>
          </p:sp>
        </p:grpSp>
        <p:grpSp>
          <p:nvGrpSpPr>
            <p:cNvPr id="54" name="Group 53"/>
            <p:cNvGrpSpPr/>
            <p:nvPr/>
          </p:nvGrpSpPr>
          <p:grpSpPr>
            <a:xfrm>
              <a:off x="473854" y="2809712"/>
              <a:ext cx="694749" cy="626171"/>
              <a:chOff x="1611242" y="2161937"/>
              <a:chExt cx="930407" cy="930406"/>
            </a:xfrm>
            <a:solidFill>
              <a:srgbClr val="00BBE4"/>
            </a:solidFill>
          </p:grpSpPr>
          <p:sp>
            <p:nvSpPr>
              <p:cNvPr id="82" name="Oval 81"/>
              <p:cNvSpPr>
                <a:spLocks noChangeAspect="1"/>
              </p:cNvSpPr>
              <p:nvPr/>
            </p:nvSpPr>
            <p:spPr>
              <a:xfrm>
                <a:off x="1611242" y="2161937"/>
                <a:ext cx="930407" cy="930406"/>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83" name="TextBox 82"/>
              <p:cNvSpPr txBox="1"/>
              <p:nvPr/>
            </p:nvSpPr>
            <p:spPr>
              <a:xfrm>
                <a:off x="1837940" y="2284154"/>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noProof="0" dirty="0" smtClean="0">
                    <a:solidFill>
                      <a:prstClr val="white"/>
                    </a:solidFill>
                    <a:latin typeface="Calibri" panose="020F0502020204030204" pitchFamily="34" charset="0"/>
                    <a:cs typeface="Arial" panose="020B0604020202020204" pitchFamily="34" charset="0"/>
                  </a:rPr>
                  <a:t>5</a:t>
                </a:r>
                <a:endPar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grpSp>
      </p:grpSp>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168" y="1389888"/>
            <a:ext cx="1975104" cy="548358"/>
          </a:xfrm>
          <a:prstGeom prst="rect">
            <a:avLst/>
          </a:prstGeom>
        </p:spPr>
      </p:pic>
    </p:spTree>
    <p:custDataLst>
      <p:tags r:id="rId1"/>
    </p:custDataLst>
    <p:extLst>
      <p:ext uri="{BB962C8B-B14F-4D97-AF65-F5344CB8AC3E}">
        <p14:creationId xmlns:p14="http://schemas.microsoft.com/office/powerpoint/2010/main" val="2073244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Walkthrough: </a:t>
            </a:r>
            <a:r>
              <a:rPr lang="en-US" dirty="0" smtClean="0"/>
              <a:t>Improvement Plans</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26</a:t>
            </a:fld>
            <a:endParaRPr lang="en-US" dirty="0">
              <a:solidFill>
                <a:prstClr val="black">
                  <a:tint val="75000"/>
                </a:prstClr>
              </a:solidFill>
            </a:endParaRPr>
          </a:p>
        </p:txBody>
      </p:sp>
      <p:grpSp>
        <p:nvGrpSpPr>
          <p:cNvPr id="30" name="Group 29"/>
          <p:cNvGrpSpPr/>
          <p:nvPr/>
        </p:nvGrpSpPr>
        <p:grpSpPr>
          <a:xfrm>
            <a:off x="2973121" y="2793192"/>
            <a:ext cx="1944797" cy="230832"/>
            <a:chOff x="7449061" y="5604215"/>
            <a:chExt cx="1944797" cy="230832"/>
          </a:xfrm>
        </p:grpSpPr>
        <p:sp>
          <p:nvSpPr>
            <p:cNvPr id="31" name="Rounded Rectangle 30"/>
            <p:cNvSpPr/>
            <p:nvPr/>
          </p:nvSpPr>
          <p:spPr>
            <a:xfrm>
              <a:off x="7449061" y="5631011"/>
              <a:ext cx="182880" cy="18288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latin typeface="Calibri" panose="020F0502020204030204" pitchFamily="34" charset="0"/>
                <a:cs typeface="Arial" panose="020B0604020202020204" pitchFamily="34" charset="0"/>
              </a:endParaRPr>
            </a:p>
          </p:txBody>
        </p:sp>
        <p:sp>
          <p:nvSpPr>
            <p:cNvPr id="32" name="TextBox 31"/>
            <p:cNvSpPr txBox="1"/>
            <p:nvPr/>
          </p:nvSpPr>
          <p:spPr>
            <a:xfrm>
              <a:off x="7631941" y="5604215"/>
              <a:ext cx="1761917" cy="230832"/>
            </a:xfrm>
            <a:prstGeom prst="rect">
              <a:avLst/>
            </a:prstGeom>
            <a:noFill/>
          </p:spPr>
          <p:txBody>
            <a:bodyPr wrap="square" rtlCol="0">
              <a:spAutoFit/>
            </a:bodyPr>
            <a:lstStyle/>
            <a:p>
              <a:r>
                <a:rPr lang="en-US" sz="900" dirty="0">
                  <a:latin typeface="Calibri" panose="020F0502020204030204" pitchFamily="34" charset="0"/>
                </a:rPr>
                <a:t>Completed task</a:t>
              </a:r>
            </a:p>
          </p:txBody>
        </p:sp>
      </p:grpSp>
      <p:grpSp>
        <p:nvGrpSpPr>
          <p:cNvPr id="36" name="Group 35"/>
          <p:cNvGrpSpPr/>
          <p:nvPr/>
        </p:nvGrpSpPr>
        <p:grpSpPr>
          <a:xfrm>
            <a:off x="4216592" y="2799696"/>
            <a:ext cx="1944797" cy="230832"/>
            <a:chOff x="7449061" y="5980282"/>
            <a:chExt cx="1944797" cy="230832"/>
          </a:xfrm>
        </p:grpSpPr>
        <p:sp>
          <p:nvSpPr>
            <p:cNvPr id="37" name="Rounded Rectangle 36"/>
            <p:cNvSpPr/>
            <p:nvPr/>
          </p:nvSpPr>
          <p:spPr>
            <a:xfrm>
              <a:off x="7449061" y="6006767"/>
              <a:ext cx="182880" cy="18288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latin typeface="Calibri" panose="020F0502020204030204" pitchFamily="34" charset="0"/>
                <a:cs typeface="Arial" panose="020B0604020202020204" pitchFamily="34" charset="0"/>
              </a:endParaRPr>
            </a:p>
          </p:txBody>
        </p:sp>
        <p:sp>
          <p:nvSpPr>
            <p:cNvPr id="38" name="TextBox 37"/>
            <p:cNvSpPr txBox="1"/>
            <p:nvPr/>
          </p:nvSpPr>
          <p:spPr>
            <a:xfrm>
              <a:off x="7631941" y="5980282"/>
              <a:ext cx="1761917" cy="230832"/>
            </a:xfrm>
            <a:prstGeom prst="rect">
              <a:avLst/>
            </a:prstGeom>
            <a:noFill/>
          </p:spPr>
          <p:txBody>
            <a:bodyPr wrap="square" rtlCol="0">
              <a:spAutoFit/>
            </a:bodyPr>
            <a:lstStyle/>
            <a:p>
              <a:r>
                <a:rPr lang="en-US" sz="900" dirty="0">
                  <a:latin typeface="Calibri" panose="020F0502020204030204" pitchFamily="34" charset="0"/>
                </a:rPr>
                <a:t>In progress</a:t>
              </a:r>
            </a:p>
          </p:txBody>
        </p:sp>
      </p:grpSp>
      <p:sp>
        <p:nvSpPr>
          <p:cNvPr id="15" name="Round Same Side Corner Rectangle 14"/>
          <p:cNvSpPr/>
          <p:nvPr/>
        </p:nvSpPr>
        <p:spPr>
          <a:xfrm rot="16200000">
            <a:off x="-867157" y="4619244"/>
            <a:ext cx="3182112" cy="381000"/>
          </a:xfrm>
          <a:prstGeom prst="round2Same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fontScale="85000" lnSpcReduction="10000"/>
          </a:bodyPr>
          <a:lstStyle/>
          <a:p>
            <a:pPr algn="ctr"/>
            <a:r>
              <a:rPr lang="en-US" sz="1600" dirty="0" smtClean="0">
                <a:latin typeface="Calibri" panose="020F0502020204030204" pitchFamily="34" charset="0"/>
              </a:rPr>
              <a:t>Update and Close an Improvement Plan</a:t>
            </a:r>
            <a:endParaRPr lang="en-US" sz="1600" dirty="0">
              <a:latin typeface="Calibri" panose="020F0502020204030204" pitchFamily="34" charset="0"/>
            </a:endParaRPr>
          </a:p>
        </p:txBody>
      </p:sp>
      <p:sp>
        <p:nvSpPr>
          <p:cNvPr id="29" name="Text Placeholder 3"/>
          <p:cNvSpPr txBox="1">
            <a:spLocks/>
          </p:cNvSpPr>
          <p:nvPr/>
        </p:nvSpPr>
        <p:spPr>
          <a:xfrm rot="5400000">
            <a:off x="3202713" y="948664"/>
            <a:ext cx="3149533" cy="7726161"/>
          </a:xfrm>
          <a:prstGeom prst="round2SameRect">
            <a:avLst/>
          </a:prstGeom>
          <a:ln w="57150">
            <a:solidFill>
              <a:schemeClr val="accent5"/>
            </a:solidFill>
          </a:ln>
        </p:spPr>
        <p:txBody>
          <a:bodyPr vert="vert270" anchor="ct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a:r>
              <a:rPr lang="en-US" sz="1400" dirty="0" smtClean="0">
                <a:latin typeface="Calibri" panose="020F0502020204030204" pitchFamily="34" charset="0"/>
              </a:rPr>
              <a:t>Updates to the Improvement Plan and related tasks can be viewed from the Improvement Plans link under the Supplier tab. Once tasks have been completed, the Improvement Plan can be closed by updating the status to Completed on the General Info tab and saving the changes.</a:t>
            </a:r>
          </a:p>
        </p:txBody>
      </p:sp>
      <p:grpSp>
        <p:nvGrpSpPr>
          <p:cNvPr id="26" name="Group 25"/>
          <p:cNvGrpSpPr/>
          <p:nvPr/>
        </p:nvGrpSpPr>
        <p:grpSpPr>
          <a:xfrm>
            <a:off x="5188990" y="2817986"/>
            <a:ext cx="1944797" cy="230832"/>
            <a:chOff x="7449061" y="6358547"/>
            <a:chExt cx="1944797" cy="230832"/>
          </a:xfrm>
        </p:grpSpPr>
        <p:sp>
          <p:nvSpPr>
            <p:cNvPr id="27" name="Rounded Rectangle 26"/>
            <p:cNvSpPr/>
            <p:nvPr/>
          </p:nvSpPr>
          <p:spPr>
            <a:xfrm>
              <a:off x="7449061" y="6382523"/>
              <a:ext cx="182880" cy="182880"/>
            </a:xfrm>
            <a:prstGeom prst="round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latin typeface="Calibri" panose="020F0502020204030204" pitchFamily="34" charset="0"/>
                <a:cs typeface="Arial" panose="020B0604020202020204" pitchFamily="34" charset="0"/>
              </a:endParaRPr>
            </a:p>
          </p:txBody>
        </p:sp>
        <p:sp>
          <p:nvSpPr>
            <p:cNvPr id="28" name="TextBox 27"/>
            <p:cNvSpPr txBox="1"/>
            <p:nvPr/>
          </p:nvSpPr>
          <p:spPr>
            <a:xfrm>
              <a:off x="7631941" y="6358547"/>
              <a:ext cx="1761917" cy="230832"/>
            </a:xfrm>
            <a:prstGeom prst="rect">
              <a:avLst/>
            </a:prstGeom>
            <a:noFill/>
          </p:spPr>
          <p:txBody>
            <a:bodyPr wrap="square" rtlCol="0">
              <a:spAutoFit/>
            </a:bodyPr>
            <a:lstStyle/>
            <a:p>
              <a:r>
                <a:rPr lang="en-US" sz="900" dirty="0">
                  <a:latin typeface="Calibri" panose="020F0502020204030204" pitchFamily="34" charset="0"/>
                </a:rPr>
                <a:t>Not started</a:t>
              </a:r>
            </a:p>
          </p:txBody>
        </p:sp>
      </p:grpSp>
      <p:grpSp>
        <p:nvGrpSpPr>
          <p:cNvPr id="33" name="Group 32"/>
          <p:cNvGrpSpPr/>
          <p:nvPr/>
        </p:nvGrpSpPr>
        <p:grpSpPr>
          <a:xfrm>
            <a:off x="2973121" y="1447800"/>
            <a:ext cx="3053539" cy="782415"/>
            <a:chOff x="3893147" y="3928937"/>
            <a:chExt cx="3053539" cy="782415"/>
          </a:xfrm>
        </p:grpSpPr>
        <p:grpSp>
          <p:nvGrpSpPr>
            <p:cNvPr id="34" name="Group 33"/>
            <p:cNvGrpSpPr/>
            <p:nvPr/>
          </p:nvGrpSpPr>
          <p:grpSpPr>
            <a:xfrm>
              <a:off x="3893147" y="3928937"/>
              <a:ext cx="3053539" cy="782415"/>
              <a:chOff x="3893147" y="3928937"/>
              <a:chExt cx="3053539" cy="782415"/>
            </a:xfrm>
          </p:grpSpPr>
          <p:sp>
            <p:nvSpPr>
              <p:cNvPr id="39" name="Rounded Rectangle 38"/>
              <p:cNvSpPr/>
              <p:nvPr/>
            </p:nvSpPr>
            <p:spPr>
              <a:xfrm>
                <a:off x="5620609" y="3928937"/>
                <a:ext cx="1326077" cy="782415"/>
              </a:xfrm>
              <a:prstGeom prst="roundRect">
                <a:avLst/>
              </a:prstGeom>
              <a:solidFill>
                <a:srgbClr val="FAA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Calibri" panose="020F0502020204030204" pitchFamily="34" charset="0"/>
                    <a:cs typeface="Arial" panose="020B0604020202020204" pitchFamily="34" charset="0"/>
                  </a:rPr>
                  <a:t>Update and Close </a:t>
                </a:r>
                <a:r>
                  <a:rPr lang="en-US" sz="1100" dirty="0" smtClean="0">
                    <a:latin typeface="Calibri" panose="020F0502020204030204" pitchFamily="34" charset="0"/>
                    <a:cs typeface="Arial" panose="020B0604020202020204" pitchFamily="34" charset="0"/>
                  </a:rPr>
                  <a:t>an Improvement </a:t>
                </a:r>
                <a:r>
                  <a:rPr lang="en-US" sz="1100" dirty="0">
                    <a:latin typeface="Calibri" panose="020F0502020204030204" pitchFamily="34" charset="0"/>
                    <a:cs typeface="Arial" panose="020B0604020202020204" pitchFamily="34" charset="0"/>
                  </a:rPr>
                  <a:t>Plan</a:t>
                </a:r>
              </a:p>
            </p:txBody>
          </p:sp>
          <p:sp>
            <p:nvSpPr>
              <p:cNvPr id="40" name="Rounded Rectangle 39"/>
              <p:cNvSpPr/>
              <p:nvPr/>
            </p:nvSpPr>
            <p:spPr>
              <a:xfrm>
                <a:off x="3893147" y="3928937"/>
                <a:ext cx="1326077" cy="782415"/>
              </a:xfrm>
              <a:prstGeom prst="roundRect">
                <a:avLst/>
              </a:prstGeom>
              <a:solidFill>
                <a:srgbClr val="75A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latin typeface="Calibri" panose="020F0502020204030204" pitchFamily="34" charset="0"/>
                    <a:cs typeface="Arial" panose="020B0604020202020204" pitchFamily="34" charset="0"/>
                  </a:rPr>
                  <a:t>Create an Improvement Plan</a:t>
                </a:r>
                <a:endParaRPr lang="en-US" sz="1100" dirty="0">
                  <a:latin typeface="Calibri" panose="020F0502020204030204" pitchFamily="34" charset="0"/>
                  <a:cs typeface="Arial" panose="020B0604020202020204" pitchFamily="34" charset="0"/>
                </a:endParaRPr>
              </a:p>
            </p:txBody>
          </p:sp>
        </p:grpSp>
        <p:cxnSp>
          <p:nvCxnSpPr>
            <p:cNvPr id="35" name="Straight Arrow Connector 34"/>
            <p:cNvCxnSpPr/>
            <p:nvPr/>
          </p:nvCxnSpPr>
          <p:spPr>
            <a:xfrm flipV="1">
              <a:off x="5233069" y="4316942"/>
              <a:ext cx="373695" cy="32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637063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Demonstration </a:t>
            </a:r>
            <a:r>
              <a:rPr lang="en-US" dirty="0" smtClean="0"/>
              <a:t>5: </a:t>
            </a:r>
            <a:r>
              <a:rPr lang="en-US" dirty="0" smtClean="0"/>
              <a:t/>
            </a:r>
            <a:br>
              <a:rPr lang="en-US" dirty="0" smtClean="0"/>
            </a:br>
            <a:r>
              <a:rPr lang="en-US" dirty="0" smtClean="0"/>
              <a:t>Update </a:t>
            </a:r>
            <a:r>
              <a:rPr lang="en-US" dirty="0" smtClean="0"/>
              <a:t>and Close an Improvement Plan</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27</a:t>
            </a:fld>
            <a:endParaRPr lang="en-US" dirty="0">
              <a:solidFill>
                <a:prstClr val="black">
                  <a:tint val="75000"/>
                </a:prstClr>
              </a:solidFill>
            </a:endParaRPr>
          </a:p>
        </p:txBody>
      </p:sp>
      <p:sp>
        <p:nvSpPr>
          <p:cNvPr id="17" name="Text Placeholder 1"/>
          <p:cNvSpPr txBox="1">
            <a:spLocks/>
          </p:cNvSpPr>
          <p:nvPr/>
        </p:nvSpPr>
        <p:spPr>
          <a:xfrm>
            <a:off x="2454547" y="2754204"/>
            <a:ext cx="6460853" cy="2133600"/>
          </a:xfrm>
          <a:prstGeom prst="roundRect">
            <a:avLst>
              <a:gd name="adj" fmla="val 6337"/>
            </a:avLst>
          </a:prstGeom>
          <a:ln w="57150">
            <a:solidFill>
              <a:schemeClr val="accent1"/>
            </a:solidFill>
          </a:ln>
        </p:spPr>
        <p:txBody>
          <a:bodyPr anchor="ct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ysClr val="windowText" lastClr="000000"/>
                </a:solidFill>
                <a:latin typeface="Calibri" panose="020F0502020204030204" pitchFamily="34" charset="0"/>
              </a:rPr>
              <a:t>Now that you have learned </a:t>
            </a:r>
            <a:r>
              <a:rPr lang="en-US" dirty="0" smtClean="0">
                <a:solidFill>
                  <a:sysClr val="windowText" lastClr="000000"/>
                </a:solidFill>
                <a:latin typeface="Calibri" panose="020F0502020204030204" pitchFamily="34" charset="0"/>
              </a:rPr>
              <a:t>about the </a:t>
            </a:r>
            <a:r>
              <a:rPr lang="en-US" dirty="0">
                <a:solidFill>
                  <a:sysClr val="windowText" lastClr="000000"/>
                </a:solidFill>
                <a:latin typeface="Calibri" panose="020F0502020204030204" pitchFamily="34" charset="0"/>
              </a:rPr>
              <a:t>U</a:t>
            </a:r>
            <a:r>
              <a:rPr lang="en-US" dirty="0" smtClean="0">
                <a:solidFill>
                  <a:sysClr val="windowText" lastClr="000000"/>
                </a:solidFill>
                <a:latin typeface="Calibri" panose="020F0502020204030204" pitchFamily="34" charset="0"/>
              </a:rPr>
              <a:t>pdate and Close an Improvement Plan process, we will demonstrate this in the system.</a:t>
            </a:r>
            <a:endParaRPr lang="en-US" dirty="0">
              <a:solidFill>
                <a:sysClr val="windowText" lastClr="000000"/>
              </a:solidFill>
              <a:latin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557016"/>
            <a:ext cx="1975104" cy="548358"/>
          </a:xfrm>
          <a:prstGeom prst="rect">
            <a:avLst/>
          </a:prstGeom>
        </p:spPr>
      </p:pic>
    </p:spTree>
    <p:custDataLst>
      <p:tags r:id="rId1"/>
    </p:custDataLst>
    <p:extLst>
      <p:ext uri="{BB962C8B-B14F-4D97-AF65-F5344CB8AC3E}">
        <p14:creationId xmlns:p14="http://schemas.microsoft.com/office/powerpoint/2010/main" val="26642727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Exercise 5: Update and Close an Improvement Plan</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28</a:t>
            </a:fld>
            <a:endParaRPr lang="en-US" dirty="0">
              <a:solidFill>
                <a:prstClr val="black">
                  <a:tint val="75000"/>
                </a:prstClr>
              </a:solidFill>
            </a:endParaRPr>
          </a:p>
        </p:txBody>
      </p:sp>
      <p:sp>
        <p:nvSpPr>
          <p:cNvPr id="28" name="Rectangle 27"/>
          <p:cNvSpPr/>
          <p:nvPr/>
        </p:nvSpPr>
        <p:spPr>
          <a:xfrm>
            <a:off x="250594" y="2231940"/>
            <a:ext cx="8582425" cy="338554"/>
          </a:xfrm>
          <a:prstGeom prst="rect">
            <a:avLst/>
          </a:prstGeom>
        </p:spPr>
        <p:txBody>
          <a:bodyPr wrap="square">
            <a:spAutoFit/>
          </a:bodyPr>
          <a:lstStyle/>
          <a:p>
            <a:pPr defTabSz="914400"/>
            <a:r>
              <a:rPr lang="en-US" sz="1600" b="1" dirty="0">
                <a:solidFill>
                  <a:prstClr val="black"/>
                </a:solidFill>
                <a:latin typeface="Calibri" panose="020F0502020204030204" pitchFamily="34" charset="0"/>
                <a:cs typeface="Arial" panose="020B0604020202020204" pitchFamily="34" charset="0"/>
              </a:rPr>
              <a:t>Navigation: </a:t>
            </a:r>
            <a:r>
              <a:rPr lang="en-US" sz="1600" dirty="0" smtClean="0">
                <a:solidFill>
                  <a:prstClr val="black"/>
                </a:solidFill>
                <a:latin typeface="Calibri" panose="020F0502020204030204" pitchFamily="34" charset="0"/>
                <a:cs typeface="Arial" panose="020B0604020202020204" pitchFamily="34" charset="0"/>
              </a:rPr>
              <a:t>Suppliers </a:t>
            </a:r>
            <a:r>
              <a:rPr lang="en-US" sz="1600" dirty="0" smtClean="0">
                <a:solidFill>
                  <a:prstClr val="black"/>
                </a:solidFill>
                <a:latin typeface="Calibri" panose="020F0502020204030204" pitchFamily="34" charset="0"/>
                <a:cs typeface="Arial" panose="020B0604020202020204" pitchFamily="34" charset="0"/>
                <a:sym typeface="Wingdings" panose="05000000000000000000" pitchFamily="2" charset="2"/>
              </a:rPr>
              <a:t> Improvement Plans</a:t>
            </a:r>
            <a:endParaRPr lang="en-US" sz="1600" dirty="0">
              <a:solidFill>
                <a:prstClr val="black"/>
              </a:solidFill>
              <a:latin typeface="Calibri" panose="020F0502020204030204" pitchFamily="34" charset="0"/>
              <a:cs typeface="Arial" panose="020B0604020202020204" pitchFamily="34" charset="0"/>
            </a:endParaRPr>
          </a:p>
        </p:txBody>
      </p:sp>
      <p:grpSp>
        <p:nvGrpSpPr>
          <p:cNvPr id="29" name="Group 28"/>
          <p:cNvGrpSpPr/>
          <p:nvPr/>
        </p:nvGrpSpPr>
        <p:grpSpPr>
          <a:xfrm>
            <a:off x="473854" y="2722040"/>
            <a:ext cx="8143680" cy="626171"/>
            <a:chOff x="502307" y="1202629"/>
            <a:chExt cx="8143680" cy="626171"/>
          </a:xfrm>
        </p:grpSpPr>
        <p:grpSp>
          <p:nvGrpSpPr>
            <p:cNvPr id="30" name="Group 29"/>
            <p:cNvGrpSpPr/>
            <p:nvPr/>
          </p:nvGrpSpPr>
          <p:grpSpPr>
            <a:xfrm>
              <a:off x="1066800" y="1249014"/>
              <a:ext cx="7579187" cy="533400"/>
              <a:chOff x="1288340" y="2110721"/>
              <a:chExt cx="7320769" cy="1195034"/>
            </a:xfrm>
          </p:grpSpPr>
          <p:sp>
            <p:nvSpPr>
              <p:cNvPr id="57" name="Rectangle 56"/>
              <p:cNvSpPr/>
              <p:nvPr/>
            </p:nvSpPr>
            <p:spPr>
              <a:xfrm>
                <a:off x="1288340" y="2110721"/>
                <a:ext cx="7320769" cy="1195034"/>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58" name="Rectangle 57"/>
              <p:cNvSpPr/>
              <p:nvPr/>
            </p:nvSpPr>
            <p:spPr>
              <a:xfrm>
                <a:off x="1539970" y="2203446"/>
                <a:ext cx="6754373" cy="1009585"/>
              </a:xfrm>
              <a:prstGeom prst="rect">
                <a:avLst/>
              </a:prstGeom>
              <a:solidFill>
                <a:sysClr val="window" lastClr="FFFFFF">
                  <a:lumMod val="95000"/>
                </a:sysClr>
              </a:solidFill>
              <a:ln w="12700" cap="flat" cmpd="sng" algn="ctr">
                <a:noFill/>
                <a:prstDash val="solid"/>
                <a:miter lim="800000"/>
              </a:ln>
              <a:effectLst/>
            </p:spPr>
            <p:txBody>
              <a:bodyPr rtlCol="0" anchor="ctr"/>
              <a:lstStyle/>
              <a:p>
                <a:r>
                  <a:rPr lang="en-US" sz="1400" dirty="0" smtClean="0">
                    <a:latin typeface="Calibri" panose="020F0502020204030204" pitchFamily="34" charset="0"/>
                  </a:rPr>
                  <a:t>Locate the Improvement Plans you created in Exercise 4 </a:t>
                </a:r>
                <a:r>
                  <a:rPr lang="en-US" sz="1400" dirty="0">
                    <a:latin typeface="Calibri" panose="020F0502020204030204" pitchFamily="34" charset="0"/>
                  </a:rPr>
                  <a:t>and click the pencil icon to left of it to </a:t>
                </a:r>
                <a:r>
                  <a:rPr lang="en-US" sz="1400" dirty="0" smtClean="0">
                    <a:latin typeface="Calibri" panose="020F0502020204030204" pitchFamily="34" charset="0"/>
                  </a:rPr>
                  <a:t>edit the record.</a:t>
                </a:r>
                <a:endParaRPr lang="en-US" sz="1400" dirty="0">
                  <a:latin typeface="Calibri" panose="020F0502020204030204" pitchFamily="34" charset="0"/>
                </a:endParaRPr>
              </a:p>
            </p:txBody>
          </p:sp>
        </p:grpSp>
        <p:grpSp>
          <p:nvGrpSpPr>
            <p:cNvPr id="32" name="Group 31"/>
            <p:cNvGrpSpPr/>
            <p:nvPr/>
          </p:nvGrpSpPr>
          <p:grpSpPr>
            <a:xfrm>
              <a:off x="502307" y="1202629"/>
              <a:ext cx="694749" cy="626171"/>
              <a:chOff x="1611242" y="2198662"/>
              <a:chExt cx="930407" cy="930405"/>
            </a:xfrm>
            <a:solidFill>
              <a:srgbClr val="00BBE4"/>
            </a:solidFill>
          </p:grpSpPr>
          <p:sp>
            <p:nvSpPr>
              <p:cNvPr id="55" name="Oval 54"/>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56" name="TextBox 55"/>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rPr>
                  <a:t>1</a:t>
                </a:r>
              </a:p>
            </p:txBody>
          </p:sp>
        </p:grpSp>
      </p:grpSp>
      <p:grpSp>
        <p:nvGrpSpPr>
          <p:cNvPr id="66" name="Group 65"/>
          <p:cNvGrpSpPr/>
          <p:nvPr/>
        </p:nvGrpSpPr>
        <p:grpSpPr>
          <a:xfrm>
            <a:off x="473854" y="3545027"/>
            <a:ext cx="8143680" cy="626171"/>
            <a:chOff x="502307" y="1202629"/>
            <a:chExt cx="8143680" cy="626171"/>
          </a:xfrm>
        </p:grpSpPr>
        <p:grpSp>
          <p:nvGrpSpPr>
            <p:cNvPr id="67" name="Group 66"/>
            <p:cNvGrpSpPr/>
            <p:nvPr/>
          </p:nvGrpSpPr>
          <p:grpSpPr>
            <a:xfrm>
              <a:off x="1066800" y="1249014"/>
              <a:ext cx="7579187" cy="533400"/>
              <a:chOff x="1288340" y="2110721"/>
              <a:chExt cx="7320769" cy="1195034"/>
            </a:xfrm>
          </p:grpSpPr>
          <p:sp>
            <p:nvSpPr>
              <p:cNvPr id="71" name="Rectangle 70"/>
              <p:cNvSpPr/>
              <p:nvPr/>
            </p:nvSpPr>
            <p:spPr>
              <a:xfrm>
                <a:off x="1288340" y="2110721"/>
                <a:ext cx="7320769" cy="1195034"/>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72" name="Rectangle 71"/>
              <p:cNvSpPr/>
              <p:nvPr/>
            </p:nvSpPr>
            <p:spPr>
              <a:xfrm>
                <a:off x="1539970" y="2203446"/>
                <a:ext cx="6754373" cy="1009585"/>
              </a:xfrm>
              <a:prstGeom prst="rect">
                <a:avLst/>
              </a:prstGeom>
              <a:solidFill>
                <a:sysClr val="window" lastClr="FFFFFF">
                  <a:lumMod val="95000"/>
                </a:sysClr>
              </a:solidFill>
              <a:ln w="12700" cap="flat" cmpd="sng" algn="ctr">
                <a:noFill/>
                <a:prstDash val="solid"/>
                <a:miter lim="800000"/>
              </a:ln>
              <a:effectLst/>
            </p:spPr>
            <p:txBody>
              <a:bodyPr rtlCol="0" anchor="ctr"/>
              <a:lstStyle/>
              <a:p>
                <a:pPr defTabSz="914400"/>
                <a:r>
                  <a:rPr lang="en-US" sz="1400" dirty="0" smtClean="0">
                    <a:latin typeface="Calibri" panose="020F0502020204030204" pitchFamily="34" charset="0"/>
                  </a:rPr>
                  <a:t>In the </a:t>
                </a:r>
                <a:r>
                  <a:rPr lang="en-US" sz="1400" b="1" dirty="0" smtClean="0">
                    <a:latin typeface="Calibri" panose="020F0502020204030204" pitchFamily="34" charset="0"/>
                  </a:rPr>
                  <a:t>General Info </a:t>
                </a:r>
                <a:r>
                  <a:rPr lang="en-US" sz="1400" dirty="0" smtClean="0">
                    <a:latin typeface="Calibri" panose="020F0502020204030204" pitchFamily="34" charset="0"/>
                  </a:rPr>
                  <a:t>tab, update the </a:t>
                </a:r>
                <a:r>
                  <a:rPr lang="en-US" sz="1400" b="1" dirty="0" smtClean="0">
                    <a:latin typeface="Calibri" panose="020F0502020204030204" pitchFamily="34" charset="0"/>
                  </a:rPr>
                  <a:t>Status </a:t>
                </a:r>
                <a:r>
                  <a:rPr lang="en-US" sz="1400" dirty="0" smtClean="0">
                    <a:latin typeface="Calibri" panose="020F0502020204030204" pitchFamily="34" charset="0"/>
                  </a:rPr>
                  <a:t>field to Completed.</a:t>
                </a:r>
                <a:endParaRPr kumimoji="0" lang="en-US" sz="1400" b="0" i="0" u="none" strike="noStrike" kern="0" cap="none" spc="0" normalizeH="0" baseline="0" noProof="0" dirty="0" smtClean="0">
                  <a:ln>
                    <a:noFill/>
                  </a:ln>
                  <a:solidFill>
                    <a:prstClr val="black"/>
                  </a:solidFill>
                  <a:effectLst/>
                  <a:uLnTx/>
                  <a:uFillTx/>
                  <a:latin typeface="Calibri" panose="020F0502020204030204" pitchFamily="34" charset="0"/>
                  <a:cs typeface="Arial" panose="020B0604020202020204" pitchFamily="34" charset="0"/>
                </a:endParaRPr>
              </a:p>
            </p:txBody>
          </p:sp>
        </p:grpSp>
        <p:grpSp>
          <p:nvGrpSpPr>
            <p:cNvPr id="68" name="Group 67"/>
            <p:cNvGrpSpPr/>
            <p:nvPr/>
          </p:nvGrpSpPr>
          <p:grpSpPr>
            <a:xfrm>
              <a:off x="502307" y="1202629"/>
              <a:ext cx="694749" cy="626171"/>
              <a:chOff x="1611242" y="2198662"/>
              <a:chExt cx="930407" cy="930405"/>
            </a:xfrm>
            <a:solidFill>
              <a:srgbClr val="00BBE4"/>
            </a:solidFill>
          </p:grpSpPr>
          <p:sp>
            <p:nvSpPr>
              <p:cNvPr id="69" name="Oval 68"/>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70" name="TextBox 69"/>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rPr>
                  <a:t>2</a:t>
                </a:r>
              </a:p>
            </p:txBody>
          </p:sp>
        </p:grpSp>
      </p:grpSp>
      <p:sp>
        <p:nvSpPr>
          <p:cNvPr id="73" name="Text Placeholder 1"/>
          <p:cNvSpPr txBox="1">
            <a:spLocks/>
          </p:cNvSpPr>
          <p:nvPr/>
        </p:nvSpPr>
        <p:spPr>
          <a:xfrm>
            <a:off x="2372166" y="1176596"/>
            <a:ext cx="6460853" cy="957004"/>
          </a:xfrm>
          <a:prstGeom prst="roundRect">
            <a:avLst>
              <a:gd name="adj" fmla="val 6337"/>
            </a:avLst>
          </a:prstGeom>
          <a:ln w="57150">
            <a:solidFill>
              <a:schemeClr val="accent1"/>
            </a:solidFill>
          </a:ln>
        </p:spPr>
        <p:txBody>
          <a:bodyPr anchor="ct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984629">
              <a:spcAft>
                <a:spcPts val="0"/>
              </a:spcAft>
              <a:defRPr/>
            </a:pPr>
            <a:r>
              <a:rPr lang="en-US" sz="1600" dirty="0">
                <a:solidFill>
                  <a:sysClr val="windowText" lastClr="000000"/>
                </a:solidFill>
                <a:latin typeface="Calibri" panose="020F0502020204030204" pitchFamily="34" charset="0"/>
              </a:rPr>
              <a:t>Now it is your turn to practice this task. Reference the steps below to </a:t>
            </a:r>
            <a:r>
              <a:rPr lang="en-US" sz="1600" dirty="0" smtClean="0">
                <a:solidFill>
                  <a:sysClr val="windowText" lastClr="000000"/>
                </a:solidFill>
                <a:latin typeface="Calibri" panose="020F0502020204030204" pitchFamily="34" charset="0"/>
              </a:rPr>
              <a:t>update and close an Improvement </a:t>
            </a:r>
            <a:r>
              <a:rPr lang="en-US" sz="1600" dirty="0" smtClean="0">
                <a:solidFill>
                  <a:sysClr val="windowText" lastClr="000000"/>
                </a:solidFill>
                <a:latin typeface="Calibri" panose="020F0502020204030204" pitchFamily="34" charset="0"/>
              </a:rPr>
              <a:t>Plan.</a:t>
            </a:r>
            <a:endParaRPr lang="en-US" sz="1600" dirty="0">
              <a:solidFill>
                <a:sysClr val="windowText" lastClr="000000"/>
              </a:solidFill>
              <a:latin typeface="Calibri" panose="020F0502020204030204" pitchFamily="34" charset="0"/>
            </a:endParaRPr>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168" y="1389888"/>
            <a:ext cx="1975104" cy="548358"/>
          </a:xfrm>
          <a:prstGeom prst="rect">
            <a:avLst/>
          </a:prstGeom>
        </p:spPr>
      </p:pic>
      <p:grpSp>
        <p:nvGrpSpPr>
          <p:cNvPr id="33" name="Group 32"/>
          <p:cNvGrpSpPr/>
          <p:nvPr/>
        </p:nvGrpSpPr>
        <p:grpSpPr>
          <a:xfrm>
            <a:off x="469966" y="4365138"/>
            <a:ext cx="8143680" cy="626171"/>
            <a:chOff x="502307" y="1202629"/>
            <a:chExt cx="8143680" cy="626171"/>
          </a:xfrm>
        </p:grpSpPr>
        <p:grpSp>
          <p:nvGrpSpPr>
            <p:cNvPr id="34" name="Group 33"/>
            <p:cNvGrpSpPr/>
            <p:nvPr/>
          </p:nvGrpSpPr>
          <p:grpSpPr>
            <a:xfrm>
              <a:off x="1066800" y="1249014"/>
              <a:ext cx="7579187" cy="533400"/>
              <a:chOff x="1288340" y="2110721"/>
              <a:chExt cx="7320769" cy="1195034"/>
            </a:xfrm>
          </p:grpSpPr>
          <p:sp>
            <p:nvSpPr>
              <p:cNvPr id="38" name="Rectangle 37"/>
              <p:cNvSpPr/>
              <p:nvPr/>
            </p:nvSpPr>
            <p:spPr>
              <a:xfrm>
                <a:off x="1288340" y="2110721"/>
                <a:ext cx="7320769" cy="1195034"/>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39" name="Rectangle 38"/>
              <p:cNvSpPr/>
              <p:nvPr/>
            </p:nvSpPr>
            <p:spPr>
              <a:xfrm>
                <a:off x="1539970" y="2203446"/>
                <a:ext cx="6754373" cy="1009585"/>
              </a:xfrm>
              <a:prstGeom prst="rect">
                <a:avLst/>
              </a:prstGeom>
              <a:solidFill>
                <a:sysClr val="window" lastClr="FFFFFF">
                  <a:lumMod val="95000"/>
                </a:sysClr>
              </a:solidFill>
              <a:ln w="12700" cap="flat" cmpd="sng" algn="ctr">
                <a:noFill/>
                <a:prstDash val="solid"/>
                <a:miter lim="800000"/>
              </a:ln>
              <a:effectLst/>
            </p:spPr>
            <p:txBody>
              <a:bodyPr rtlCol="0" anchor="ctr"/>
              <a:lstStyle/>
              <a:p>
                <a:pPr defTabSz="914400"/>
                <a:r>
                  <a:rPr kumimoji="0" lang="en-US" sz="1400" b="0" i="0" u="none" strike="noStrike" kern="0" cap="none" spc="0" normalizeH="0" baseline="0" noProof="0" dirty="0" smtClean="0">
                    <a:ln>
                      <a:noFill/>
                    </a:ln>
                    <a:solidFill>
                      <a:prstClr val="black"/>
                    </a:solidFill>
                    <a:effectLst/>
                    <a:uLnTx/>
                    <a:uFillTx/>
                    <a:latin typeface="Calibri" panose="020F0502020204030204" pitchFamily="34" charset="0"/>
                    <a:cs typeface="Arial" panose="020B0604020202020204" pitchFamily="34" charset="0"/>
                  </a:rPr>
                  <a:t>Click</a:t>
                </a:r>
                <a:r>
                  <a:rPr kumimoji="0" lang="en-US" sz="1400" b="0" i="0" u="none" strike="noStrike" kern="0" cap="none" spc="0" normalizeH="0" noProof="0" dirty="0" smtClean="0">
                    <a:ln>
                      <a:noFill/>
                    </a:ln>
                    <a:solidFill>
                      <a:prstClr val="black"/>
                    </a:solidFill>
                    <a:effectLst/>
                    <a:uLnTx/>
                    <a:uFillTx/>
                    <a:latin typeface="Calibri" panose="020F0502020204030204" pitchFamily="34" charset="0"/>
                    <a:cs typeface="Arial" panose="020B0604020202020204" pitchFamily="34" charset="0"/>
                  </a:rPr>
                  <a:t> </a:t>
                </a:r>
                <a:r>
                  <a:rPr kumimoji="0" lang="en-US" sz="1400" b="1" i="0" u="none" strike="noStrike" kern="0" cap="none" spc="0" normalizeH="0" noProof="0" dirty="0" smtClean="0">
                    <a:ln>
                      <a:noFill/>
                    </a:ln>
                    <a:solidFill>
                      <a:prstClr val="black"/>
                    </a:solidFill>
                    <a:effectLst/>
                    <a:uLnTx/>
                    <a:uFillTx/>
                    <a:latin typeface="Calibri" panose="020F0502020204030204" pitchFamily="34" charset="0"/>
                    <a:cs typeface="Arial" panose="020B0604020202020204" pitchFamily="34" charset="0"/>
                  </a:rPr>
                  <a:t>Save.</a:t>
                </a:r>
                <a:endParaRPr kumimoji="0" lang="en-US" sz="1400" b="0" i="0" u="none" strike="noStrike" kern="0" cap="none" spc="0" normalizeH="0" baseline="0" noProof="0" dirty="0" smtClean="0">
                  <a:ln>
                    <a:noFill/>
                  </a:ln>
                  <a:solidFill>
                    <a:prstClr val="black"/>
                  </a:solidFill>
                  <a:effectLst/>
                  <a:uLnTx/>
                  <a:uFillTx/>
                  <a:latin typeface="Calibri" panose="020F0502020204030204" pitchFamily="34" charset="0"/>
                  <a:cs typeface="Arial" panose="020B0604020202020204" pitchFamily="34" charset="0"/>
                </a:endParaRPr>
              </a:p>
            </p:txBody>
          </p:sp>
        </p:grpSp>
        <p:grpSp>
          <p:nvGrpSpPr>
            <p:cNvPr id="35" name="Group 34"/>
            <p:cNvGrpSpPr/>
            <p:nvPr/>
          </p:nvGrpSpPr>
          <p:grpSpPr>
            <a:xfrm>
              <a:off x="502307" y="1202629"/>
              <a:ext cx="694749" cy="626171"/>
              <a:chOff x="1611242" y="2198662"/>
              <a:chExt cx="930407" cy="930405"/>
            </a:xfrm>
            <a:solidFill>
              <a:srgbClr val="00BBE4"/>
            </a:solidFill>
          </p:grpSpPr>
          <p:sp>
            <p:nvSpPr>
              <p:cNvPr id="36" name="Oval 35"/>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37" name="TextBox 36"/>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rPr>
                  <a:t>3</a:t>
                </a:r>
                <a:endPar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grpSp>
      </p:grpSp>
    </p:spTree>
    <p:custDataLst>
      <p:tags r:id="rId1"/>
    </p:custDataLst>
    <p:extLst>
      <p:ext uri="{BB962C8B-B14F-4D97-AF65-F5344CB8AC3E}">
        <p14:creationId xmlns:p14="http://schemas.microsoft.com/office/powerpoint/2010/main" val="536875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 – Multiple Choice</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29</a:t>
            </a:fld>
            <a:endParaRPr lang="en-US" dirty="0">
              <a:solidFill>
                <a:prstClr val="black">
                  <a:tint val="75000"/>
                </a:prstClr>
              </a:solidFill>
            </a:endParaRPr>
          </a:p>
        </p:txBody>
      </p:sp>
      <p:sp>
        <p:nvSpPr>
          <p:cNvPr id="9" name="Content Placeholder 2"/>
          <p:cNvSpPr txBox="1">
            <a:spLocks/>
          </p:cNvSpPr>
          <p:nvPr/>
        </p:nvSpPr>
        <p:spPr>
          <a:xfrm>
            <a:off x="228600" y="1066800"/>
            <a:ext cx="8686800" cy="912813"/>
          </a:xfrm>
          <a:prstGeom prst="rect">
            <a:avLst/>
          </a:prstGeom>
          <a:solidFill>
            <a:schemeClr val="tx2"/>
          </a:solidFill>
        </p:spPr>
        <p:txBody>
          <a:bodyPr vert="horz" lIns="91440" tIns="45720" rIns="91440" bIns="45720" rtlCol="0" anchor="ctr">
            <a:normAutofit/>
          </a:bodyPr>
          <a:lstStyle>
            <a:lvl1pPr marL="342900" indent="-342900" algn="l" defTabSz="914400" rtl="0" eaLnBrk="1" latinLnBrk="0" hangingPunct="1">
              <a:spcBef>
                <a:spcPts val="600"/>
              </a:spcBef>
              <a:spcAft>
                <a:spcPts val="600"/>
              </a:spcAft>
              <a:buFont typeface="Arial" panose="020B0604020202020204" pitchFamily="34" charset="0"/>
              <a:buChar char="•"/>
              <a:defRPr sz="1600" kern="1200" baseline="0">
                <a:solidFill>
                  <a:schemeClr val="tx1"/>
                </a:solidFill>
                <a:latin typeface="+mn-lt"/>
                <a:ea typeface="+mn-ea"/>
                <a:cs typeface="+mn-cs"/>
              </a:defRPr>
            </a:lvl1pPr>
            <a:lvl2pPr marL="742950" indent="-285750" algn="l" defTabSz="914400" rtl="0" eaLnBrk="1" latinLnBrk="0" hangingPunct="1">
              <a:spcBef>
                <a:spcPts val="400"/>
              </a:spcBef>
              <a:spcAft>
                <a:spcPts val="400"/>
              </a:spcAft>
              <a:buSzPct val="75000"/>
              <a:buFont typeface="Courier New" panose="02070309020205020404" pitchFamily="49" charset="0"/>
              <a:buChar char="o"/>
              <a:defRPr sz="1600" kern="1200" baseline="0">
                <a:solidFill>
                  <a:schemeClr val="tx1"/>
                </a:solidFill>
                <a:latin typeface="+mn-lt"/>
                <a:ea typeface="+mn-ea"/>
                <a:cs typeface="+mn-cs"/>
              </a:defRPr>
            </a:lvl2pPr>
            <a:lvl3pPr marL="1143000" indent="-228600" algn="l" defTabSz="914400" rtl="0" eaLnBrk="1" latinLnBrk="0" hangingPunct="1">
              <a:spcBef>
                <a:spcPts val="400"/>
              </a:spcBef>
              <a:spcAft>
                <a:spcPts val="4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prstClr val="white"/>
                </a:solidFill>
                <a:latin typeface="Calibri" panose="020F0502020204030204" pitchFamily="34" charset="0"/>
              </a:rPr>
              <a:t>What is an Improvement Plan in APP?</a:t>
            </a:r>
            <a:endParaRPr lang="en-US" dirty="0">
              <a:solidFill>
                <a:prstClr val="white"/>
              </a:solidFill>
              <a:latin typeface="Calibri" panose="020F0502020204030204" pitchFamily="34" charset="0"/>
            </a:endParaRPr>
          </a:p>
        </p:txBody>
      </p:sp>
      <p:sp>
        <p:nvSpPr>
          <p:cNvPr id="10" name="Content Placeholder 2"/>
          <p:cNvSpPr txBox="1">
            <a:spLocks/>
          </p:cNvSpPr>
          <p:nvPr/>
        </p:nvSpPr>
        <p:spPr>
          <a:xfrm>
            <a:off x="228600" y="2455067"/>
            <a:ext cx="381000" cy="456407"/>
          </a:xfrm>
          <a:prstGeom prst="rect">
            <a:avLst/>
          </a:prstGeom>
          <a:solidFill>
            <a:schemeClr val="accent1"/>
          </a:solidFill>
        </p:spPr>
        <p:txBody>
          <a:bodyPr vert="horz" lIns="91440" tIns="45720" rIns="91440" bIns="45720" rtlCol="0" anchor="ctr">
            <a:normAutofit/>
          </a:bodyPr>
          <a:lstStyle>
            <a:lvl1pPr marL="342900" indent="-342900" algn="l" defTabSz="914400" rtl="0" eaLnBrk="1" latinLnBrk="0" hangingPunct="1">
              <a:spcBef>
                <a:spcPts val="600"/>
              </a:spcBef>
              <a:spcAft>
                <a:spcPts val="600"/>
              </a:spcAft>
              <a:buFont typeface="Arial" panose="020B0604020202020204" pitchFamily="34" charset="0"/>
              <a:buChar char="•"/>
              <a:defRPr sz="1600" kern="1200" baseline="0">
                <a:solidFill>
                  <a:schemeClr val="tx1"/>
                </a:solidFill>
                <a:latin typeface="+mn-lt"/>
                <a:ea typeface="+mn-ea"/>
                <a:cs typeface="+mn-cs"/>
              </a:defRPr>
            </a:lvl1pPr>
            <a:lvl2pPr marL="742950" indent="-285750" algn="l" defTabSz="914400" rtl="0" eaLnBrk="1" latinLnBrk="0" hangingPunct="1">
              <a:spcBef>
                <a:spcPts val="400"/>
              </a:spcBef>
              <a:spcAft>
                <a:spcPts val="400"/>
              </a:spcAft>
              <a:buSzPct val="75000"/>
              <a:buFont typeface="Courier New" panose="02070309020205020404" pitchFamily="49" charset="0"/>
              <a:buChar char="o"/>
              <a:defRPr sz="1600" kern="1200" baseline="0">
                <a:solidFill>
                  <a:schemeClr val="tx1"/>
                </a:solidFill>
                <a:latin typeface="+mn-lt"/>
                <a:ea typeface="+mn-ea"/>
                <a:cs typeface="+mn-cs"/>
              </a:defRPr>
            </a:lvl2pPr>
            <a:lvl3pPr marL="1143000" indent="-228600" algn="l" defTabSz="914400" rtl="0" eaLnBrk="1" latinLnBrk="0" hangingPunct="1">
              <a:spcBef>
                <a:spcPts val="400"/>
              </a:spcBef>
              <a:spcAft>
                <a:spcPts val="4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smtClean="0">
                <a:solidFill>
                  <a:prstClr val="white"/>
                </a:solidFill>
                <a:latin typeface="Calibri" panose="020F0502020204030204" pitchFamily="34" charset="0"/>
              </a:rPr>
              <a:t>A</a:t>
            </a:r>
            <a:endParaRPr lang="en-US" sz="2000" dirty="0">
              <a:solidFill>
                <a:prstClr val="white"/>
              </a:solidFill>
              <a:latin typeface="Calibri" panose="020F0502020204030204" pitchFamily="34" charset="0"/>
            </a:endParaRPr>
          </a:p>
        </p:txBody>
      </p:sp>
      <p:sp>
        <p:nvSpPr>
          <p:cNvPr id="11" name="Content Placeholder 2"/>
          <p:cNvSpPr txBox="1">
            <a:spLocks/>
          </p:cNvSpPr>
          <p:nvPr/>
        </p:nvSpPr>
        <p:spPr>
          <a:xfrm>
            <a:off x="228600" y="3277393"/>
            <a:ext cx="381000" cy="456407"/>
          </a:xfrm>
          <a:prstGeom prst="rect">
            <a:avLst/>
          </a:prstGeom>
          <a:solidFill>
            <a:schemeClr val="accent2"/>
          </a:solidFill>
        </p:spPr>
        <p:txBody>
          <a:bodyPr vert="horz" lIns="91440" tIns="45720" rIns="91440" bIns="45720" rtlCol="0" anchor="ctr">
            <a:normAutofit/>
          </a:bodyPr>
          <a:lstStyle>
            <a:lvl1pPr marL="342900" indent="-342900" algn="l" defTabSz="914400" rtl="0" eaLnBrk="1" latinLnBrk="0" hangingPunct="1">
              <a:spcBef>
                <a:spcPts val="600"/>
              </a:spcBef>
              <a:spcAft>
                <a:spcPts val="600"/>
              </a:spcAft>
              <a:buFont typeface="Arial" panose="020B0604020202020204" pitchFamily="34" charset="0"/>
              <a:buChar char="•"/>
              <a:defRPr sz="1600" kern="1200" baseline="0">
                <a:solidFill>
                  <a:schemeClr val="tx1"/>
                </a:solidFill>
                <a:latin typeface="+mn-lt"/>
                <a:ea typeface="+mn-ea"/>
                <a:cs typeface="+mn-cs"/>
              </a:defRPr>
            </a:lvl1pPr>
            <a:lvl2pPr marL="742950" indent="-285750" algn="l" defTabSz="914400" rtl="0" eaLnBrk="1" latinLnBrk="0" hangingPunct="1">
              <a:spcBef>
                <a:spcPts val="400"/>
              </a:spcBef>
              <a:spcAft>
                <a:spcPts val="400"/>
              </a:spcAft>
              <a:buSzPct val="75000"/>
              <a:buFont typeface="Courier New" panose="02070309020205020404" pitchFamily="49" charset="0"/>
              <a:buChar char="o"/>
              <a:defRPr sz="1600" kern="1200" baseline="0">
                <a:solidFill>
                  <a:schemeClr val="tx1"/>
                </a:solidFill>
                <a:latin typeface="+mn-lt"/>
                <a:ea typeface="+mn-ea"/>
                <a:cs typeface="+mn-cs"/>
              </a:defRPr>
            </a:lvl2pPr>
            <a:lvl3pPr marL="1143000" indent="-228600" algn="l" defTabSz="914400" rtl="0" eaLnBrk="1" latinLnBrk="0" hangingPunct="1">
              <a:spcBef>
                <a:spcPts val="400"/>
              </a:spcBef>
              <a:spcAft>
                <a:spcPts val="4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smtClean="0">
                <a:solidFill>
                  <a:prstClr val="white"/>
                </a:solidFill>
                <a:latin typeface="Calibri" panose="020F0502020204030204" pitchFamily="34" charset="0"/>
              </a:rPr>
              <a:t>B</a:t>
            </a:r>
            <a:endParaRPr lang="en-US" sz="2000" dirty="0">
              <a:solidFill>
                <a:prstClr val="white"/>
              </a:solidFill>
              <a:latin typeface="Calibri" panose="020F0502020204030204" pitchFamily="34" charset="0"/>
            </a:endParaRPr>
          </a:p>
        </p:txBody>
      </p:sp>
      <p:sp>
        <p:nvSpPr>
          <p:cNvPr id="12" name="Content Placeholder 2"/>
          <p:cNvSpPr txBox="1">
            <a:spLocks/>
          </p:cNvSpPr>
          <p:nvPr/>
        </p:nvSpPr>
        <p:spPr>
          <a:xfrm>
            <a:off x="228600" y="4099719"/>
            <a:ext cx="381000" cy="456407"/>
          </a:xfrm>
          <a:prstGeom prst="rect">
            <a:avLst/>
          </a:prstGeom>
          <a:solidFill>
            <a:schemeClr val="accent3"/>
          </a:solidFill>
        </p:spPr>
        <p:txBody>
          <a:bodyPr vert="horz" lIns="91440" tIns="45720" rIns="91440" bIns="45720" rtlCol="0" anchor="ctr">
            <a:normAutofit/>
          </a:bodyPr>
          <a:lstStyle>
            <a:lvl1pPr marL="342900" indent="-342900" algn="l" defTabSz="914400" rtl="0" eaLnBrk="1" latinLnBrk="0" hangingPunct="1">
              <a:spcBef>
                <a:spcPts val="600"/>
              </a:spcBef>
              <a:spcAft>
                <a:spcPts val="600"/>
              </a:spcAft>
              <a:buFont typeface="Arial" panose="020B0604020202020204" pitchFamily="34" charset="0"/>
              <a:buChar char="•"/>
              <a:defRPr sz="1600" kern="1200" baseline="0">
                <a:solidFill>
                  <a:schemeClr val="tx1"/>
                </a:solidFill>
                <a:latin typeface="+mn-lt"/>
                <a:ea typeface="+mn-ea"/>
                <a:cs typeface="+mn-cs"/>
              </a:defRPr>
            </a:lvl1pPr>
            <a:lvl2pPr marL="742950" indent="-285750" algn="l" defTabSz="914400" rtl="0" eaLnBrk="1" latinLnBrk="0" hangingPunct="1">
              <a:spcBef>
                <a:spcPts val="400"/>
              </a:spcBef>
              <a:spcAft>
                <a:spcPts val="400"/>
              </a:spcAft>
              <a:buSzPct val="75000"/>
              <a:buFont typeface="Courier New" panose="02070309020205020404" pitchFamily="49" charset="0"/>
              <a:buChar char="o"/>
              <a:defRPr sz="1600" kern="1200" baseline="0">
                <a:solidFill>
                  <a:schemeClr val="tx1"/>
                </a:solidFill>
                <a:latin typeface="+mn-lt"/>
                <a:ea typeface="+mn-ea"/>
                <a:cs typeface="+mn-cs"/>
              </a:defRPr>
            </a:lvl2pPr>
            <a:lvl3pPr marL="1143000" indent="-228600" algn="l" defTabSz="914400" rtl="0" eaLnBrk="1" latinLnBrk="0" hangingPunct="1">
              <a:spcBef>
                <a:spcPts val="400"/>
              </a:spcBef>
              <a:spcAft>
                <a:spcPts val="4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smtClean="0">
                <a:solidFill>
                  <a:prstClr val="white"/>
                </a:solidFill>
                <a:latin typeface="Calibri" panose="020F0502020204030204" pitchFamily="34" charset="0"/>
              </a:rPr>
              <a:t>C</a:t>
            </a:r>
            <a:endParaRPr lang="en-US" sz="2000" dirty="0">
              <a:solidFill>
                <a:prstClr val="white"/>
              </a:solidFill>
              <a:latin typeface="Calibri" panose="020F0502020204030204" pitchFamily="34" charset="0"/>
            </a:endParaRPr>
          </a:p>
        </p:txBody>
      </p:sp>
      <p:sp>
        <p:nvSpPr>
          <p:cNvPr id="13" name="Content Placeholder 2"/>
          <p:cNvSpPr txBox="1">
            <a:spLocks/>
          </p:cNvSpPr>
          <p:nvPr/>
        </p:nvSpPr>
        <p:spPr>
          <a:xfrm>
            <a:off x="228600" y="4922045"/>
            <a:ext cx="381000" cy="456407"/>
          </a:xfrm>
          <a:prstGeom prst="rect">
            <a:avLst/>
          </a:prstGeom>
          <a:solidFill>
            <a:schemeClr val="accent5"/>
          </a:solidFill>
        </p:spPr>
        <p:txBody>
          <a:bodyPr vert="horz" lIns="91440" tIns="45720" rIns="91440" bIns="45720" rtlCol="0" anchor="ctr">
            <a:normAutofit/>
          </a:bodyPr>
          <a:lstStyle>
            <a:lvl1pPr marL="342900" indent="-342900" algn="l" defTabSz="914400" rtl="0" eaLnBrk="1" latinLnBrk="0" hangingPunct="1">
              <a:spcBef>
                <a:spcPts val="600"/>
              </a:spcBef>
              <a:spcAft>
                <a:spcPts val="600"/>
              </a:spcAft>
              <a:buFont typeface="Arial" panose="020B0604020202020204" pitchFamily="34" charset="0"/>
              <a:buChar char="•"/>
              <a:defRPr sz="1600" kern="1200" baseline="0">
                <a:solidFill>
                  <a:schemeClr val="tx1"/>
                </a:solidFill>
                <a:latin typeface="+mn-lt"/>
                <a:ea typeface="+mn-ea"/>
                <a:cs typeface="+mn-cs"/>
              </a:defRPr>
            </a:lvl1pPr>
            <a:lvl2pPr marL="742950" indent="-285750" algn="l" defTabSz="914400" rtl="0" eaLnBrk="1" latinLnBrk="0" hangingPunct="1">
              <a:spcBef>
                <a:spcPts val="400"/>
              </a:spcBef>
              <a:spcAft>
                <a:spcPts val="400"/>
              </a:spcAft>
              <a:buSzPct val="75000"/>
              <a:buFont typeface="Courier New" panose="02070309020205020404" pitchFamily="49" charset="0"/>
              <a:buChar char="o"/>
              <a:defRPr sz="1600" kern="1200" baseline="0">
                <a:solidFill>
                  <a:schemeClr val="tx1"/>
                </a:solidFill>
                <a:latin typeface="+mn-lt"/>
                <a:ea typeface="+mn-ea"/>
                <a:cs typeface="+mn-cs"/>
              </a:defRPr>
            </a:lvl2pPr>
            <a:lvl3pPr marL="1143000" indent="-228600" algn="l" defTabSz="914400" rtl="0" eaLnBrk="1" latinLnBrk="0" hangingPunct="1">
              <a:spcBef>
                <a:spcPts val="400"/>
              </a:spcBef>
              <a:spcAft>
                <a:spcPts val="4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smtClean="0">
                <a:solidFill>
                  <a:prstClr val="white"/>
                </a:solidFill>
                <a:latin typeface="Calibri" panose="020F0502020204030204" pitchFamily="34" charset="0"/>
              </a:rPr>
              <a:t>D</a:t>
            </a:r>
            <a:endParaRPr lang="en-US" sz="2000" dirty="0">
              <a:solidFill>
                <a:prstClr val="white"/>
              </a:solidFill>
              <a:latin typeface="Calibri" panose="020F0502020204030204" pitchFamily="34" charset="0"/>
            </a:endParaRPr>
          </a:p>
        </p:txBody>
      </p:sp>
      <p:sp>
        <p:nvSpPr>
          <p:cNvPr id="14" name="Rectangle 13"/>
          <p:cNvSpPr/>
          <p:nvPr/>
        </p:nvSpPr>
        <p:spPr>
          <a:xfrm>
            <a:off x="609600" y="2331729"/>
            <a:ext cx="7619999" cy="698474"/>
          </a:xfrm>
          <a:prstGeom prst="rect">
            <a:avLst/>
          </a:prstGeom>
          <a:solidFill>
            <a:schemeClr val="accent1"/>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lvl="0"/>
            <a:r>
              <a:rPr lang="en-US" sz="1400" kern="0" dirty="0" smtClean="0">
                <a:solidFill>
                  <a:prstClr val="white"/>
                </a:solidFill>
                <a:latin typeface="Calibri" panose="020F0502020204030204" pitchFamily="34" charset="0"/>
              </a:rPr>
              <a:t>A complaint or grievance against a specific action or item in APP (supplier, order, contract, etc.)</a:t>
            </a:r>
            <a:endParaRPr lang="en-US" sz="1400" kern="0" dirty="0">
              <a:solidFill>
                <a:prstClr val="white"/>
              </a:solidFill>
              <a:latin typeface="Calibri" panose="020F0502020204030204" pitchFamily="34" charset="0"/>
            </a:endParaRPr>
          </a:p>
        </p:txBody>
      </p:sp>
      <p:sp>
        <p:nvSpPr>
          <p:cNvPr id="15" name="Rectangle 14"/>
          <p:cNvSpPr/>
          <p:nvPr/>
        </p:nvSpPr>
        <p:spPr>
          <a:xfrm>
            <a:off x="609600" y="3156359"/>
            <a:ext cx="7619999" cy="698474"/>
          </a:xfrm>
          <a:prstGeom prst="rect">
            <a:avLst/>
          </a:prstGeom>
          <a:solidFill>
            <a:schemeClr val="accent2"/>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r>
              <a:rPr lang="en-US" sz="1400" dirty="0" smtClean="0">
                <a:solidFill>
                  <a:prstClr val="white"/>
                </a:solidFill>
                <a:latin typeface="Calibri" panose="020F0502020204030204" pitchFamily="34" charset="0"/>
                <a:cs typeface="Arial" panose="020B0604020202020204" pitchFamily="34" charset="0"/>
              </a:rPr>
              <a:t>A plan to help mitigate poor supplier performance.</a:t>
            </a:r>
            <a:endParaRPr lang="en-US" sz="1400" dirty="0">
              <a:solidFill>
                <a:prstClr val="white"/>
              </a:solidFill>
              <a:latin typeface="Calibri" panose="020F0502020204030204" pitchFamily="34" charset="0"/>
              <a:cs typeface="Arial" panose="020B0604020202020204" pitchFamily="34" charset="0"/>
            </a:endParaRPr>
          </a:p>
        </p:txBody>
      </p:sp>
      <p:sp>
        <p:nvSpPr>
          <p:cNvPr id="16" name="Rectangle 15"/>
          <p:cNvSpPr/>
          <p:nvPr/>
        </p:nvSpPr>
        <p:spPr>
          <a:xfrm>
            <a:off x="609600" y="3982101"/>
            <a:ext cx="7619999" cy="698474"/>
          </a:xfrm>
          <a:prstGeom prst="rect">
            <a:avLst/>
          </a:prstGeom>
          <a:solidFill>
            <a:schemeClr val="accent3"/>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r>
              <a:rPr lang="en-US" sz="1400" dirty="0" smtClean="0">
                <a:solidFill>
                  <a:prstClr val="white"/>
                </a:solidFill>
                <a:latin typeface="Calibri" panose="020F0502020204030204" pitchFamily="34" charset="0"/>
                <a:cs typeface="Arial" panose="020B0604020202020204" pitchFamily="34" charset="0"/>
              </a:rPr>
              <a:t>A feedback link to provide improvement suggestions to the State</a:t>
            </a:r>
            <a:endParaRPr lang="en-US" sz="1400" dirty="0">
              <a:solidFill>
                <a:prstClr val="white"/>
              </a:solidFill>
              <a:latin typeface="Calibri" panose="020F0502020204030204" pitchFamily="34" charset="0"/>
              <a:cs typeface="Arial" panose="020B0604020202020204" pitchFamily="34" charset="0"/>
            </a:endParaRPr>
          </a:p>
        </p:txBody>
      </p:sp>
      <p:sp>
        <p:nvSpPr>
          <p:cNvPr id="17" name="Rectangle 16"/>
          <p:cNvSpPr/>
          <p:nvPr/>
        </p:nvSpPr>
        <p:spPr>
          <a:xfrm>
            <a:off x="609600" y="4798193"/>
            <a:ext cx="7619999" cy="698474"/>
          </a:xfrm>
          <a:prstGeom prst="rect">
            <a:avLst/>
          </a:prstGeom>
          <a:solidFill>
            <a:schemeClr val="accent5"/>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r>
              <a:rPr lang="en-US" sz="1400" dirty="0" smtClean="0">
                <a:solidFill>
                  <a:prstClr val="white"/>
                </a:solidFill>
                <a:latin typeface="Calibri" panose="020F0502020204030204" pitchFamily="34" charset="0"/>
                <a:cs typeface="Arial" panose="020B0604020202020204" pitchFamily="34" charset="0"/>
              </a:rPr>
              <a:t>An assigned task to help mitigate poor performance.</a:t>
            </a:r>
            <a:endParaRPr lang="en-US" sz="1400" dirty="0">
              <a:solidFill>
                <a:prstClr val="white"/>
              </a:solidFill>
              <a:latin typeface="Calibri" panose="020F0502020204030204" pitchFamily="34" charset="0"/>
              <a:cs typeface="Arial" panose="020B0604020202020204" pitchFamily="34" charset="0"/>
            </a:endParaRPr>
          </a:p>
        </p:txBody>
      </p:sp>
      <p:sp>
        <p:nvSpPr>
          <p:cNvPr id="3" name="Rounded Rectangle 2"/>
          <p:cNvSpPr/>
          <p:nvPr/>
        </p:nvSpPr>
        <p:spPr>
          <a:xfrm>
            <a:off x="228600" y="3070383"/>
            <a:ext cx="8000999" cy="848084"/>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8" name="Rounded Rectangular Callout 7"/>
          <p:cNvSpPr/>
          <p:nvPr/>
        </p:nvSpPr>
        <p:spPr>
          <a:xfrm>
            <a:off x="4876800" y="3993050"/>
            <a:ext cx="3276600" cy="1036149"/>
          </a:xfrm>
          <a:prstGeom prst="wedgeRoundRectCallout">
            <a:avLst>
              <a:gd name="adj1" fmla="val -59446"/>
              <a:gd name="adj2" fmla="val -56013"/>
              <a:gd name="adj3" fmla="val 1666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latin typeface="Calibri" panose="020F0502020204030204" pitchFamily="34" charset="0"/>
                <a:cs typeface="Arial" panose="020B0604020202020204" pitchFamily="34" charset="0"/>
              </a:rPr>
              <a:t>That</a:t>
            </a:r>
            <a:r>
              <a:rPr lang="en-US" sz="1600" dirty="0">
                <a:solidFill>
                  <a:prstClr val="black"/>
                </a:solidFill>
                <a:latin typeface="Calibri" panose="020F0502020204030204" pitchFamily="34" charset="0"/>
                <a:cs typeface="Arial" panose="020B0604020202020204" pitchFamily="34" charset="0"/>
              </a:rPr>
              <a:t> </a:t>
            </a:r>
            <a:r>
              <a:rPr lang="en-US" sz="1600" dirty="0" smtClean="0">
                <a:solidFill>
                  <a:prstClr val="black"/>
                </a:solidFill>
                <a:latin typeface="Calibri" panose="020F0502020204030204" pitchFamily="34" charset="0"/>
                <a:cs typeface="Arial" panose="020B0604020202020204" pitchFamily="34" charset="0"/>
              </a:rPr>
              <a:t>is correct. Improvement plans help mitigate poor performance through assigned and scheduled tasks </a:t>
            </a:r>
            <a:endParaRPr lang="en-US" sz="1600" dirty="0">
              <a:solidFill>
                <a:prstClr val="black"/>
              </a:solidFill>
              <a:latin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199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Introduction</a:t>
            </a:r>
            <a:endParaRPr lang="en-US" dirty="0"/>
          </a:p>
        </p:txBody>
      </p:sp>
      <p:sp>
        <p:nvSpPr>
          <p:cNvPr id="27" name="Content Placeholder 26"/>
          <p:cNvSpPr>
            <a:spLocks noGrp="1"/>
          </p:cNvSpPr>
          <p:nvPr>
            <p:ph idx="1"/>
          </p:nvPr>
        </p:nvSpPr>
        <p:spPr>
          <a:xfrm>
            <a:off x="228600" y="1066800"/>
            <a:ext cx="8686800" cy="576617"/>
          </a:xfrm>
        </p:spPr>
        <p:txBody>
          <a:bodyPr>
            <a:noAutofit/>
          </a:bodyPr>
          <a:lstStyle/>
          <a:p>
            <a:pPr marL="0" indent="0">
              <a:buNone/>
            </a:pPr>
            <a:r>
              <a:rPr lang="en-US" sz="1800" dirty="0" smtClean="0"/>
              <a:t>This course provides you with an overview of the following highlighted processes of the Supplier Management module:</a:t>
            </a:r>
            <a:endParaRPr lang="en-US" sz="1800" dirty="0"/>
          </a:p>
        </p:txBody>
      </p:sp>
      <p:sp>
        <p:nvSpPr>
          <p:cNvPr id="7" name="Slide Number Placeholder 6"/>
          <p:cNvSpPr>
            <a:spLocks noGrp="1"/>
          </p:cNvSpPr>
          <p:nvPr>
            <p:ph type="sldNum" sz="quarter" idx="12"/>
          </p:nvPr>
        </p:nvSpPr>
        <p:spPr/>
        <p:txBody>
          <a:bodyPr/>
          <a:lstStyle/>
          <a:p>
            <a:pPr defTabSz="914400"/>
            <a:fld id="{8CD5FF4D-2AEA-474C-AA08-93571AB214FD}" type="slidenum">
              <a:rPr lang="en-US" smtClean="0">
                <a:solidFill>
                  <a:prstClr val="black">
                    <a:tint val="75000"/>
                  </a:prstClr>
                </a:solidFill>
              </a:rPr>
              <a:pPr defTabSz="914400"/>
              <a:t>3</a:t>
            </a:fld>
            <a:endParaRPr lang="en-US" dirty="0">
              <a:solidFill>
                <a:prstClr val="black">
                  <a:tint val="75000"/>
                </a:prstClr>
              </a:solidFill>
            </a:endParaRPr>
          </a:p>
        </p:txBody>
      </p:sp>
      <p:sp>
        <p:nvSpPr>
          <p:cNvPr id="39" name="Rounded Rectangle 38"/>
          <p:cNvSpPr/>
          <p:nvPr/>
        </p:nvSpPr>
        <p:spPr>
          <a:xfrm>
            <a:off x="228600" y="2286000"/>
            <a:ext cx="2743200" cy="33528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70" name="Right Arrow 69"/>
          <p:cNvSpPr/>
          <p:nvPr/>
        </p:nvSpPr>
        <p:spPr>
          <a:xfrm>
            <a:off x="3084680" y="2286000"/>
            <a:ext cx="4648200" cy="727829"/>
          </a:xfrm>
          <a:prstGeom prst="rightArrow">
            <a:avLst/>
          </a:prstGeom>
          <a:solidFill>
            <a:srgbClr val="CCCCCC"/>
          </a:solidFill>
          <a:ln w="12700">
            <a:solidFill>
              <a:srgbClr val="CCCC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84629" rtl="0" eaLnBrk="1" latinLnBrk="0" hangingPunct="1">
              <a:defRPr sz="2000" kern="1200">
                <a:solidFill>
                  <a:schemeClr val="lt1"/>
                </a:solidFill>
                <a:latin typeface="+mn-lt"/>
                <a:ea typeface="+mn-ea"/>
                <a:cs typeface="+mn-cs"/>
              </a:defRPr>
            </a:lvl1pPr>
            <a:lvl2pPr marL="492315" algn="l" defTabSz="984629" rtl="0" eaLnBrk="1" latinLnBrk="0" hangingPunct="1">
              <a:defRPr sz="2000" kern="1200">
                <a:solidFill>
                  <a:schemeClr val="lt1"/>
                </a:solidFill>
                <a:latin typeface="+mn-lt"/>
                <a:ea typeface="+mn-ea"/>
                <a:cs typeface="+mn-cs"/>
              </a:defRPr>
            </a:lvl2pPr>
            <a:lvl3pPr marL="984629" algn="l" defTabSz="984629" rtl="0" eaLnBrk="1" latinLnBrk="0" hangingPunct="1">
              <a:defRPr sz="2000" kern="1200">
                <a:solidFill>
                  <a:schemeClr val="lt1"/>
                </a:solidFill>
                <a:latin typeface="+mn-lt"/>
                <a:ea typeface="+mn-ea"/>
                <a:cs typeface="+mn-cs"/>
              </a:defRPr>
            </a:lvl3pPr>
            <a:lvl4pPr marL="1476944" algn="l" defTabSz="984629" rtl="0" eaLnBrk="1" latinLnBrk="0" hangingPunct="1">
              <a:defRPr sz="2000" kern="1200">
                <a:solidFill>
                  <a:schemeClr val="lt1"/>
                </a:solidFill>
                <a:latin typeface="+mn-lt"/>
                <a:ea typeface="+mn-ea"/>
                <a:cs typeface="+mn-cs"/>
              </a:defRPr>
            </a:lvl4pPr>
            <a:lvl5pPr marL="1969260" algn="l" defTabSz="984629" rtl="0" eaLnBrk="1" latinLnBrk="0" hangingPunct="1">
              <a:defRPr sz="2000" kern="1200">
                <a:solidFill>
                  <a:schemeClr val="lt1"/>
                </a:solidFill>
                <a:latin typeface="+mn-lt"/>
                <a:ea typeface="+mn-ea"/>
                <a:cs typeface="+mn-cs"/>
              </a:defRPr>
            </a:lvl5pPr>
            <a:lvl6pPr marL="2461574" algn="l" defTabSz="984629" rtl="0" eaLnBrk="1" latinLnBrk="0" hangingPunct="1">
              <a:defRPr sz="2000" kern="1200">
                <a:solidFill>
                  <a:schemeClr val="lt1"/>
                </a:solidFill>
                <a:latin typeface="+mn-lt"/>
                <a:ea typeface="+mn-ea"/>
                <a:cs typeface="+mn-cs"/>
              </a:defRPr>
            </a:lvl6pPr>
            <a:lvl7pPr marL="2953889" algn="l" defTabSz="984629" rtl="0" eaLnBrk="1" latinLnBrk="0" hangingPunct="1">
              <a:defRPr sz="2000" kern="1200">
                <a:solidFill>
                  <a:schemeClr val="lt1"/>
                </a:solidFill>
                <a:latin typeface="+mn-lt"/>
                <a:ea typeface="+mn-ea"/>
                <a:cs typeface="+mn-cs"/>
              </a:defRPr>
            </a:lvl7pPr>
            <a:lvl8pPr marL="3446204" algn="l" defTabSz="984629" rtl="0" eaLnBrk="1" latinLnBrk="0" hangingPunct="1">
              <a:defRPr sz="2000" kern="1200">
                <a:solidFill>
                  <a:schemeClr val="lt1"/>
                </a:solidFill>
                <a:latin typeface="+mn-lt"/>
                <a:ea typeface="+mn-ea"/>
                <a:cs typeface="+mn-cs"/>
              </a:defRPr>
            </a:lvl8pPr>
            <a:lvl9pPr marL="3938518" algn="l" defTabSz="984629" rtl="0" eaLnBrk="1" latinLnBrk="0" hangingPunct="1">
              <a:defRPr sz="2000" kern="1200">
                <a:solidFill>
                  <a:schemeClr val="lt1"/>
                </a:solidFill>
                <a:latin typeface="+mn-lt"/>
                <a:ea typeface="+mn-ea"/>
                <a:cs typeface="+mn-cs"/>
              </a:defRPr>
            </a:lvl9pPr>
          </a:lstStyle>
          <a:p>
            <a:pPr algn="ctr"/>
            <a:r>
              <a:rPr lang="en-US" sz="1600" b="1" dirty="0" smtClean="0">
                <a:solidFill>
                  <a:schemeClr val="tx1"/>
                </a:solidFill>
                <a:latin typeface="Calibri" panose="020F0502020204030204" pitchFamily="34" charset="0"/>
              </a:rPr>
              <a:t>Supplier Registration and Enrollment</a:t>
            </a:r>
            <a:endParaRPr lang="en-US" sz="1600" b="1" dirty="0">
              <a:solidFill>
                <a:schemeClr val="tx1"/>
              </a:solidFill>
              <a:latin typeface="Calibri" panose="020F0502020204030204" pitchFamily="34" charset="0"/>
            </a:endParaRPr>
          </a:p>
        </p:txBody>
      </p:sp>
      <p:sp>
        <p:nvSpPr>
          <p:cNvPr id="71" name="Rounded Rectangle 70"/>
          <p:cNvSpPr/>
          <p:nvPr/>
        </p:nvSpPr>
        <p:spPr>
          <a:xfrm>
            <a:off x="7763193" y="2404090"/>
            <a:ext cx="542607" cy="491649"/>
          </a:xfrm>
          <a:prstGeom prst="roundRect">
            <a:avLst/>
          </a:prstGeom>
          <a:solidFill>
            <a:schemeClr val="bg1">
              <a:lumMod val="95000"/>
            </a:schemeClr>
          </a:solidFill>
          <a:ln w="12700">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84629" rtl="0" eaLnBrk="1" latinLnBrk="0" hangingPunct="1">
              <a:defRPr sz="2000" kern="1200">
                <a:solidFill>
                  <a:schemeClr val="lt1"/>
                </a:solidFill>
                <a:latin typeface="+mn-lt"/>
                <a:ea typeface="+mn-ea"/>
                <a:cs typeface="+mn-cs"/>
              </a:defRPr>
            </a:lvl1pPr>
            <a:lvl2pPr marL="492315" algn="l" defTabSz="984629" rtl="0" eaLnBrk="1" latinLnBrk="0" hangingPunct="1">
              <a:defRPr sz="2000" kern="1200">
                <a:solidFill>
                  <a:schemeClr val="lt1"/>
                </a:solidFill>
                <a:latin typeface="+mn-lt"/>
                <a:ea typeface="+mn-ea"/>
                <a:cs typeface="+mn-cs"/>
              </a:defRPr>
            </a:lvl2pPr>
            <a:lvl3pPr marL="984629" algn="l" defTabSz="984629" rtl="0" eaLnBrk="1" latinLnBrk="0" hangingPunct="1">
              <a:defRPr sz="2000" kern="1200">
                <a:solidFill>
                  <a:schemeClr val="lt1"/>
                </a:solidFill>
                <a:latin typeface="+mn-lt"/>
                <a:ea typeface="+mn-ea"/>
                <a:cs typeface="+mn-cs"/>
              </a:defRPr>
            </a:lvl3pPr>
            <a:lvl4pPr marL="1476944" algn="l" defTabSz="984629" rtl="0" eaLnBrk="1" latinLnBrk="0" hangingPunct="1">
              <a:defRPr sz="2000" kern="1200">
                <a:solidFill>
                  <a:schemeClr val="lt1"/>
                </a:solidFill>
                <a:latin typeface="+mn-lt"/>
                <a:ea typeface="+mn-ea"/>
                <a:cs typeface="+mn-cs"/>
              </a:defRPr>
            </a:lvl4pPr>
            <a:lvl5pPr marL="1969260" algn="l" defTabSz="984629" rtl="0" eaLnBrk="1" latinLnBrk="0" hangingPunct="1">
              <a:defRPr sz="2000" kern="1200">
                <a:solidFill>
                  <a:schemeClr val="lt1"/>
                </a:solidFill>
                <a:latin typeface="+mn-lt"/>
                <a:ea typeface="+mn-ea"/>
                <a:cs typeface="+mn-cs"/>
              </a:defRPr>
            </a:lvl5pPr>
            <a:lvl6pPr marL="2461574" algn="l" defTabSz="984629" rtl="0" eaLnBrk="1" latinLnBrk="0" hangingPunct="1">
              <a:defRPr sz="2000" kern="1200">
                <a:solidFill>
                  <a:schemeClr val="lt1"/>
                </a:solidFill>
                <a:latin typeface="+mn-lt"/>
                <a:ea typeface="+mn-ea"/>
                <a:cs typeface="+mn-cs"/>
              </a:defRPr>
            </a:lvl6pPr>
            <a:lvl7pPr marL="2953889" algn="l" defTabSz="984629" rtl="0" eaLnBrk="1" latinLnBrk="0" hangingPunct="1">
              <a:defRPr sz="2000" kern="1200">
                <a:solidFill>
                  <a:schemeClr val="lt1"/>
                </a:solidFill>
                <a:latin typeface="+mn-lt"/>
                <a:ea typeface="+mn-ea"/>
                <a:cs typeface="+mn-cs"/>
              </a:defRPr>
            </a:lvl7pPr>
            <a:lvl8pPr marL="3446204" algn="l" defTabSz="984629" rtl="0" eaLnBrk="1" latinLnBrk="0" hangingPunct="1">
              <a:defRPr sz="2000" kern="1200">
                <a:solidFill>
                  <a:schemeClr val="lt1"/>
                </a:solidFill>
                <a:latin typeface="+mn-lt"/>
                <a:ea typeface="+mn-ea"/>
                <a:cs typeface="+mn-cs"/>
              </a:defRPr>
            </a:lvl8pPr>
            <a:lvl9pPr marL="3938518" algn="l" defTabSz="984629" rtl="0" eaLnBrk="1" latinLnBrk="0" hangingPunct="1">
              <a:defRPr sz="20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72" name="Freeform 71"/>
          <p:cNvSpPr>
            <a:spLocks noChangeAspect="1" noEditPoints="1"/>
          </p:cNvSpPr>
          <p:nvPr/>
        </p:nvSpPr>
        <p:spPr bwMode="auto">
          <a:xfrm>
            <a:off x="7834457" y="2467354"/>
            <a:ext cx="400079" cy="365120"/>
          </a:xfrm>
          <a:custGeom>
            <a:avLst/>
            <a:gdLst>
              <a:gd name="T0" fmla="*/ 91 w 147"/>
              <a:gd name="T1" fmla="*/ 100 h 133"/>
              <a:gd name="T2" fmla="*/ 67 w 147"/>
              <a:gd name="T3" fmla="*/ 75 h 133"/>
              <a:gd name="T4" fmla="*/ 75 w 147"/>
              <a:gd name="T5" fmla="*/ 57 h 133"/>
              <a:gd name="T6" fmla="*/ 82 w 147"/>
              <a:gd name="T7" fmla="*/ 45 h 133"/>
              <a:gd name="T8" fmla="*/ 79 w 147"/>
              <a:gd name="T9" fmla="*/ 39 h 133"/>
              <a:gd name="T10" fmla="*/ 81 w 147"/>
              <a:gd name="T11" fmla="*/ 26 h 133"/>
              <a:gd name="T12" fmla="*/ 52 w 147"/>
              <a:gd name="T13" fmla="*/ 0 h 133"/>
              <a:gd name="T14" fmla="*/ 22 w 147"/>
              <a:gd name="T15" fmla="*/ 26 h 133"/>
              <a:gd name="T16" fmla="*/ 24 w 147"/>
              <a:gd name="T17" fmla="*/ 39 h 133"/>
              <a:gd name="T18" fmla="*/ 21 w 147"/>
              <a:gd name="T19" fmla="*/ 45 h 133"/>
              <a:gd name="T20" fmla="*/ 28 w 147"/>
              <a:gd name="T21" fmla="*/ 57 h 133"/>
              <a:gd name="T22" fmla="*/ 36 w 147"/>
              <a:gd name="T23" fmla="*/ 75 h 133"/>
              <a:gd name="T24" fmla="*/ 12 w 147"/>
              <a:gd name="T25" fmla="*/ 100 h 133"/>
              <a:gd name="T26" fmla="*/ 0 w 147"/>
              <a:gd name="T27" fmla="*/ 103 h 133"/>
              <a:gd name="T28" fmla="*/ 0 w 147"/>
              <a:gd name="T29" fmla="*/ 133 h 133"/>
              <a:gd name="T30" fmla="*/ 118 w 147"/>
              <a:gd name="T31" fmla="*/ 133 h 133"/>
              <a:gd name="T32" fmla="*/ 118 w 147"/>
              <a:gd name="T33" fmla="*/ 118 h 133"/>
              <a:gd name="T34" fmla="*/ 91 w 147"/>
              <a:gd name="T35" fmla="*/ 100 h 133"/>
              <a:gd name="T36" fmla="*/ 125 w 147"/>
              <a:gd name="T37" fmla="*/ 59 h 133"/>
              <a:gd name="T38" fmla="*/ 125 w 147"/>
              <a:gd name="T39" fmla="*/ 37 h 133"/>
              <a:gd name="T40" fmla="*/ 111 w 147"/>
              <a:gd name="T41" fmla="*/ 37 h 133"/>
              <a:gd name="T42" fmla="*/ 111 w 147"/>
              <a:gd name="T43" fmla="*/ 59 h 133"/>
              <a:gd name="T44" fmla="*/ 88 w 147"/>
              <a:gd name="T45" fmla="*/ 59 h 133"/>
              <a:gd name="T46" fmla="*/ 88 w 147"/>
              <a:gd name="T47" fmla="*/ 74 h 133"/>
              <a:gd name="T48" fmla="*/ 111 w 147"/>
              <a:gd name="T49" fmla="*/ 74 h 133"/>
              <a:gd name="T50" fmla="*/ 111 w 147"/>
              <a:gd name="T51" fmla="*/ 96 h 133"/>
              <a:gd name="T52" fmla="*/ 125 w 147"/>
              <a:gd name="T53" fmla="*/ 96 h 133"/>
              <a:gd name="T54" fmla="*/ 125 w 147"/>
              <a:gd name="T55" fmla="*/ 74 h 133"/>
              <a:gd name="T56" fmla="*/ 147 w 147"/>
              <a:gd name="T57" fmla="*/ 74 h 133"/>
              <a:gd name="T58" fmla="*/ 147 w 147"/>
              <a:gd name="T59" fmla="*/ 59 h 133"/>
              <a:gd name="T60" fmla="*/ 125 w 147"/>
              <a:gd name="T61" fmla="*/ 5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133">
                <a:moveTo>
                  <a:pt x="91" y="100"/>
                </a:moveTo>
                <a:cubicBezTo>
                  <a:pt x="73" y="93"/>
                  <a:pt x="67" y="87"/>
                  <a:pt x="67" y="75"/>
                </a:cubicBezTo>
                <a:cubicBezTo>
                  <a:pt x="67" y="68"/>
                  <a:pt x="73" y="70"/>
                  <a:pt x="75" y="57"/>
                </a:cubicBezTo>
                <a:cubicBezTo>
                  <a:pt x="76" y="52"/>
                  <a:pt x="81" y="57"/>
                  <a:pt x="82" y="45"/>
                </a:cubicBezTo>
                <a:cubicBezTo>
                  <a:pt x="82" y="40"/>
                  <a:pt x="79" y="39"/>
                  <a:pt x="79" y="39"/>
                </a:cubicBezTo>
                <a:cubicBezTo>
                  <a:pt x="79" y="39"/>
                  <a:pt x="81" y="31"/>
                  <a:pt x="81" y="26"/>
                </a:cubicBezTo>
                <a:cubicBezTo>
                  <a:pt x="82" y="19"/>
                  <a:pt x="77" y="0"/>
                  <a:pt x="52" y="0"/>
                </a:cubicBezTo>
                <a:cubicBezTo>
                  <a:pt x="26" y="0"/>
                  <a:pt x="21" y="19"/>
                  <a:pt x="22" y="26"/>
                </a:cubicBezTo>
                <a:cubicBezTo>
                  <a:pt x="23" y="31"/>
                  <a:pt x="24" y="39"/>
                  <a:pt x="24" y="39"/>
                </a:cubicBezTo>
                <a:cubicBezTo>
                  <a:pt x="24" y="39"/>
                  <a:pt x="21" y="40"/>
                  <a:pt x="21" y="45"/>
                </a:cubicBezTo>
                <a:cubicBezTo>
                  <a:pt x="22" y="57"/>
                  <a:pt x="27" y="52"/>
                  <a:pt x="28" y="57"/>
                </a:cubicBezTo>
                <a:cubicBezTo>
                  <a:pt x="31" y="70"/>
                  <a:pt x="36" y="68"/>
                  <a:pt x="36" y="75"/>
                </a:cubicBezTo>
                <a:cubicBezTo>
                  <a:pt x="36" y="87"/>
                  <a:pt x="30" y="93"/>
                  <a:pt x="12" y="100"/>
                </a:cubicBezTo>
                <a:cubicBezTo>
                  <a:pt x="10" y="100"/>
                  <a:pt x="4" y="102"/>
                  <a:pt x="0" y="103"/>
                </a:cubicBezTo>
                <a:cubicBezTo>
                  <a:pt x="0" y="133"/>
                  <a:pt x="0" y="133"/>
                  <a:pt x="0" y="133"/>
                </a:cubicBezTo>
                <a:cubicBezTo>
                  <a:pt x="118" y="133"/>
                  <a:pt x="118" y="133"/>
                  <a:pt x="118" y="133"/>
                </a:cubicBezTo>
                <a:cubicBezTo>
                  <a:pt x="118" y="133"/>
                  <a:pt x="118" y="122"/>
                  <a:pt x="118" y="118"/>
                </a:cubicBezTo>
                <a:cubicBezTo>
                  <a:pt x="118" y="113"/>
                  <a:pt x="110" y="106"/>
                  <a:pt x="91" y="100"/>
                </a:cubicBezTo>
                <a:close/>
                <a:moveTo>
                  <a:pt x="125" y="59"/>
                </a:moveTo>
                <a:cubicBezTo>
                  <a:pt x="125" y="37"/>
                  <a:pt x="125" y="37"/>
                  <a:pt x="125" y="37"/>
                </a:cubicBezTo>
                <a:cubicBezTo>
                  <a:pt x="111" y="37"/>
                  <a:pt x="111" y="37"/>
                  <a:pt x="111" y="37"/>
                </a:cubicBezTo>
                <a:cubicBezTo>
                  <a:pt x="111" y="59"/>
                  <a:pt x="111" y="59"/>
                  <a:pt x="111" y="59"/>
                </a:cubicBezTo>
                <a:cubicBezTo>
                  <a:pt x="88" y="59"/>
                  <a:pt x="88" y="59"/>
                  <a:pt x="88" y="59"/>
                </a:cubicBezTo>
                <a:cubicBezTo>
                  <a:pt x="88" y="74"/>
                  <a:pt x="88" y="74"/>
                  <a:pt x="88" y="74"/>
                </a:cubicBezTo>
                <a:cubicBezTo>
                  <a:pt x="111" y="74"/>
                  <a:pt x="111" y="74"/>
                  <a:pt x="111" y="74"/>
                </a:cubicBezTo>
                <a:cubicBezTo>
                  <a:pt x="111" y="96"/>
                  <a:pt x="111" y="96"/>
                  <a:pt x="111" y="96"/>
                </a:cubicBezTo>
                <a:cubicBezTo>
                  <a:pt x="125" y="96"/>
                  <a:pt x="125" y="96"/>
                  <a:pt x="125" y="96"/>
                </a:cubicBezTo>
                <a:cubicBezTo>
                  <a:pt x="125" y="74"/>
                  <a:pt x="125" y="74"/>
                  <a:pt x="125" y="74"/>
                </a:cubicBezTo>
                <a:cubicBezTo>
                  <a:pt x="147" y="74"/>
                  <a:pt x="147" y="74"/>
                  <a:pt x="147" y="74"/>
                </a:cubicBezTo>
                <a:cubicBezTo>
                  <a:pt x="147" y="59"/>
                  <a:pt x="147" y="59"/>
                  <a:pt x="147" y="59"/>
                </a:cubicBezTo>
                <a:lnTo>
                  <a:pt x="125" y="59"/>
                </a:lnTo>
                <a:close/>
              </a:path>
            </a:pathLst>
          </a:custGeom>
          <a:solidFill>
            <a:srgbClr val="72727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84629" rtl="0" eaLnBrk="1" latinLnBrk="0" hangingPunct="1">
              <a:defRPr sz="2000" kern="1200">
                <a:solidFill>
                  <a:schemeClr val="tx1"/>
                </a:solidFill>
                <a:latin typeface="+mn-lt"/>
                <a:ea typeface="+mn-ea"/>
                <a:cs typeface="+mn-cs"/>
              </a:defRPr>
            </a:lvl1pPr>
            <a:lvl2pPr marL="492315" algn="l" defTabSz="984629" rtl="0" eaLnBrk="1" latinLnBrk="0" hangingPunct="1">
              <a:defRPr sz="2000" kern="1200">
                <a:solidFill>
                  <a:schemeClr val="tx1"/>
                </a:solidFill>
                <a:latin typeface="+mn-lt"/>
                <a:ea typeface="+mn-ea"/>
                <a:cs typeface="+mn-cs"/>
              </a:defRPr>
            </a:lvl2pPr>
            <a:lvl3pPr marL="984629" algn="l" defTabSz="984629" rtl="0" eaLnBrk="1" latinLnBrk="0" hangingPunct="1">
              <a:defRPr sz="2000" kern="1200">
                <a:solidFill>
                  <a:schemeClr val="tx1"/>
                </a:solidFill>
                <a:latin typeface="+mn-lt"/>
                <a:ea typeface="+mn-ea"/>
                <a:cs typeface="+mn-cs"/>
              </a:defRPr>
            </a:lvl3pPr>
            <a:lvl4pPr marL="1476944" algn="l" defTabSz="984629" rtl="0" eaLnBrk="1" latinLnBrk="0" hangingPunct="1">
              <a:defRPr sz="2000" kern="1200">
                <a:solidFill>
                  <a:schemeClr val="tx1"/>
                </a:solidFill>
                <a:latin typeface="+mn-lt"/>
                <a:ea typeface="+mn-ea"/>
                <a:cs typeface="+mn-cs"/>
              </a:defRPr>
            </a:lvl4pPr>
            <a:lvl5pPr marL="1969260" algn="l" defTabSz="984629" rtl="0" eaLnBrk="1" latinLnBrk="0" hangingPunct="1">
              <a:defRPr sz="2000" kern="1200">
                <a:solidFill>
                  <a:schemeClr val="tx1"/>
                </a:solidFill>
                <a:latin typeface="+mn-lt"/>
                <a:ea typeface="+mn-ea"/>
                <a:cs typeface="+mn-cs"/>
              </a:defRPr>
            </a:lvl5pPr>
            <a:lvl6pPr marL="2461574" algn="l" defTabSz="984629" rtl="0" eaLnBrk="1" latinLnBrk="0" hangingPunct="1">
              <a:defRPr sz="2000" kern="1200">
                <a:solidFill>
                  <a:schemeClr val="tx1"/>
                </a:solidFill>
                <a:latin typeface="+mn-lt"/>
                <a:ea typeface="+mn-ea"/>
                <a:cs typeface="+mn-cs"/>
              </a:defRPr>
            </a:lvl6pPr>
            <a:lvl7pPr marL="2953889" algn="l" defTabSz="984629" rtl="0" eaLnBrk="1" latinLnBrk="0" hangingPunct="1">
              <a:defRPr sz="2000" kern="1200">
                <a:solidFill>
                  <a:schemeClr val="tx1"/>
                </a:solidFill>
                <a:latin typeface="+mn-lt"/>
                <a:ea typeface="+mn-ea"/>
                <a:cs typeface="+mn-cs"/>
              </a:defRPr>
            </a:lvl7pPr>
            <a:lvl8pPr marL="3446204" algn="l" defTabSz="984629" rtl="0" eaLnBrk="1" latinLnBrk="0" hangingPunct="1">
              <a:defRPr sz="2000" kern="1200">
                <a:solidFill>
                  <a:schemeClr val="tx1"/>
                </a:solidFill>
                <a:latin typeface="+mn-lt"/>
                <a:ea typeface="+mn-ea"/>
                <a:cs typeface="+mn-cs"/>
              </a:defRPr>
            </a:lvl8pPr>
            <a:lvl9pPr marL="3938518" algn="l" defTabSz="984629" rtl="0" eaLnBrk="1" latinLnBrk="0" hangingPunct="1">
              <a:defRPr sz="2000" kern="1200">
                <a:solidFill>
                  <a:schemeClr val="tx1"/>
                </a:solidFill>
                <a:latin typeface="+mn-lt"/>
                <a:ea typeface="+mn-ea"/>
                <a:cs typeface="+mn-cs"/>
              </a:defRPr>
            </a:lvl9pPr>
          </a:lstStyle>
          <a:p>
            <a:endParaRPr lang="en-US" dirty="0">
              <a:latin typeface="Calibri" panose="020F0502020204030204" pitchFamily="34" charset="0"/>
            </a:endParaRPr>
          </a:p>
        </p:txBody>
      </p:sp>
      <p:grpSp>
        <p:nvGrpSpPr>
          <p:cNvPr id="59" name="Group 58"/>
          <p:cNvGrpSpPr/>
          <p:nvPr/>
        </p:nvGrpSpPr>
        <p:grpSpPr>
          <a:xfrm>
            <a:off x="3084680" y="3117467"/>
            <a:ext cx="5221120" cy="727829"/>
            <a:chOff x="1059337" y="2568970"/>
            <a:chExt cx="5221120" cy="727829"/>
          </a:xfrm>
        </p:grpSpPr>
        <p:sp>
          <p:nvSpPr>
            <p:cNvPr id="68" name="Right Arrow 67"/>
            <p:cNvSpPr/>
            <p:nvPr/>
          </p:nvSpPr>
          <p:spPr>
            <a:xfrm>
              <a:off x="1059337" y="2568970"/>
              <a:ext cx="4648200" cy="727829"/>
            </a:xfrm>
            <a:prstGeom prst="rightArrow">
              <a:avLst/>
            </a:prstGeom>
            <a:solidFill>
              <a:srgbClr val="E24307"/>
            </a:solidFill>
            <a:ln w="12700">
              <a:solidFill>
                <a:srgbClr val="CCCC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84629" rtl="0" eaLnBrk="1" latinLnBrk="0" hangingPunct="1">
                <a:defRPr sz="2000" kern="1200">
                  <a:solidFill>
                    <a:schemeClr val="lt1"/>
                  </a:solidFill>
                  <a:latin typeface="+mn-lt"/>
                  <a:ea typeface="+mn-ea"/>
                  <a:cs typeface="+mn-cs"/>
                </a:defRPr>
              </a:lvl1pPr>
              <a:lvl2pPr marL="492315" algn="l" defTabSz="984629" rtl="0" eaLnBrk="1" latinLnBrk="0" hangingPunct="1">
                <a:defRPr sz="2000" kern="1200">
                  <a:solidFill>
                    <a:schemeClr val="lt1"/>
                  </a:solidFill>
                  <a:latin typeface="+mn-lt"/>
                  <a:ea typeface="+mn-ea"/>
                  <a:cs typeface="+mn-cs"/>
                </a:defRPr>
              </a:lvl2pPr>
              <a:lvl3pPr marL="984629" algn="l" defTabSz="984629" rtl="0" eaLnBrk="1" latinLnBrk="0" hangingPunct="1">
                <a:defRPr sz="2000" kern="1200">
                  <a:solidFill>
                    <a:schemeClr val="lt1"/>
                  </a:solidFill>
                  <a:latin typeface="+mn-lt"/>
                  <a:ea typeface="+mn-ea"/>
                  <a:cs typeface="+mn-cs"/>
                </a:defRPr>
              </a:lvl3pPr>
              <a:lvl4pPr marL="1476944" algn="l" defTabSz="984629" rtl="0" eaLnBrk="1" latinLnBrk="0" hangingPunct="1">
                <a:defRPr sz="2000" kern="1200">
                  <a:solidFill>
                    <a:schemeClr val="lt1"/>
                  </a:solidFill>
                  <a:latin typeface="+mn-lt"/>
                  <a:ea typeface="+mn-ea"/>
                  <a:cs typeface="+mn-cs"/>
                </a:defRPr>
              </a:lvl4pPr>
              <a:lvl5pPr marL="1969260" algn="l" defTabSz="984629" rtl="0" eaLnBrk="1" latinLnBrk="0" hangingPunct="1">
                <a:defRPr sz="2000" kern="1200">
                  <a:solidFill>
                    <a:schemeClr val="lt1"/>
                  </a:solidFill>
                  <a:latin typeface="+mn-lt"/>
                  <a:ea typeface="+mn-ea"/>
                  <a:cs typeface="+mn-cs"/>
                </a:defRPr>
              </a:lvl5pPr>
              <a:lvl6pPr marL="2461574" algn="l" defTabSz="984629" rtl="0" eaLnBrk="1" latinLnBrk="0" hangingPunct="1">
                <a:defRPr sz="2000" kern="1200">
                  <a:solidFill>
                    <a:schemeClr val="lt1"/>
                  </a:solidFill>
                  <a:latin typeface="+mn-lt"/>
                  <a:ea typeface="+mn-ea"/>
                  <a:cs typeface="+mn-cs"/>
                </a:defRPr>
              </a:lvl6pPr>
              <a:lvl7pPr marL="2953889" algn="l" defTabSz="984629" rtl="0" eaLnBrk="1" latinLnBrk="0" hangingPunct="1">
                <a:defRPr sz="2000" kern="1200">
                  <a:solidFill>
                    <a:schemeClr val="lt1"/>
                  </a:solidFill>
                  <a:latin typeface="+mn-lt"/>
                  <a:ea typeface="+mn-ea"/>
                  <a:cs typeface="+mn-cs"/>
                </a:defRPr>
              </a:lvl7pPr>
              <a:lvl8pPr marL="3446204" algn="l" defTabSz="984629" rtl="0" eaLnBrk="1" latinLnBrk="0" hangingPunct="1">
                <a:defRPr sz="2000" kern="1200">
                  <a:solidFill>
                    <a:schemeClr val="lt1"/>
                  </a:solidFill>
                  <a:latin typeface="+mn-lt"/>
                  <a:ea typeface="+mn-ea"/>
                  <a:cs typeface="+mn-cs"/>
                </a:defRPr>
              </a:lvl8pPr>
              <a:lvl9pPr marL="3938518" algn="l" defTabSz="984629" rtl="0" eaLnBrk="1" latinLnBrk="0" hangingPunct="1">
                <a:defRPr sz="2000" kern="1200">
                  <a:solidFill>
                    <a:schemeClr val="lt1"/>
                  </a:solidFill>
                  <a:latin typeface="+mn-lt"/>
                  <a:ea typeface="+mn-ea"/>
                  <a:cs typeface="+mn-cs"/>
                </a:defRPr>
              </a:lvl9pPr>
            </a:lstStyle>
            <a:p>
              <a:pPr algn="ctr"/>
              <a:r>
                <a:rPr lang="en-US" sz="1500" b="1" dirty="0" smtClean="0">
                  <a:solidFill>
                    <a:schemeClr val="bg1"/>
                  </a:solidFill>
                  <a:latin typeface="Calibri" panose="020F0502020204030204" pitchFamily="34" charset="0"/>
                </a:rPr>
                <a:t>Corrective Action Requests </a:t>
              </a:r>
              <a:r>
                <a:rPr lang="en-US" sz="1500" b="1" dirty="0">
                  <a:solidFill>
                    <a:schemeClr val="bg1"/>
                  </a:solidFill>
                  <a:latin typeface="Calibri" panose="020F0502020204030204" pitchFamily="34" charset="0"/>
                </a:rPr>
                <a:t>Creation and Management</a:t>
              </a:r>
            </a:p>
          </p:txBody>
        </p:sp>
        <p:sp>
          <p:nvSpPr>
            <p:cNvPr id="69" name="Rounded Rectangle 68"/>
            <p:cNvSpPr/>
            <p:nvPr/>
          </p:nvSpPr>
          <p:spPr>
            <a:xfrm>
              <a:off x="5737850" y="2687060"/>
              <a:ext cx="542607" cy="491649"/>
            </a:xfrm>
            <a:prstGeom prst="roundRect">
              <a:avLst/>
            </a:prstGeom>
            <a:solidFill>
              <a:schemeClr val="bg1">
                <a:lumMod val="95000"/>
              </a:schemeClr>
            </a:solidFill>
            <a:ln w="12700">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84629" rtl="0" eaLnBrk="1" latinLnBrk="0" hangingPunct="1">
                <a:defRPr sz="2000" kern="1200">
                  <a:solidFill>
                    <a:schemeClr val="lt1"/>
                  </a:solidFill>
                  <a:latin typeface="+mn-lt"/>
                  <a:ea typeface="+mn-ea"/>
                  <a:cs typeface="+mn-cs"/>
                </a:defRPr>
              </a:lvl1pPr>
              <a:lvl2pPr marL="492315" algn="l" defTabSz="984629" rtl="0" eaLnBrk="1" latinLnBrk="0" hangingPunct="1">
                <a:defRPr sz="2000" kern="1200">
                  <a:solidFill>
                    <a:schemeClr val="lt1"/>
                  </a:solidFill>
                  <a:latin typeface="+mn-lt"/>
                  <a:ea typeface="+mn-ea"/>
                  <a:cs typeface="+mn-cs"/>
                </a:defRPr>
              </a:lvl2pPr>
              <a:lvl3pPr marL="984629" algn="l" defTabSz="984629" rtl="0" eaLnBrk="1" latinLnBrk="0" hangingPunct="1">
                <a:defRPr sz="2000" kern="1200">
                  <a:solidFill>
                    <a:schemeClr val="lt1"/>
                  </a:solidFill>
                  <a:latin typeface="+mn-lt"/>
                  <a:ea typeface="+mn-ea"/>
                  <a:cs typeface="+mn-cs"/>
                </a:defRPr>
              </a:lvl3pPr>
              <a:lvl4pPr marL="1476944" algn="l" defTabSz="984629" rtl="0" eaLnBrk="1" latinLnBrk="0" hangingPunct="1">
                <a:defRPr sz="2000" kern="1200">
                  <a:solidFill>
                    <a:schemeClr val="lt1"/>
                  </a:solidFill>
                  <a:latin typeface="+mn-lt"/>
                  <a:ea typeface="+mn-ea"/>
                  <a:cs typeface="+mn-cs"/>
                </a:defRPr>
              </a:lvl4pPr>
              <a:lvl5pPr marL="1969260" algn="l" defTabSz="984629" rtl="0" eaLnBrk="1" latinLnBrk="0" hangingPunct="1">
                <a:defRPr sz="2000" kern="1200">
                  <a:solidFill>
                    <a:schemeClr val="lt1"/>
                  </a:solidFill>
                  <a:latin typeface="+mn-lt"/>
                  <a:ea typeface="+mn-ea"/>
                  <a:cs typeface="+mn-cs"/>
                </a:defRPr>
              </a:lvl5pPr>
              <a:lvl6pPr marL="2461574" algn="l" defTabSz="984629" rtl="0" eaLnBrk="1" latinLnBrk="0" hangingPunct="1">
                <a:defRPr sz="2000" kern="1200">
                  <a:solidFill>
                    <a:schemeClr val="lt1"/>
                  </a:solidFill>
                  <a:latin typeface="+mn-lt"/>
                  <a:ea typeface="+mn-ea"/>
                  <a:cs typeface="+mn-cs"/>
                </a:defRPr>
              </a:lvl6pPr>
              <a:lvl7pPr marL="2953889" algn="l" defTabSz="984629" rtl="0" eaLnBrk="1" latinLnBrk="0" hangingPunct="1">
                <a:defRPr sz="2000" kern="1200">
                  <a:solidFill>
                    <a:schemeClr val="lt1"/>
                  </a:solidFill>
                  <a:latin typeface="+mn-lt"/>
                  <a:ea typeface="+mn-ea"/>
                  <a:cs typeface="+mn-cs"/>
                </a:defRPr>
              </a:lvl7pPr>
              <a:lvl8pPr marL="3446204" algn="l" defTabSz="984629" rtl="0" eaLnBrk="1" latinLnBrk="0" hangingPunct="1">
                <a:defRPr sz="2000" kern="1200">
                  <a:solidFill>
                    <a:schemeClr val="lt1"/>
                  </a:solidFill>
                  <a:latin typeface="+mn-lt"/>
                  <a:ea typeface="+mn-ea"/>
                  <a:cs typeface="+mn-cs"/>
                </a:defRPr>
              </a:lvl8pPr>
              <a:lvl9pPr marL="3938518" algn="l" defTabSz="984629" rtl="0" eaLnBrk="1" latinLnBrk="0" hangingPunct="1">
                <a:defRPr sz="2000" kern="1200">
                  <a:solidFill>
                    <a:schemeClr val="lt1"/>
                  </a:solidFill>
                  <a:latin typeface="+mn-lt"/>
                  <a:ea typeface="+mn-ea"/>
                  <a:cs typeface="+mn-cs"/>
                </a:defRPr>
              </a:lvl9pPr>
            </a:lstStyle>
            <a:p>
              <a:pPr algn="ctr"/>
              <a:endParaRPr lang="en-US" dirty="0">
                <a:latin typeface="Calibri" panose="020F0502020204030204" pitchFamily="34" charset="0"/>
              </a:endParaRPr>
            </a:p>
          </p:txBody>
        </p:sp>
      </p:grpSp>
      <p:sp>
        <p:nvSpPr>
          <p:cNvPr id="65" name="Right Arrow 64"/>
          <p:cNvSpPr/>
          <p:nvPr/>
        </p:nvSpPr>
        <p:spPr>
          <a:xfrm>
            <a:off x="3084680" y="3948934"/>
            <a:ext cx="4648200" cy="727829"/>
          </a:xfrm>
          <a:prstGeom prst="rightArrow">
            <a:avLst/>
          </a:prstGeom>
          <a:solidFill>
            <a:srgbClr val="CCCCCC"/>
          </a:solidFill>
          <a:ln w="12700">
            <a:solidFill>
              <a:srgbClr val="CCCC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84629" rtl="0" eaLnBrk="1" latinLnBrk="0" hangingPunct="1">
              <a:defRPr sz="2000" kern="1200">
                <a:solidFill>
                  <a:schemeClr val="lt1"/>
                </a:solidFill>
                <a:latin typeface="+mn-lt"/>
                <a:ea typeface="+mn-ea"/>
                <a:cs typeface="+mn-cs"/>
              </a:defRPr>
            </a:lvl1pPr>
            <a:lvl2pPr marL="492315" algn="l" defTabSz="984629" rtl="0" eaLnBrk="1" latinLnBrk="0" hangingPunct="1">
              <a:defRPr sz="2000" kern="1200">
                <a:solidFill>
                  <a:schemeClr val="lt1"/>
                </a:solidFill>
                <a:latin typeface="+mn-lt"/>
                <a:ea typeface="+mn-ea"/>
                <a:cs typeface="+mn-cs"/>
              </a:defRPr>
            </a:lvl2pPr>
            <a:lvl3pPr marL="984629" algn="l" defTabSz="984629" rtl="0" eaLnBrk="1" latinLnBrk="0" hangingPunct="1">
              <a:defRPr sz="2000" kern="1200">
                <a:solidFill>
                  <a:schemeClr val="lt1"/>
                </a:solidFill>
                <a:latin typeface="+mn-lt"/>
                <a:ea typeface="+mn-ea"/>
                <a:cs typeface="+mn-cs"/>
              </a:defRPr>
            </a:lvl3pPr>
            <a:lvl4pPr marL="1476944" algn="l" defTabSz="984629" rtl="0" eaLnBrk="1" latinLnBrk="0" hangingPunct="1">
              <a:defRPr sz="2000" kern="1200">
                <a:solidFill>
                  <a:schemeClr val="lt1"/>
                </a:solidFill>
                <a:latin typeface="+mn-lt"/>
                <a:ea typeface="+mn-ea"/>
                <a:cs typeface="+mn-cs"/>
              </a:defRPr>
            </a:lvl4pPr>
            <a:lvl5pPr marL="1969260" algn="l" defTabSz="984629" rtl="0" eaLnBrk="1" latinLnBrk="0" hangingPunct="1">
              <a:defRPr sz="2000" kern="1200">
                <a:solidFill>
                  <a:schemeClr val="lt1"/>
                </a:solidFill>
                <a:latin typeface="+mn-lt"/>
                <a:ea typeface="+mn-ea"/>
                <a:cs typeface="+mn-cs"/>
              </a:defRPr>
            </a:lvl5pPr>
            <a:lvl6pPr marL="2461574" algn="l" defTabSz="984629" rtl="0" eaLnBrk="1" latinLnBrk="0" hangingPunct="1">
              <a:defRPr sz="2000" kern="1200">
                <a:solidFill>
                  <a:schemeClr val="lt1"/>
                </a:solidFill>
                <a:latin typeface="+mn-lt"/>
                <a:ea typeface="+mn-ea"/>
                <a:cs typeface="+mn-cs"/>
              </a:defRPr>
            </a:lvl6pPr>
            <a:lvl7pPr marL="2953889" algn="l" defTabSz="984629" rtl="0" eaLnBrk="1" latinLnBrk="0" hangingPunct="1">
              <a:defRPr sz="2000" kern="1200">
                <a:solidFill>
                  <a:schemeClr val="lt1"/>
                </a:solidFill>
                <a:latin typeface="+mn-lt"/>
                <a:ea typeface="+mn-ea"/>
                <a:cs typeface="+mn-cs"/>
              </a:defRPr>
            </a:lvl7pPr>
            <a:lvl8pPr marL="3446204" algn="l" defTabSz="984629" rtl="0" eaLnBrk="1" latinLnBrk="0" hangingPunct="1">
              <a:defRPr sz="2000" kern="1200">
                <a:solidFill>
                  <a:schemeClr val="lt1"/>
                </a:solidFill>
                <a:latin typeface="+mn-lt"/>
                <a:ea typeface="+mn-ea"/>
                <a:cs typeface="+mn-cs"/>
              </a:defRPr>
            </a:lvl8pPr>
            <a:lvl9pPr marL="3938518" algn="l" defTabSz="984629" rtl="0" eaLnBrk="1" latinLnBrk="0" hangingPunct="1">
              <a:defRPr sz="2000" kern="1200">
                <a:solidFill>
                  <a:schemeClr val="lt1"/>
                </a:solidFill>
                <a:latin typeface="+mn-lt"/>
                <a:ea typeface="+mn-ea"/>
                <a:cs typeface="+mn-cs"/>
              </a:defRPr>
            </a:lvl9pPr>
          </a:lstStyle>
          <a:p>
            <a:pPr algn="ctr"/>
            <a:r>
              <a:rPr lang="en-US" sz="1600" b="1" dirty="0" smtClean="0">
                <a:solidFill>
                  <a:schemeClr val="tx1"/>
                </a:solidFill>
                <a:latin typeface="Calibri" panose="020F0502020204030204" pitchFamily="34" charset="0"/>
              </a:rPr>
              <a:t>Supplier Evaluation</a:t>
            </a:r>
            <a:endParaRPr lang="en-US" sz="1600" b="1" dirty="0">
              <a:solidFill>
                <a:schemeClr val="tx1"/>
              </a:solidFill>
              <a:latin typeface="Calibri" panose="020F0502020204030204" pitchFamily="34" charset="0"/>
            </a:endParaRPr>
          </a:p>
        </p:txBody>
      </p:sp>
      <p:sp>
        <p:nvSpPr>
          <p:cNvPr id="66" name="Rounded Rectangle 65"/>
          <p:cNvSpPr/>
          <p:nvPr/>
        </p:nvSpPr>
        <p:spPr>
          <a:xfrm>
            <a:off x="7763193" y="4067024"/>
            <a:ext cx="542607" cy="491649"/>
          </a:xfrm>
          <a:prstGeom prst="roundRect">
            <a:avLst/>
          </a:prstGeom>
          <a:solidFill>
            <a:schemeClr val="bg1">
              <a:lumMod val="95000"/>
            </a:schemeClr>
          </a:solidFill>
          <a:ln w="12700">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84629" rtl="0" eaLnBrk="1" latinLnBrk="0" hangingPunct="1">
              <a:defRPr sz="2000" kern="1200">
                <a:solidFill>
                  <a:schemeClr val="lt1"/>
                </a:solidFill>
                <a:latin typeface="+mn-lt"/>
                <a:ea typeface="+mn-ea"/>
                <a:cs typeface="+mn-cs"/>
              </a:defRPr>
            </a:lvl1pPr>
            <a:lvl2pPr marL="492315" algn="l" defTabSz="984629" rtl="0" eaLnBrk="1" latinLnBrk="0" hangingPunct="1">
              <a:defRPr sz="2000" kern="1200">
                <a:solidFill>
                  <a:schemeClr val="lt1"/>
                </a:solidFill>
                <a:latin typeface="+mn-lt"/>
                <a:ea typeface="+mn-ea"/>
                <a:cs typeface="+mn-cs"/>
              </a:defRPr>
            </a:lvl2pPr>
            <a:lvl3pPr marL="984629" algn="l" defTabSz="984629" rtl="0" eaLnBrk="1" latinLnBrk="0" hangingPunct="1">
              <a:defRPr sz="2000" kern="1200">
                <a:solidFill>
                  <a:schemeClr val="lt1"/>
                </a:solidFill>
                <a:latin typeface="+mn-lt"/>
                <a:ea typeface="+mn-ea"/>
                <a:cs typeface="+mn-cs"/>
              </a:defRPr>
            </a:lvl3pPr>
            <a:lvl4pPr marL="1476944" algn="l" defTabSz="984629" rtl="0" eaLnBrk="1" latinLnBrk="0" hangingPunct="1">
              <a:defRPr sz="2000" kern="1200">
                <a:solidFill>
                  <a:schemeClr val="lt1"/>
                </a:solidFill>
                <a:latin typeface="+mn-lt"/>
                <a:ea typeface="+mn-ea"/>
                <a:cs typeface="+mn-cs"/>
              </a:defRPr>
            </a:lvl4pPr>
            <a:lvl5pPr marL="1969260" algn="l" defTabSz="984629" rtl="0" eaLnBrk="1" latinLnBrk="0" hangingPunct="1">
              <a:defRPr sz="2000" kern="1200">
                <a:solidFill>
                  <a:schemeClr val="lt1"/>
                </a:solidFill>
                <a:latin typeface="+mn-lt"/>
                <a:ea typeface="+mn-ea"/>
                <a:cs typeface="+mn-cs"/>
              </a:defRPr>
            </a:lvl5pPr>
            <a:lvl6pPr marL="2461574" algn="l" defTabSz="984629" rtl="0" eaLnBrk="1" latinLnBrk="0" hangingPunct="1">
              <a:defRPr sz="2000" kern="1200">
                <a:solidFill>
                  <a:schemeClr val="lt1"/>
                </a:solidFill>
                <a:latin typeface="+mn-lt"/>
                <a:ea typeface="+mn-ea"/>
                <a:cs typeface="+mn-cs"/>
              </a:defRPr>
            </a:lvl6pPr>
            <a:lvl7pPr marL="2953889" algn="l" defTabSz="984629" rtl="0" eaLnBrk="1" latinLnBrk="0" hangingPunct="1">
              <a:defRPr sz="2000" kern="1200">
                <a:solidFill>
                  <a:schemeClr val="lt1"/>
                </a:solidFill>
                <a:latin typeface="+mn-lt"/>
                <a:ea typeface="+mn-ea"/>
                <a:cs typeface="+mn-cs"/>
              </a:defRPr>
            </a:lvl7pPr>
            <a:lvl8pPr marL="3446204" algn="l" defTabSz="984629" rtl="0" eaLnBrk="1" latinLnBrk="0" hangingPunct="1">
              <a:defRPr sz="2000" kern="1200">
                <a:solidFill>
                  <a:schemeClr val="lt1"/>
                </a:solidFill>
                <a:latin typeface="+mn-lt"/>
                <a:ea typeface="+mn-ea"/>
                <a:cs typeface="+mn-cs"/>
              </a:defRPr>
            </a:lvl8pPr>
            <a:lvl9pPr marL="3938518" algn="l" defTabSz="984629" rtl="0" eaLnBrk="1" latinLnBrk="0" hangingPunct="1">
              <a:defRPr sz="20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67" name="Freeform 66"/>
          <p:cNvSpPr>
            <a:spLocks noChangeAspect="1" noEditPoints="1"/>
          </p:cNvSpPr>
          <p:nvPr/>
        </p:nvSpPr>
        <p:spPr bwMode="auto">
          <a:xfrm>
            <a:off x="7823706" y="3299895"/>
            <a:ext cx="421581" cy="365120"/>
          </a:xfrm>
          <a:custGeom>
            <a:avLst/>
            <a:gdLst>
              <a:gd name="T0" fmla="*/ 203 w 212"/>
              <a:gd name="T1" fmla="*/ 154 h 183"/>
              <a:gd name="T2" fmla="*/ 123 w 212"/>
              <a:gd name="T3" fmla="*/ 16 h 183"/>
              <a:gd name="T4" fmla="*/ 89 w 212"/>
              <a:gd name="T5" fmla="*/ 16 h 183"/>
              <a:gd name="T6" fmla="*/ 9 w 212"/>
              <a:gd name="T7" fmla="*/ 154 h 183"/>
              <a:gd name="T8" fmla="*/ 26 w 212"/>
              <a:gd name="T9" fmla="*/ 183 h 183"/>
              <a:gd name="T10" fmla="*/ 186 w 212"/>
              <a:gd name="T11" fmla="*/ 183 h 183"/>
              <a:gd name="T12" fmla="*/ 203 w 212"/>
              <a:gd name="T13" fmla="*/ 154 h 183"/>
              <a:gd name="T14" fmla="*/ 116 w 212"/>
              <a:gd name="T15" fmla="*/ 157 h 183"/>
              <a:gd name="T16" fmla="*/ 96 w 212"/>
              <a:gd name="T17" fmla="*/ 157 h 183"/>
              <a:gd name="T18" fmla="*/ 96 w 212"/>
              <a:gd name="T19" fmla="*/ 138 h 183"/>
              <a:gd name="T20" fmla="*/ 116 w 212"/>
              <a:gd name="T21" fmla="*/ 138 h 183"/>
              <a:gd name="T22" fmla="*/ 116 w 212"/>
              <a:gd name="T23" fmla="*/ 157 h 183"/>
              <a:gd name="T24" fmla="*/ 114 w 212"/>
              <a:gd name="T25" fmla="*/ 127 h 183"/>
              <a:gd name="T26" fmla="*/ 98 w 212"/>
              <a:gd name="T27" fmla="*/ 127 h 183"/>
              <a:gd name="T28" fmla="*/ 94 w 212"/>
              <a:gd name="T29" fmla="*/ 55 h 183"/>
              <a:gd name="T30" fmla="*/ 118 w 212"/>
              <a:gd name="T31" fmla="*/ 55 h 183"/>
              <a:gd name="T32" fmla="*/ 114 w 212"/>
              <a:gd name="T33" fmla="*/ 12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83">
                <a:moveTo>
                  <a:pt x="203" y="154"/>
                </a:moveTo>
                <a:cubicBezTo>
                  <a:pt x="123" y="16"/>
                  <a:pt x="123" y="16"/>
                  <a:pt x="123" y="16"/>
                </a:cubicBezTo>
                <a:cubicBezTo>
                  <a:pt x="114" y="0"/>
                  <a:pt x="99" y="0"/>
                  <a:pt x="89" y="16"/>
                </a:cubicBezTo>
                <a:cubicBezTo>
                  <a:pt x="9" y="154"/>
                  <a:pt x="9" y="154"/>
                  <a:pt x="9" y="154"/>
                </a:cubicBezTo>
                <a:cubicBezTo>
                  <a:pt x="0" y="170"/>
                  <a:pt x="8" y="183"/>
                  <a:pt x="26" y="183"/>
                </a:cubicBezTo>
                <a:cubicBezTo>
                  <a:pt x="186" y="183"/>
                  <a:pt x="186" y="183"/>
                  <a:pt x="186" y="183"/>
                </a:cubicBezTo>
                <a:cubicBezTo>
                  <a:pt x="205" y="183"/>
                  <a:pt x="212" y="170"/>
                  <a:pt x="203" y="154"/>
                </a:cubicBezTo>
                <a:close/>
                <a:moveTo>
                  <a:pt x="116" y="157"/>
                </a:moveTo>
                <a:cubicBezTo>
                  <a:pt x="96" y="157"/>
                  <a:pt x="96" y="157"/>
                  <a:pt x="96" y="157"/>
                </a:cubicBezTo>
                <a:cubicBezTo>
                  <a:pt x="96" y="138"/>
                  <a:pt x="96" y="138"/>
                  <a:pt x="96" y="138"/>
                </a:cubicBezTo>
                <a:cubicBezTo>
                  <a:pt x="116" y="138"/>
                  <a:pt x="116" y="138"/>
                  <a:pt x="116" y="138"/>
                </a:cubicBezTo>
                <a:lnTo>
                  <a:pt x="116" y="157"/>
                </a:lnTo>
                <a:close/>
                <a:moveTo>
                  <a:pt x="114" y="127"/>
                </a:moveTo>
                <a:cubicBezTo>
                  <a:pt x="98" y="127"/>
                  <a:pt x="98" y="127"/>
                  <a:pt x="98" y="127"/>
                </a:cubicBezTo>
                <a:cubicBezTo>
                  <a:pt x="94" y="55"/>
                  <a:pt x="94" y="55"/>
                  <a:pt x="94" y="55"/>
                </a:cubicBezTo>
                <a:cubicBezTo>
                  <a:pt x="118" y="55"/>
                  <a:pt x="118" y="55"/>
                  <a:pt x="118" y="55"/>
                </a:cubicBezTo>
                <a:lnTo>
                  <a:pt x="114" y="127"/>
                </a:lnTo>
                <a:close/>
              </a:path>
            </a:pathLst>
          </a:custGeom>
          <a:solidFill>
            <a:srgbClr val="727272"/>
          </a:solidFill>
          <a:ln>
            <a:noFill/>
          </a:ln>
        </p:spPr>
        <p:txBody>
          <a:bodyPr vert="horz" wrap="square" lIns="91440" tIns="45720" rIns="91440" bIns="45720" numCol="1" anchor="t" anchorCtr="0" compatLnSpc="1">
            <a:prstTxWarp prst="textNoShape">
              <a:avLst/>
            </a:prstTxWarp>
          </a:bodyPr>
          <a:lstStyle>
            <a:defPPr>
              <a:defRPr lang="en-US"/>
            </a:defPPr>
            <a:lvl1pPr marL="0" algn="l" defTabSz="984629" rtl="0" eaLnBrk="1" latinLnBrk="0" hangingPunct="1">
              <a:defRPr sz="2000" kern="1200">
                <a:solidFill>
                  <a:schemeClr val="tx1"/>
                </a:solidFill>
                <a:latin typeface="+mn-lt"/>
                <a:ea typeface="+mn-ea"/>
                <a:cs typeface="+mn-cs"/>
              </a:defRPr>
            </a:lvl1pPr>
            <a:lvl2pPr marL="492315" algn="l" defTabSz="984629" rtl="0" eaLnBrk="1" latinLnBrk="0" hangingPunct="1">
              <a:defRPr sz="2000" kern="1200">
                <a:solidFill>
                  <a:schemeClr val="tx1"/>
                </a:solidFill>
                <a:latin typeface="+mn-lt"/>
                <a:ea typeface="+mn-ea"/>
                <a:cs typeface="+mn-cs"/>
              </a:defRPr>
            </a:lvl2pPr>
            <a:lvl3pPr marL="984629" algn="l" defTabSz="984629" rtl="0" eaLnBrk="1" latinLnBrk="0" hangingPunct="1">
              <a:defRPr sz="2000" kern="1200">
                <a:solidFill>
                  <a:schemeClr val="tx1"/>
                </a:solidFill>
                <a:latin typeface="+mn-lt"/>
                <a:ea typeface="+mn-ea"/>
                <a:cs typeface="+mn-cs"/>
              </a:defRPr>
            </a:lvl3pPr>
            <a:lvl4pPr marL="1476944" algn="l" defTabSz="984629" rtl="0" eaLnBrk="1" latinLnBrk="0" hangingPunct="1">
              <a:defRPr sz="2000" kern="1200">
                <a:solidFill>
                  <a:schemeClr val="tx1"/>
                </a:solidFill>
                <a:latin typeface="+mn-lt"/>
                <a:ea typeface="+mn-ea"/>
                <a:cs typeface="+mn-cs"/>
              </a:defRPr>
            </a:lvl4pPr>
            <a:lvl5pPr marL="1969260" algn="l" defTabSz="984629" rtl="0" eaLnBrk="1" latinLnBrk="0" hangingPunct="1">
              <a:defRPr sz="2000" kern="1200">
                <a:solidFill>
                  <a:schemeClr val="tx1"/>
                </a:solidFill>
                <a:latin typeface="+mn-lt"/>
                <a:ea typeface="+mn-ea"/>
                <a:cs typeface="+mn-cs"/>
              </a:defRPr>
            </a:lvl5pPr>
            <a:lvl6pPr marL="2461574" algn="l" defTabSz="984629" rtl="0" eaLnBrk="1" latinLnBrk="0" hangingPunct="1">
              <a:defRPr sz="2000" kern="1200">
                <a:solidFill>
                  <a:schemeClr val="tx1"/>
                </a:solidFill>
                <a:latin typeface="+mn-lt"/>
                <a:ea typeface="+mn-ea"/>
                <a:cs typeface="+mn-cs"/>
              </a:defRPr>
            </a:lvl6pPr>
            <a:lvl7pPr marL="2953889" algn="l" defTabSz="984629" rtl="0" eaLnBrk="1" latinLnBrk="0" hangingPunct="1">
              <a:defRPr sz="2000" kern="1200">
                <a:solidFill>
                  <a:schemeClr val="tx1"/>
                </a:solidFill>
                <a:latin typeface="+mn-lt"/>
                <a:ea typeface="+mn-ea"/>
                <a:cs typeface="+mn-cs"/>
              </a:defRPr>
            </a:lvl7pPr>
            <a:lvl8pPr marL="3446204" algn="l" defTabSz="984629" rtl="0" eaLnBrk="1" latinLnBrk="0" hangingPunct="1">
              <a:defRPr sz="2000" kern="1200">
                <a:solidFill>
                  <a:schemeClr val="tx1"/>
                </a:solidFill>
                <a:latin typeface="+mn-lt"/>
                <a:ea typeface="+mn-ea"/>
                <a:cs typeface="+mn-cs"/>
              </a:defRPr>
            </a:lvl8pPr>
            <a:lvl9pPr marL="3938518" algn="l" defTabSz="984629" rtl="0" eaLnBrk="1" latinLnBrk="0" hangingPunct="1">
              <a:defRPr sz="2000"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2" name="Right Arrow 61"/>
          <p:cNvSpPr/>
          <p:nvPr/>
        </p:nvSpPr>
        <p:spPr>
          <a:xfrm>
            <a:off x="3084680" y="4780401"/>
            <a:ext cx="4648200" cy="727829"/>
          </a:xfrm>
          <a:prstGeom prst="rightArrow">
            <a:avLst/>
          </a:prstGeom>
          <a:solidFill>
            <a:srgbClr val="E24307"/>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84629" rtl="0" eaLnBrk="1" latinLnBrk="0" hangingPunct="1">
              <a:defRPr sz="2000" kern="1200">
                <a:solidFill>
                  <a:schemeClr val="lt1"/>
                </a:solidFill>
                <a:latin typeface="+mn-lt"/>
                <a:ea typeface="+mn-ea"/>
                <a:cs typeface="+mn-cs"/>
              </a:defRPr>
            </a:lvl1pPr>
            <a:lvl2pPr marL="492315" algn="l" defTabSz="984629" rtl="0" eaLnBrk="1" latinLnBrk="0" hangingPunct="1">
              <a:defRPr sz="2000" kern="1200">
                <a:solidFill>
                  <a:schemeClr val="lt1"/>
                </a:solidFill>
                <a:latin typeface="+mn-lt"/>
                <a:ea typeface="+mn-ea"/>
                <a:cs typeface="+mn-cs"/>
              </a:defRPr>
            </a:lvl2pPr>
            <a:lvl3pPr marL="984629" algn="l" defTabSz="984629" rtl="0" eaLnBrk="1" latinLnBrk="0" hangingPunct="1">
              <a:defRPr sz="2000" kern="1200">
                <a:solidFill>
                  <a:schemeClr val="lt1"/>
                </a:solidFill>
                <a:latin typeface="+mn-lt"/>
                <a:ea typeface="+mn-ea"/>
                <a:cs typeface="+mn-cs"/>
              </a:defRPr>
            </a:lvl3pPr>
            <a:lvl4pPr marL="1476944" algn="l" defTabSz="984629" rtl="0" eaLnBrk="1" latinLnBrk="0" hangingPunct="1">
              <a:defRPr sz="2000" kern="1200">
                <a:solidFill>
                  <a:schemeClr val="lt1"/>
                </a:solidFill>
                <a:latin typeface="+mn-lt"/>
                <a:ea typeface="+mn-ea"/>
                <a:cs typeface="+mn-cs"/>
              </a:defRPr>
            </a:lvl4pPr>
            <a:lvl5pPr marL="1969260" algn="l" defTabSz="984629" rtl="0" eaLnBrk="1" latinLnBrk="0" hangingPunct="1">
              <a:defRPr sz="2000" kern="1200">
                <a:solidFill>
                  <a:schemeClr val="lt1"/>
                </a:solidFill>
                <a:latin typeface="+mn-lt"/>
                <a:ea typeface="+mn-ea"/>
                <a:cs typeface="+mn-cs"/>
              </a:defRPr>
            </a:lvl5pPr>
            <a:lvl6pPr marL="2461574" algn="l" defTabSz="984629" rtl="0" eaLnBrk="1" latinLnBrk="0" hangingPunct="1">
              <a:defRPr sz="2000" kern="1200">
                <a:solidFill>
                  <a:schemeClr val="lt1"/>
                </a:solidFill>
                <a:latin typeface="+mn-lt"/>
                <a:ea typeface="+mn-ea"/>
                <a:cs typeface="+mn-cs"/>
              </a:defRPr>
            </a:lvl6pPr>
            <a:lvl7pPr marL="2953889" algn="l" defTabSz="984629" rtl="0" eaLnBrk="1" latinLnBrk="0" hangingPunct="1">
              <a:defRPr sz="2000" kern="1200">
                <a:solidFill>
                  <a:schemeClr val="lt1"/>
                </a:solidFill>
                <a:latin typeface="+mn-lt"/>
                <a:ea typeface="+mn-ea"/>
                <a:cs typeface="+mn-cs"/>
              </a:defRPr>
            </a:lvl7pPr>
            <a:lvl8pPr marL="3446204" algn="l" defTabSz="984629" rtl="0" eaLnBrk="1" latinLnBrk="0" hangingPunct="1">
              <a:defRPr sz="2000" kern="1200">
                <a:solidFill>
                  <a:schemeClr val="lt1"/>
                </a:solidFill>
                <a:latin typeface="+mn-lt"/>
                <a:ea typeface="+mn-ea"/>
                <a:cs typeface="+mn-cs"/>
              </a:defRPr>
            </a:lvl8pPr>
            <a:lvl9pPr marL="3938518" algn="l" defTabSz="984629" rtl="0" eaLnBrk="1" latinLnBrk="0" hangingPunct="1">
              <a:defRPr sz="2000" kern="1200">
                <a:solidFill>
                  <a:schemeClr val="lt1"/>
                </a:solidFill>
                <a:latin typeface="+mn-lt"/>
                <a:ea typeface="+mn-ea"/>
                <a:cs typeface="+mn-cs"/>
              </a:defRPr>
            </a:lvl9pPr>
          </a:lstStyle>
          <a:p>
            <a:pPr algn="ctr"/>
            <a:r>
              <a:rPr lang="en-US" sz="1600" b="1" dirty="0" smtClean="0">
                <a:solidFill>
                  <a:schemeClr val="bg1"/>
                </a:solidFill>
                <a:latin typeface="Calibri" panose="020F0502020204030204" pitchFamily="34" charset="0"/>
              </a:rPr>
              <a:t>Supplier Improvement Plans</a:t>
            </a:r>
            <a:endParaRPr lang="en-US" sz="1600" b="1" dirty="0">
              <a:solidFill>
                <a:schemeClr val="bg1"/>
              </a:solidFill>
              <a:latin typeface="Calibri" panose="020F0502020204030204" pitchFamily="34" charset="0"/>
            </a:endParaRPr>
          </a:p>
        </p:txBody>
      </p:sp>
      <p:sp>
        <p:nvSpPr>
          <p:cNvPr id="63" name="Rounded Rectangle 62"/>
          <p:cNvSpPr/>
          <p:nvPr/>
        </p:nvSpPr>
        <p:spPr>
          <a:xfrm>
            <a:off x="7763193" y="4898491"/>
            <a:ext cx="542607" cy="491649"/>
          </a:xfrm>
          <a:prstGeom prst="roundRect">
            <a:avLst/>
          </a:prstGeom>
          <a:solidFill>
            <a:schemeClr val="bg1">
              <a:lumMod val="95000"/>
            </a:schemeClr>
          </a:solidFill>
          <a:ln w="12700">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84629" rtl="0" eaLnBrk="1" latinLnBrk="0" hangingPunct="1">
              <a:defRPr sz="2000" kern="1200">
                <a:solidFill>
                  <a:schemeClr val="lt1"/>
                </a:solidFill>
                <a:latin typeface="+mn-lt"/>
                <a:ea typeface="+mn-ea"/>
                <a:cs typeface="+mn-cs"/>
              </a:defRPr>
            </a:lvl1pPr>
            <a:lvl2pPr marL="492315" algn="l" defTabSz="984629" rtl="0" eaLnBrk="1" latinLnBrk="0" hangingPunct="1">
              <a:defRPr sz="2000" kern="1200">
                <a:solidFill>
                  <a:schemeClr val="lt1"/>
                </a:solidFill>
                <a:latin typeface="+mn-lt"/>
                <a:ea typeface="+mn-ea"/>
                <a:cs typeface="+mn-cs"/>
              </a:defRPr>
            </a:lvl2pPr>
            <a:lvl3pPr marL="984629" algn="l" defTabSz="984629" rtl="0" eaLnBrk="1" latinLnBrk="0" hangingPunct="1">
              <a:defRPr sz="2000" kern="1200">
                <a:solidFill>
                  <a:schemeClr val="lt1"/>
                </a:solidFill>
                <a:latin typeface="+mn-lt"/>
                <a:ea typeface="+mn-ea"/>
                <a:cs typeface="+mn-cs"/>
              </a:defRPr>
            </a:lvl3pPr>
            <a:lvl4pPr marL="1476944" algn="l" defTabSz="984629" rtl="0" eaLnBrk="1" latinLnBrk="0" hangingPunct="1">
              <a:defRPr sz="2000" kern="1200">
                <a:solidFill>
                  <a:schemeClr val="lt1"/>
                </a:solidFill>
                <a:latin typeface="+mn-lt"/>
                <a:ea typeface="+mn-ea"/>
                <a:cs typeface="+mn-cs"/>
              </a:defRPr>
            </a:lvl4pPr>
            <a:lvl5pPr marL="1969260" algn="l" defTabSz="984629" rtl="0" eaLnBrk="1" latinLnBrk="0" hangingPunct="1">
              <a:defRPr sz="2000" kern="1200">
                <a:solidFill>
                  <a:schemeClr val="lt1"/>
                </a:solidFill>
                <a:latin typeface="+mn-lt"/>
                <a:ea typeface="+mn-ea"/>
                <a:cs typeface="+mn-cs"/>
              </a:defRPr>
            </a:lvl5pPr>
            <a:lvl6pPr marL="2461574" algn="l" defTabSz="984629" rtl="0" eaLnBrk="1" latinLnBrk="0" hangingPunct="1">
              <a:defRPr sz="2000" kern="1200">
                <a:solidFill>
                  <a:schemeClr val="lt1"/>
                </a:solidFill>
                <a:latin typeface="+mn-lt"/>
                <a:ea typeface="+mn-ea"/>
                <a:cs typeface="+mn-cs"/>
              </a:defRPr>
            </a:lvl6pPr>
            <a:lvl7pPr marL="2953889" algn="l" defTabSz="984629" rtl="0" eaLnBrk="1" latinLnBrk="0" hangingPunct="1">
              <a:defRPr sz="2000" kern="1200">
                <a:solidFill>
                  <a:schemeClr val="lt1"/>
                </a:solidFill>
                <a:latin typeface="+mn-lt"/>
                <a:ea typeface="+mn-ea"/>
                <a:cs typeface="+mn-cs"/>
              </a:defRPr>
            </a:lvl7pPr>
            <a:lvl8pPr marL="3446204" algn="l" defTabSz="984629" rtl="0" eaLnBrk="1" latinLnBrk="0" hangingPunct="1">
              <a:defRPr sz="2000" kern="1200">
                <a:solidFill>
                  <a:schemeClr val="lt1"/>
                </a:solidFill>
                <a:latin typeface="+mn-lt"/>
                <a:ea typeface="+mn-ea"/>
                <a:cs typeface="+mn-cs"/>
              </a:defRPr>
            </a:lvl8pPr>
            <a:lvl9pPr marL="3938518" algn="l" defTabSz="984629" rtl="0" eaLnBrk="1" latinLnBrk="0" hangingPunct="1">
              <a:defRPr sz="20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64" name="Freeform 63"/>
          <p:cNvSpPr>
            <a:spLocks noChangeAspect="1" noEditPoints="1"/>
          </p:cNvSpPr>
          <p:nvPr/>
        </p:nvSpPr>
        <p:spPr bwMode="auto">
          <a:xfrm>
            <a:off x="7851936" y="4130288"/>
            <a:ext cx="365120" cy="365120"/>
          </a:xfrm>
          <a:custGeom>
            <a:avLst/>
            <a:gdLst>
              <a:gd name="T0" fmla="*/ 39 w 94"/>
              <a:gd name="T1" fmla="*/ 23 h 94"/>
              <a:gd name="T2" fmla="*/ 35 w 94"/>
              <a:gd name="T3" fmla="*/ 27 h 94"/>
              <a:gd name="T4" fmla="*/ 31 w 94"/>
              <a:gd name="T5" fmla="*/ 23 h 94"/>
              <a:gd name="T6" fmla="*/ 35 w 94"/>
              <a:gd name="T7" fmla="*/ 19 h 94"/>
              <a:gd name="T8" fmla="*/ 39 w 94"/>
              <a:gd name="T9" fmla="*/ 23 h 94"/>
              <a:gd name="T10" fmla="*/ 23 w 94"/>
              <a:gd name="T11" fmla="*/ 27 h 94"/>
              <a:gd name="T12" fmla="*/ 19 w 94"/>
              <a:gd name="T13" fmla="*/ 31 h 94"/>
              <a:gd name="T14" fmla="*/ 23 w 94"/>
              <a:gd name="T15" fmla="*/ 35 h 94"/>
              <a:gd name="T16" fmla="*/ 27 w 94"/>
              <a:gd name="T17" fmla="*/ 31 h 94"/>
              <a:gd name="T18" fmla="*/ 23 w 94"/>
              <a:gd name="T19" fmla="*/ 27 h 94"/>
              <a:gd name="T20" fmla="*/ 47 w 94"/>
              <a:gd name="T21" fmla="*/ 23 h 94"/>
              <a:gd name="T22" fmla="*/ 51 w 94"/>
              <a:gd name="T23" fmla="*/ 19 h 94"/>
              <a:gd name="T24" fmla="*/ 47 w 94"/>
              <a:gd name="T25" fmla="*/ 15 h 94"/>
              <a:gd name="T26" fmla="*/ 43 w 94"/>
              <a:gd name="T27" fmla="*/ 19 h 94"/>
              <a:gd name="T28" fmla="*/ 47 w 94"/>
              <a:gd name="T29" fmla="*/ 23 h 94"/>
              <a:gd name="T30" fmla="*/ 58 w 94"/>
              <a:gd name="T31" fmla="*/ 32 h 94"/>
              <a:gd name="T32" fmla="*/ 57 w 94"/>
              <a:gd name="T33" fmla="*/ 32 h 94"/>
              <a:gd name="T34" fmla="*/ 46 w 94"/>
              <a:gd name="T35" fmla="*/ 48 h 94"/>
              <a:gd name="T36" fmla="*/ 40 w 94"/>
              <a:gd name="T37" fmla="*/ 56 h 94"/>
              <a:gd name="T38" fmla="*/ 47 w 94"/>
              <a:gd name="T39" fmla="*/ 63 h 94"/>
              <a:gd name="T40" fmla="*/ 54 w 94"/>
              <a:gd name="T41" fmla="*/ 56 h 94"/>
              <a:gd name="T42" fmla="*/ 53 w 94"/>
              <a:gd name="T43" fmla="*/ 51 h 94"/>
              <a:gd name="T44" fmla="*/ 59 w 94"/>
              <a:gd name="T45" fmla="*/ 33 h 94"/>
              <a:gd name="T46" fmla="*/ 58 w 94"/>
              <a:gd name="T47" fmla="*/ 32 h 94"/>
              <a:gd name="T48" fmla="*/ 19 w 94"/>
              <a:gd name="T49" fmla="*/ 39 h 94"/>
              <a:gd name="T50" fmla="*/ 15 w 94"/>
              <a:gd name="T51" fmla="*/ 43 h 94"/>
              <a:gd name="T52" fmla="*/ 19 w 94"/>
              <a:gd name="T53" fmla="*/ 47 h 94"/>
              <a:gd name="T54" fmla="*/ 23 w 94"/>
              <a:gd name="T55" fmla="*/ 43 h 94"/>
              <a:gd name="T56" fmla="*/ 19 w 94"/>
              <a:gd name="T57" fmla="*/ 39 h 94"/>
              <a:gd name="T58" fmla="*/ 94 w 94"/>
              <a:gd name="T59" fmla="*/ 47 h 94"/>
              <a:gd name="T60" fmla="*/ 47 w 94"/>
              <a:gd name="T61" fmla="*/ 94 h 94"/>
              <a:gd name="T62" fmla="*/ 0 w 94"/>
              <a:gd name="T63" fmla="*/ 47 h 94"/>
              <a:gd name="T64" fmla="*/ 47 w 94"/>
              <a:gd name="T65" fmla="*/ 0 h 94"/>
              <a:gd name="T66" fmla="*/ 94 w 94"/>
              <a:gd name="T67" fmla="*/ 47 h 94"/>
              <a:gd name="T68" fmla="*/ 84 w 94"/>
              <a:gd name="T69" fmla="*/ 47 h 94"/>
              <a:gd name="T70" fmla="*/ 47 w 94"/>
              <a:gd name="T71" fmla="*/ 10 h 94"/>
              <a:gd name="T72" fmla="*/ 10 w 94"/>
              <a:gd name="T73" fmla="*/ 47 h 94"/>
              <a:gd name="T74" fmla="*/ 47 w 94"/>
              <a:gd name="T75" fmla="*/ 84 h 94"/>
              <a:gd name="T76" fmla="*/ 84 w 94"/>
              <a:gd name="T77" fmla="*/ 47 h 94"/>
              <a:gd name="T78" fmla="*/ 75 w 94"/>
              <a:gd name="T79" fmla="*/ 39 h 94"/>
              <a:gd name="T80" fmla="*/ 71 w 94"/>
              <a:gd name="T81" fmla="*/ 43 h 94"/>
              <a:gd name="T82" fmla="*/ 75 w 94"/>
              <a:gd name="T83" fmla="*/ 47 h 94"/>
              <a:gd name="T84" fmla="*/ 79 w 94"/>
              <a:gd name="T85" fmla="*/ 43 h 94"/>
              <a:gd name="T86" fmla="*/ 75 w 94"/>
              <a:gd name="T87" fmla="*/ 39 h 94"/>
              <a:gd name="T88" fmla="*/ 75 w 94"/>
              <a:gd name="T89" fmla="*/ 31 h 94"/>
              <a:gd name="T90" fmla="*/ 71 w 94"/>
              <a:gd name="T91" fmla="*/ 27 h 94"/>
              <a:gd name="T92" fmla="*/ 67 w 94"/>
              <a:gd name="T93" fmla="*/ 31 h 94"/>
              <a:gd name="T94" fmla="*/ 71 w 94"/>
              <a:gd name="T95" fmla="*/ 35 h 94"/>
              <a:gd name="T96" fmla="*/ 75 w 94"/>
              <a:gd name="T97" fmla="*/ 31 h 94"/>
              <a:gd name="T98" fmla="*/ 59 w 94"/>
              <a:gd name="T99" fmla="*/ 19 h 94"/>
              <a:gd name="T100" fmla="*/ 55 w 94"/>
              <a:gd name="T101" fmla="*/ 23 h 94"/>
              <a:gd name="T102" fmla="*/ 59 w 94"/>
              <a:gd name="T103" fmla="*/ 27 h 94"/>
              <a:gd name="T104" fmla="*/ 63 w 94"/>
              <a:gd name="T105" fmla="*/ 23 h 94"/>
              <a:gd name="T106" fmla="*/ 59 w 94"/>
              <a:gd name="T107" fmla="*/ 1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94">
                <a:moveTo>
                  <a:pt x="39" y="23"/>
                </a:moveTo>
                <a:cubicBezTo>
                  <a:pt x="39" y="25"/>
                  <a:pt x="37" y="27"/>
                  <a:pt x="35" y="27"/>
                </a:cubicBezTo>
                <a:cubicBezTo>
                  <a:pt x="33" y="27"/>
                  <a:pt x="31" y="25"/>
                  <a:pt x="31" y="23"/>
                </a:cubicBezTo>
                <a:cubicBezTo>
                  <a:pt x="31" y="21"/>
                  <a:pt x="33" y="19"/>
                  <a:pt x="35" y="19"/>
                </a:cubicBezTo>
                <a:cubicBezTo>
                  <a:pt x="37" y="19"/>
                  <a:pt x="39" y="21"/>
                  <a:pt x="39" y="23"/>
                </a:cubicBezTo>
                <a:moveTo>
                  <a:pt x="23" y="27"/>
                </a:moveTo>
                <a:cubicBezTo>
                  <a:pt x="21" y="27"/>
                  <a:pt x="19" y="29"/>
                  <a:pt x="19" y="31"/>
                </a:cubicBezTo>
                <a:cubicBezTo>
                  <a:pt x="19" y="33"/>
                  <a:pt x="21" y="35"/>
                  <a:pt x="23" y="35"/>
                </a:cubicBezTo>
                <a:cubicBezTo>
                  <a:pt x="25" y="35"/>
                  <a:pt x="27" y="33"/>
                  <a:pt x="27" y="31"/>
                </a:cubicBezTo>
                <a:cubicBezTo>
                  <a:pt x="27" y="29"/>
                  <a:pt x="25" y="27"/>
                  <a:pt x="23" y="27"/>
                </a:cubicBezTo>
                <a:moveTo>
                  <a:pt x="47" y="23"/>
                </a:moveTo>
                <a:cubicBezTo>
                  <a:pt x="49" y="23"/>
                  <a:pt x="51" y="21"/>
                  <a:pt x="51" y="19"/>
                </a:cubicBezTo>
                <a:cubicBezTo>
                  <a:pt x="51" y="17"/>
                  <a:pt x="49" y="15"/>
                  <a:pt x="47" y="15"/>
                </a:cubicBezTo>
                <a:cubicBezTo>
                  <a:pt x="45" y="15"/>
                  <a:pt x="43" y="17"/>
                  <a:pt x="43" y="19"/>
                </a:cubicBezTo>
                <a:cubicBezTo>
                  <a:pt x="43" y="21"/>
                  <a:pt x="45" y="23"/>
                  <a:pt x="47" y="23"/>
                </a:cubicBezTo>
                <a:moveTo>
                  <a:pt x="58" y="32"/>
                </a:moveTo>
                <a:cubicBezTo>
                  <a:pt x="58" y="32"/>
                  <a:pt x="57" y="32"/>
                  <a:pt x="57" y="32"/>
                </a:cubicBezTo>
                <a:cubicBezTo>
                  <a:pt x="46" y="48"/>
                  <a:pt x="46" y="48"/>
                  <a:pt x="46" y="48"/>
                </a:cubicBezTo>
                <a:cubicBezTo>
                  <a:pt x="42" y="49"/>
                  <a:pt x="40" y="52"/>
                  <a:pt x="40" y="56"/>
                </a:cubicBezTo>
                <a:cubicBezTo>
                  <a:pt x="40" y="60"/>
                  <a:pt x="43" y="63"/>
                  <a:pt x="47" y="63"/>
                </a:cubicBezTo>
                <a:cubicBezTo>
                  <a:pt x="51" y="63"/>
                  <a:pt x="54" y="60"/>
                  <a:pt x="54" y="56"/>
                </a:cubicBezTo>
                <a:cubicBezTo>
                  <a:pt x="54" y="54"/>
                  <a:pt x="54" y="53"/>
                  <a:pt x="53" y="51"/>
                </a:cubicBezTo>
                <a:cubicBezTo>
                  <a:pt x="59" y="33"/>
                  <a:pt x="59" y="33"/>
                  <a:pt x="59" y="33"/>
                </a:cubicBezTo>
                <a:cubicBezTo>
                  <a:pt x="59" y="33"/>
                  <a:pt x="59" y="32"/>
                  <a:pt x="58" y="32"/>
                </a:cubicBezTo>
                <a:moveTo>
                  <a:pt x="19" y="39"/>
                </a:moveTo>
                <a:cubicBezTo>
                  <a:pt x="17" y="39"/>
                  <a:pt x="15" y="41"/>
                  <a:pt x="15" y="43"/>
                </a:cubicBezTo>
                <a:cubicBezTo>
                  <a:pt x="15" y="45"/>
                  <a:pt x="17" y="47"/>
                  <a:pt x="19" y="47"/>
                </a:cubicBezTo>
                <a:cubicBezTo>
                  <a:pt x="21" y="47"/>
                  <a:pt x="23" y="45"/>
                  <a:pt x="23" y="43"/>
                </a:cubicBezTo>
                <a:cubicBezTo>
                  <a:pt x="23" y="41"/>
                  <a:pt x="21" y="39"/>
                  <a:pt x="19" y="39"/>
                </a:cubicBezTo>
                <a:moveTo>
                  <a:pt x="94" y="47"/>
                </a:moveTo>
                <a:cubicBezTo>
                  <a:pt x="94" y="73"/>
                  <a:pt x="73" y="94"/>
                  <a:pt x="47" y="94"/>
                </a:cubicBezTo>
                <a:cubicBezTo>
                  <a:pt x="21" y="94"/>
                  <a:pt x="0" y="73"/>
                  <a:pt x="0" y="47"/>
                </a:cubicBezTo>
                <a:cubicBezTo>
                  <a:pt x="0" y="21"/>
                  <a:pt x="21" y="0"/>
                  <a:pt x="47" y="0"/>
                </a:cubicBezTo>
                <a:cubicBezTo>
                  <a:pt x="73" y="0"/>
                  <a:pt x="94" y="21"/>
                  <a:pt x="94" y="47"/>
                </a:cubicBezTo>
                <a:moveTo>
                  <a:pt x="84" y="47"/>
                </a:moveTo>
                <a:cubicBezTo>
                  <a:pt x="84" y="27"/>
                  <a:pt x="67" y="10"/>
                  <a:pt x="47" y="10"/>
                </a:cubicBezTo>
                <a:cubicBezTo>
                  <a:pt x="27" y="10"/>
                  <a:pt x="10" y="27"/>
                  <a:pt x="10" y="47"/>
                </a:cubicBezTo>
                <a:cubicBezTo>
                  <a:pt x="10" y="67"/>
                  <a:pt x="27" y="84"/>
                  <a:pt x="47" y="84"/>
                </a:cubicBezTo>
                <a:cubicBezTo>
                  <a:pt x="67" y="84"/>
                  <a:pt x="84" y="67"/>
                  <a:pt x="84" y="47"/>
                </a:cubicBezTo>
                <a:moveTo>
                  <a:pt x="75" y="39"/>
                </a:moveTo>
                <a:cubicBezTo>
                  <a:pt x="73" y="39"/>
                  <a:pt x="71" y="41"/>
                  <a:pt x="71" y="43"/>
                </a:cubicBezTo>
                <a:cubicBezTo>
                  <a:pt x="71" y="45"/>
                  <a:pt x="73" y="47"/>
                  <a:pt x="75" y="47"/>
                </a:cubicBezTo>
                <a:cubicBezTo>
                  <a:pt x="77" y="47"/>
                  <a:pt x="79" y="45"/>
                  <a:pt x="79" y="43"/>
                </a:cubicBezTo>
                <a:cubicBezTo>
                  <a:pt x="79" y="41"/>
                  <a:pt x="77" y="39"/>
                  <a:pt x="75" y="39"/>
                </a:cubicBezTo>
                <a:moveTo>
                  <a:pt x="75" y="31"/>
                </a:moveTo>
                <a:cubicBezTo>
                  <a:pt x="75" y="29"/>
                  <a:pt x="73" y="27"/>
                  <a:pt x="71" y="27"/>
                </a:cubicBezTo>
                <a:cubicBezTo>
                  <a:pt x="69" y="27"/>
                  <a:pt x="67" y="29"/>
                  <a:pt x="67" y="31"/>
                </a:cubicBezTo>
                <a:cubicBezTo>
                  <a:pt x="67" y="33"/>
                  <a:pt x="69" y="35"/>
                  <a:pt x="71" y="35"/>
                </a:cubicBezTo>
                <a:cubicBezTo>
                  <a:pt x="73" y="35"/>
                  <a:pt x="75" y="33"/>
                  <a:pt x="75" y="31"/>
                </a:cubicBezTo>
                <a:moveTo>
                  <a:pt x="59" y="19"/>
                </a:moveTo>
                <a:cubicBezTo>
                  <a:pt x="57" y="19"/>
                  <a:pt x="55" y="21"/>
                  <a:pt x="55" y="23"/>
                </a:cubicBezTo>
                <a:cubicBezTo>
                  <a:pt x="55" y="25"/>
                  <a:pt x="57" y="27"/>
                  <a:pt x="59" y="27"/>
                </a:cubicBezTo>
                <a:cubicBezTo>
                  <a:pt x="61" y="27"/>
                  <a:pt x="63" y="25"/>
                  <a:pt x="63" y="23"/>
                </a:cubicBezTo>
                <a:cubicBezTo>
                  <a:pt x="63" y="21"/>
                  <a:pt x="61" y="19"/>
                  <a:pt x="59" y="19"/>
                </a:cubicBezTo>
              </a:path>
            </a:pathLst>
          </a:custGeom>
          <a:solidFill>
            <a:srgbClr val="72727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84629" rtl="0" eaLnBrk="1" latinLnBrk="0" hangingPunct="1">
              <a:defRPr sz="2000" kern="1200">
                <a:solidFill>
                  <a:schemeClr val="tx1"/>
                </a:solidFill>
                <a:latin typeface="+mn-lt"/>
                <a:ea typeface="+mn-ea"/>
                <a:cs typeface="+mn-cs"/>
              </a:defRPr>
            </a:lvl1pPr>
            <a:lvl2pPr marL="492315" algn="l" defTabSz="984629" rtl="0" eaLnBrk="1" latinLnBrk="0" hangingPunct="1">
              <a:defRPr sz="2000" kern="1200">
                <a:solidFill>
                  <a:schemeClr val="tx1"/>
                </a:solidFill>
                <a:latin typeface="+mn-lt"/>
                <a:ea typeface="+mn-ea"/>
                <a:cs typeface="+mn-cs"/>
              </a:defRPr>
            </a:lvl2pPr>
            <a:lvl3pPr marL="984629" algn="l" defTabSz="984629" rtl="0" eaLnBrk="1" latinLnBrk="0" hangingPunct="1">
              <a:defRPr sz="2000" kern="1200">
                <a:solidFill>
                  <a:schemeClr val="tx1"/>
                </a:solidFill>
                <a:latin typeface="+mn-lt"/>
                <a:ea typeface="+mn-ea"/>
                <a:cs typeface="+mn-cs"/>
              </a:defRPr>
            </a:lvl3pPr>
            <a:lvl4pPr marL="1476944" algn="l" defTabSz="984629" rtl="0" eaLnBrk="1" latinLnBrk="0" hangingPunct="1">
              <a:defRPr sz="2000" kern="1200">
                <a:solidFill>
                  <a:schemeClr val="tx1"/>
                </a:solidFill>
                <a:latin typeface="+mn-lt"/>
                <a:ea typeface="+mn-ea"/>
                <a:cs typeface="+mn-cs"/>
              </a:defRPr>
            </a:lvl4pPr>
            <a:lvl5pPr marL="1969260" algn="l" defTabSz="984629" rtl="0" eaLnBrk="1" latinLnBrk="0" hangingPunct="1">
              <a:defRPr sz="2000" kern="1200">
                <a:solidFill>
                  <a:schemeClr val="tx1"/>
                </a:solidFill>
                <a:latin typeface="+mn-lt"/>
                <a:ea typeface="+mn-ea"/>
                <a:cs typeface="+mn-cs"/>
              </a:defRPr>
            </a:lvl5pPr>
            <a:lvl6pPr marL="2461574" algn="l" defTabSz="984629" rtl="0" eaLnBrk="1" latinLnBrk="0" hangingPunct="1">
              <a:defRPr sz="2000" kern="1200">
                <a:solidFill>
                  <a:schemeClr val="tx1"/>
                </a:solidFill>
                <a:latin typeface="+mn-lt"/>
                <a:ea typeface="+mn-ea"/>
                <a:cs typeface="+mn-cs"/>
              </a:defRPr>
            </a:lvl6pPr>
            <a:lvl7pPr marL="2953889" algn="l" defTabSz="984629" rtl="0" eaLnBrk="1" latinLnBrk="0" hangingPunct="1">
              <a:defRPr sz="2000" kern="1200">
                <a:solidFill>
                  <a:schemeClr val="tx1"/>
                </a:solidFill>
                <a:latin typeface="+mn-lt"/>
                <a:ea typeface="+mn-ea"/>
                <a:cs typeface="+mn-cs"/>
              </a:defRPr>
            </a:lvl7pPr>
            <a:lvl8pPr marL="3446204" algn="l" defTabSz="984629" rtl="0" eaLnBrk="1" latinLnBrk="0" hangingPunct="1">
              <a:defRPr sz="2000" kern="1200">
                <a:solidFill>
                  <a:schemeClr val="tx1"/>
                </a:solidFill>
                <a:latin typeface="+mn-lt"/>
                <a:ea typeface="+mn-ea"/>
                <a:cs typeface="+mn-cs"/>
              </a:defRPr>
            </a:lvl8pPr>
            <a:lvl9pPr marL="3938518" algn="l" defTabSz="984629" rtl="0" eaLnBrk="1" latinLnBrk="0" hangingPunct="1">
              <a:defRPr sz="2000" kern="1200">
                <a:solidFill>
                  <a:schemeClr val="tx1"/>
                </a:solidFill>
                <a:latin typeface="+mn-lt"/>
                <a:ea typeface="+mn-ea"/>
                <a:cs typeface="+mn-cs"/>
              </a:defRPr>
            </a:lvl9pPr>
          </a:lstStyle>
          <a:p>
            <a:endParaRPr lang="en-US" dirty="0">
              <a:solidFill>
                <a:srgbClr val="000000"/>
              </a:solidFill>
              <a:latin typeface="Calibri" panose="020F0502020204030204" pitchFamily="34" charset="0"/>
            </a:endParaRPr>
          </a:p>
        </p:txBody>
      </p:sp>
      <p:grpSp>
        <p:nvGrpSpPr>
          <p:cNvPr id="74" name="Group 73"/>
          <p:cNvGrpSpPr/>
          <p:nvPr/>
        </p:nvGrpSpPr>
        <p:grpSpPr>
          <a:xfrm>
            <a:off x="381000" y="3237428"/>
            <a:ext cx="2476500" cy="2439568"/>
            <a:chOff x="6148918" y="2951626"/>
            <a:chExt cx="2476500" cy="2439568"/>
          </a:xfrm>
        </p:grpSpPr>
        <p:grpSp>
          <p:nvGrpSpPr>
            <p:cNvPr id="76" name="Group 75"/>
            <p:cNvGrpSpPr/>
            <p:nvPr/>
          </p:nvGrpSpPr>
          <p:grpSpPr>
            <a:xfrm>
              <a:off x="6438900" y="2951626"/>
              <a:ext cx="1905000" cy="1709507"/>
              <a:chOff x="3857307" y="2787650"/>
              <a:chExt cx="1429385" cy="1282700"/>
            </a:xfrm>
          </p:grpSpPr>
          <p:sp>
            <p:nvSpPr>
              <p:cNvPr id="78" name="Rounded Rectangle 77"/>
              <p:cNvSpPr/>
              <p:nvPr/>
            </p:nvSpPr>
            <p:spPr>
              <a:xfrm>
                <a:off x="3978592" y="2893060"/>
                <a:ext cx="1180465" cy="106426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dirty="0">
                  <a:latin typeface="Calibri" panose="020F0502020204030204" pitchFamily="34" charset="0"/>
                </a:endParaRPr>
              </a:p>
            </p:txBody>
          </p:sp>
          <p:sp>
            <p:nvSpPr>
              <p:cNvPr id="79" name="Rounded Rectangle 78"/>
              <p:cNvSpPr/>
              <p:nvPr/>
            </p:nvSpPr>
            <p:spPr>
              <a:xfrm>
                <a:off x="3857307" y="2787650"/>
                <a:ext cx="1429385" cy="12827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dirty="0">
                  <a:latin typeface="Calibri" panose="020F0502020204030204" pitchFamily="34" charset="0"/>
                </a:endParaRPr>
              </a:p>
            </p:txBody>
          </p:sp>
        </p:grpSp>
        <p:sp>
          <p:nvSpPr>
            <p:cNvPr id="77" name="TextBox 76"/>
            <p:cNvSpPr txBox="1"/>
            <p:nvPr/>
          </p:nvSpPr>
          <p:spPr>
            <a:xfrm>
              <a:off x="6148918" y="4683308"/>
              <a:ext cx="2476500" cy="707886"/>
            </a:xfrm>
            <a:prstGeom prst="rect">
              <a:avLst/>
            </a:prstGeom>
            <a:noFill/>
          </p:spPr>
          <p:txBody>
            <a:bodyPr wrap="square" rtlCol="0">
              <a:spAutoFit/>
            </a:bodyPr>
            <a:lstStyle/>
            <a:p>
              <a:pPr algn="ctr"/>
              <a:r>
                <a:rPr lang="en-US" b="1" dirty="0" smtClean="0">
                  <a:solidFill>
                    <a:schemeClr val="accent1"/>
                  </a:solidFill>
                  <a:latin typeface="Calibri" panose="020F0502020204030204" pitchFamily="34" charset="0"/>
                </a:rPr>
                <a:t>Supplier Management</a:t>
              </a:r>
              <a:endParaRPr lang="en-US" b="1" dirty="0">
                <a:solidFill>
                  <a:schemeClr val="accent1"/>
                </a:solidFill>
                <a:latin typeface="Calibri" panose="020F0502020204030204" pitchFamily="34" charset="0"/>
              </a:endParaRPr>
            </a:p>
          </p:txBody>
        </p:sp>
      </p:grpSp>
      <p:grpSp>
        <p:nvGrpSpPr>
          <p:cNvPr id="38" name="Group 599"/>
          <p:cNvGrpSpPr>
            <a:grpSpLocks noChangeAspect="1"/>
          </p:cNvGrpSpPr>
          <p:nvPr/>
        </p:nvGrpSpPr>
        <p:grpSpPr>
          <a:xfrm>
            <a:off x="986672" y="3675656"/>
            <a:ext cx="1227055" cy="858473"/>
            <a:chOff x="309563" y="3125813"/>
            <a:chExt cx="835025" cy="584200"/>
          </a:xfrm>
          <a:solidFill>
            <a:schemeClr val="accent1"/>
          </a:solidFill>
        </p:grpSpPr>
        <p:sp>
          <p:nvSpPr>
            <p:cNvPr id="41" name="Freeform 386"/>
            <p:cNvSpPr>
              <a:spLocks/>
            </p:cNvSpPr>
            <p:nvPr/>
          </p:nvSpPr>
          <p:spPr bwMode="auto">
            <a:xfrm>
              <a:off x="309563" y="3249638"/>
              <a:ext cx="295275" cy="419100"/>
            </a:xfrm>
            <a:custGeom>
              <a:avLst/>
              <a:gdLst/>
              <a:ahLst/>
              <a:cxnLst>
                <a:cxn ang="0">
                  <a:pos x="73" y="23"/>
                </a:cxn>
                <a:cxn ang="0">
                  <a:pos x="75" y="17"/>
                </a:cxn>
                <a:cxn ang="0">
                  <a:pos x="75" y="17"/>
                </a:cxn>
                <a:cxn ang="0">
                  <a:pos x="74" y="9"/>
                </a:cxn>
                <a:cxn ang="0">
                  <a:pos x="70" y="8"/>
                </a:cxn>
                <a:cxn ang="0">
                  <a:pos x="68" y="6"/>
                </a:cxn>
                <a:cxn ang="0">
                  <a:pos x="44" y="6"/>
                </a:cxn>
                <a:cxn ang="0">
                  <a:pos x="35" y="35"/>
                </a:cxn>
                <a:cxn ang="0">
                  <a:pos x="34" y="40"/>
                </a:cxn>
                <a:cxn ang="0">
                  <a:pos x="37" y="53"/>
                </a:cxn>
                <a:cxn ang="0">
                  <a:pos x="40" y="54"/>
                </a:cxn>
                <a:cxn ang="0">
                  <a:pos x="40" y="63"/>
                </a:cxn>
                <a:cxn ang="0">
                  <a:pos x="43" y="68"/>
                </a:cxn>
                <a:cxn ang="0">
                  <a:pos x="41" y="69"/>
                </a:cxn>
                <a:cxn ang="0">
                  <a:pos x="36" y="77"/>
                </a:cxn>
                <a:cxn ang="0">
                  <a:pos x="31" y="78"/>
                </a:cxn>
                <a:cxn ang="0">
                  <a:pos x="14" y="86"/>
                </a:cxn>
                <a:cxn ang="0">
                  <a:pos x="0" y="94"/>
                </a:cxn>
                <a:cxn ang="0">
                  <a:pos x="0" y="112"/>
                </a:cxn>
                <a:cxn ang="0">
                  <a:pos x="26" y="112"/>
                </a:cxn>
                <a:cxn ang="0">
                  <a:pos x="26" y="107"/>
                </a:cxn>
                <a:cxn ang="0">
                  <a:pos x="26" y="98"/>
                </a:cxn>
                <a:cxn ang="0">
                  <a:pos x="26" y="97"/>
                </a:cxn>
                <a:cxn ang="0">
                  <a:pos x="26" y="96"/>
                </a:cxn>
                <a:cxn ang="0">
                  <a:pos x="44" y="82"/>
                </a:cxn>
                <a:cxn ang="0">
                  <a:pos x="49" y="81"/>
                </a:cxn>
                <a:cxn ang="0">
                  <a:pos x="58" y="76"/>
                </a:cxn>
                <a:cxn ang="0">
                  <a:pos x="73" y="70"/>
                </a:cxn>
                <a:cxn ang="0">
                  <a:pos x="72" y="69"/>
                </a:cxn>
                <a:cxn ang="0">
                  <a:pos x="69" y="68"/>
                </a:cxn>
                <a:cxn ang="0">
                  <a:pos x="72" y="62"/>
                </a:cxn>
                <a:cxn ang="0">
                  <a:pos x="74" y="55"/>
                </a:cxn>
                <a:cxn ang="0">
                  <a:pos x="77" y="52"/>
                </a:cxn>
                <a:cxn ang="0">
                  <a:pos x="79" y="47"/>
                </a:cxn>
                <a:cxn ang="0">
                  <a:pos x="79" y="45"/>
                </a:cxn>
                <a:cxn ang="0">
                  <a:pos x="73" y="25"/>
                </a:cxn>
                <a:cxn ang="0">
                  <a:pos x="73" y="23"/>
                </a:cxn>
              </a:cxnLst>
              <a:rect l="0" t="0" r="r" b="b"/>
              <a:pathLst>
                <a:path w="79" h="112">
                  <a:moveTo>
                    <a:pt x="73" y="23"/>
                  </a:moveTo>
                  <a:cubicBezTo>
                    <a:pt x="73" y="21"/>
                    <a:pt x="74" y="19"/>
                    <a:pt x="75" y="17"/>
                  </a:cubicBezTo>
                  <a:cubicBezTo>
                    <a:pt x="75" y="17"/>
                    <a:pt x="75" y="17"/>
                    <a:pt x="75" y="17"/>
                  </a:cubicBezTo>
                  <a:cubicBezTo>
                    <a:pt x="74" y="14"/>
                    <a:pt x="74" y="11"/>
                    <a:pt x="74" y="9"/>
                  </a:cubicBezTo>
                  <a:cubicBezTo>
                    <a:pt x="70" y="8"/>
                    <a:pt x="70" y="8"/>
                    <a:pt x="70" y="8"/>
                  </a:cubicBezTo>
                  <a:cubicBezTo>
                    <a:pt x="68" y="6"/>
                    <a:pt x="68" y="6"/>
                    <a:pt x="68" y="6"/>
                  </a:cubicBezTo>
                  <a:cubicBezTo>
                    <a:pt x="59" y="0"/>
                    <a:pt x="49" y="4"/>
                    <a:pt x="44" y="6"/>
                  </a:cubicBezTo>
                  <a:cubicBezTo>
                    <a:pt x="36" y="9"/>
                    <a:pt x="32" y="19"/>
                    <a:pt x="35" y="35"/>
                  </a:cubicBezTo>
                  <a:cubicBezTo>
                    <a:pt x="36" y="38"/>
                    <a:pt x="34" y="39"/>
                    <a:pt x="34" y="40"/>
                  </a:cubicBezTo>
                  <a:cubicBezTo>
                    <a:pt x="34" y="44"/>
                    <a:pt x="34" y="51"/>
                    <a:pt x="37" y="53"/>
                  </a:cubicBezTo>
                  <a:cubicBezTo>
                    <a:pt x="40" y="54"/>
                    <a:pt x="40" y="54"/>
                    <a:pt x="40" y="54"/>
                  </a:cubicBezTo>
                  <a:cubicBezTo>
                    <a:pt x="40" y="57"/>
                    <a:pt x="40" y="60"/>
                    <a:pt x="40" y="63"/>
                  </a:cubicBezTo>
                  <a:cubicBezTo>
                    <a:pt x="41" y="65"/>
                    <a:pt x="43" y="65"/>
                    <a:pt x="43" y="68"/>
                  </a:cubicBezTo>
                  <a:cubicBezTo>
                    <a:pt x="41" y="69"/>
                    <a:pt x="41" y="69"/>
                    <a:pt x="41" y="69"/>
                  </a:cubicBezTo>
                  <a:cubicBezTo>
                    <a:pt x="40" y="71"/>
                    <a:pt x="38" y="76"/>
                    <a:pt x="36" y="77"/>
                  </a:cubicBezTo>
                  <a:cubicBezTo>
                    <a:pt x="35" y="77"/>
                    <a:pt x="33" y="78"/>
                    <a:pt x="31" y="78"/>
                  </a:cubicBezTo>
                  <a:cubicBezTo>
                    <a:pt x="26" y="81"/>
                    <a:pt x="19" y="83"/>
                    <a:pt x="14" y="86"/>
                  </a:cubicBezTo>
                  <a:cubicBezTo>
                    <a:pt x="8" y="88"/>
                    <a:pt x="2" y="89"/>
                    <a:pt x="0" y="94"/>
                  </a:cubicBezTo>
                  <a:cubicBezTo>
                    <a:pt x="0" y="98"/>
                    <a:pt x="0" y="107"/>
                    <a:pt x="0" y="112"/>
                  </a:cubicBezTo>
                  <a:cubicBezTo>
                    <a:pt x="26" y="112"/>
                    <a:pt x="26" y="112"/>
                    <a:pt x="26" y="112"/>
                  </a:cubicBezTo>
                  <a:cubicBezTo>
                    <a:pt x="26" y="110"/>
                    <a:pt x="26" y="108"/>
                    <a:pt x="26" y="107"/>
                  </a:cubicBezTo>
                  <a:cubicBezTo>
                    <a:pt x="26" y="103"/>
                    <a:pt x="26" y="100"/>
                    <a:pt x="26" y="98"/>
                  </a:cubicBezTo>
                  <a:cubicBezTo>
                    <a:pt x="26" y="97"/>
                    <a:pt x="26" y="97"/>
                    <a:pt x="26" y="97"/>
                  </a:cubicBezTo>
                  <a:cubicBezTo>
                    <a:pt x="26" y="96"/>
                    <a:pt x="26" y="96"/>
                    <a:pt x="26" y="96"/>
                  </a:cubicBezTo>
                  <a:cubicBezTo>
                    <a:pt x="29" y="87"/>
                    <a:pt x="38" y="85"/>
                    <a:pt x="44" y="82"/>
                  </a:cubicBezTo>
                  <a:cubicBezTo>
                    <a:pt x="46" y="82"/>
                    <a:pt x="47" y="81"/>
                    <a:pt x="49" y="81"/>
                  </a:cubicBezTo>
                  <a:cubicBezTo>
                    <a:pt x="52" y="79"/>
                    <a:pt x="55" y="78"/>
                    <a:pt x="58" y="76"/>
                  </a:cubicBezTo>
                  <a:cubicBezTo>
                    <a:pt x="63" y="74"/>
                    <a:pt x="68" y="72"/>
                    <a:pt x="73" y="70"/>
                  </a:cubicBezTo>
                  <a:cubicBezTo>
                    <a:pt x="73" y="70"/>
                    <a:pt x="73" y="69"/>
                    <a:pt x="72" y="69"/>
                  </a:cubicBezTo>
                  <a:cubicBezTo>
                    <a:pt x="71" y="69"/>
                    <a:pt x="70" y="69"/>
                    <a:pt x="69" y="68"/>
                  </a:cubicBezTo>
                  <a:cubicBezTo>
                    <a:pt x="69" y="65"/>
                    <a:pt x="72" y="65"/>
                    <a:pt x="72" y="62"/>
                  </a:cubicBezTo>
                  <a:cubicBezTo>
                    <a:pt x="73" y="60"/>
                    <a:pt x="72" y="57"/>
                    <a:pt x="74" y="55"/>
                  </a:cubicBezTo>
                  <a:cubicBezTo>
                    <a:pt x="74" y="53"/>
                    <a:pt x="76" y="53"/>
                    <a:pt x="77" y="52"/>
                  </a:cubicBezTo>
                  <a:cubicBezTo>
                    <a:pt x="78" y="51"/>
                    <a:pt x="79" y="49"/>
                    <a:pt x="79" y="47"/>
                  </a:cubicBezTo>
                  <a:cubicBezTo>
                    <a:pt x="79" y="47"/>
                    <a:pt x="79" y="46"/>
                    <a:pt x="79" y="45"/>
                  </a:cubicBezTo>
                  <a:cubicBezTo>
                    <a:pt x="74" y="40"/>
                    <a:pt x="74" y="32"/>
                    <a:pt x="73" y="25"/>
                  </a:cubicBezTo>
                  <a:cubicBezTo>
                    <a:pt x="73" y="25"/>
                    <a:pt x="73" y="24"/>
                    <a:pt x="73" y="23"/>
                  </a:cubicBez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endParaRPr lang="en-US" sz="2640" dirty="0">
                <a:solidFill>
                  <a:srgbClr val="409DAD"/>
                </a:solidFill>
                <a:latin typeface="Calibri" panose="020F0502020204030204" pitchFamily="34" charset="0"/>
              </a:endParaRPr>
            </a:p>
          </p:txBody>
        </p:sp>
        <p:sp>
          <p:nvSpPr>
            <p:cNvPr id="42" name="Freeform 387"/>
            <p:cNvSpPr>
              <a:spLocks/>
            </p:cNvSpPr>
            <p:nvPr/>
          </p:nvSpPr>
          <p:spPr bwMode="auto">
            <a:xfrm>
              <a:off x="849313" y="3249638"/>
              <a:ext cx="295275" cy="419100"/>
            </a:xfrm>
            <a:custGeom>
              <a:avLst/>
              <a:gdLst/>
              <a:ahLst/>
              <a:cxnLst>
                <a:cxn ang="0">
                  <a:pos x="79" y="94"/>
                </a:cxn>
                <a:cxn ang="0">
                  <a:pos x="66" y="86"/>
                </a:cxn>
                <a:cxn ang="0">
                  <a:pos x="48" y="78"/>
                </a:cxn>
                <a:cxn ang="0">
                  <a:pos x="43" y="77"/>
                </a:cxn>
                <a:cxn ang="0">
                  <a:pos x="38" y="69"/>
                </a:cxn>
                <a:cxn ang="0">
                  <a:pos x="35" y="68"/>
                </a:cxn>
                <a:cxn ang="0">
                  <a:pos x="38" y="62"/>
                </a:cxn>
                <a:cxn ang="0">
                  <a:pos x="39" y="55"/>
                </a:cxn>
                <a:cxn ang="0">
                  <a:pos x="43" y="52"/>
                </a:cxn>
                <a:cxn ang="0">
                  <a:pos x="45" y="47"/>
                </a:cxn>
                <a:cxn ang="0">
                  <a:pos x="44" y="39"/>
                </a:cxn>
                <a:cxn ang="0">
                  <a:pos x="43" y="35"/>
                </a:cxn>
                <a:cxn ang="0">
                  <a:pos x="44" y="25"/>
                </a:cxn>
                <a:cxn ang="0">
                  <a:pos x="43" y="13"/>
                </a:cxn>
                <a:cxn ang="0">
                  <a:pos x="40" y="9"/>
                </a:cxn>
                <a:cxn ang="0">
                  <a:pos x="36" y="8"/>
                </a:cxn>
                <a:cxn ang="0">
                  <a:pos x="34" y="6"/>
                </a:cxn>
                <a:cxn ang="0">
                  <a:pos x="10" y="6"/>
                </a:cxn>
                <a:cxn ang="0">
                  <a:pos x="3" y="13"/>
                </a:cxn>
                <a:cxn ang="0">
                  <a:pos x="3" y="15"/>
                </a:cxn>
                <a:cxn ang="0">
                  <a:pos x="3" y="15"/>
                </a:cxn>
                <a:cxn ang="0">
                  <a:pos x="3" y="16"/>
                </a:cxn>
                <a:cxn ang="0">
                  <a:pos x="4" y="18"/>
                </a:cxn>
                <a:cxn ang="0">
                  <a:pos x="5" y="34"/>
                </a:cxn>
                <a:cxn ang="0">
                  <a:pos x="2" y="43"/>
                </a:cxn>
                <a:cxn ang="0">
                  <a:pos x="0" y="45"/>
                </a:cxn>
                <a:cxn ang="0">
                  <a:pos x="3" y="53"/>
                </a:cxn>
                <a:cxn ang="0">
                  <a:pos x="5" y="54"/>
                </a:cxn>
                <a:cxn ang="0">
                  <a:pos x="6" y="63"/>
                </a:cxn>
                <a:cxn ang="0">
                  <a:pos x="9" y="68"/>
                </a:cxn>
                <a:cxn ang="0">
                  <a:pos x="7" y="69"/>
                </a:cxn>
                <a:cxn ang="0">
                  <a:pos x="6" y="70"/>
                </a:cxn>
                <a:cxn ang="0">
                  <a:pos x="21" y="76"/>
                </a:cxn>
                <a:cxn ang="0">
                  <a:pos x="31" y="81"/>
                </a:cxn>
                <a:cxn ang="0">
                  <a:pos x="35" y="82"/>
                </a:cxn>
                <a:cxn ang="0">
                  <a:pos x="53" y="96"/>
                </a:cxn>
                <a:cxn ang="0">
                  <a:pos x="53" y="97"/>
                </a:cxn>
                <a:cxn ang="0">
                  <a:pos x="53" y="98"/>
                </a:cxn>
                <a:cxn ang="0">
                  <a:pos x="54" y="107"/>
                </a:cxn>
                <a:cxn ang="0">
                  <a:pos x="54" y="112"/>
                </a:cxn>
                <a:cxn ang="0">
                  <a:pos x="79" y="112"/>
                </a:cxn>
                <a:cxn ang="0">
                  <a:pos x="79" y="94"/>
                </a:cxn>
              </a:cxnLst>
              <a:rect l="0" t="0" r="r" b="b"/>
              <a:pathLst>
                <a:path w="79" h="112">
                  <a:moveTo>
                    <a:pt x="79" y="94"/>
                  </a:moveTo>
                  <a:cubicBezTo>
                    <a:pt x="77" y="89"/>
                    <a:pt x="71" y="88"/>
                    <a:pt x="66" y="86"/>
                  </a:cubicBezTo>
                  <a:cubicBezTo>
                    <a:pt x="60" y="83"/>
                    <a:pt x="54" y="81"/>
                    <a:pt x="48" y="78"/>
                  </a:cubicBezTo>
                  <a:cubicBezTo>
                    <a:pt x="46" y="78"/>
                    <a:pt x="45" y="77"/>
                    <a:pt x="43" y="77"/>
                  </a:cubicBezTo>
                  <a:cubicBezTo>
                    <a:pt x="41" y="76"/>
                    <a:pt x="39" y="71"/>
                    <a:pt x="38" y="69"/>
                  </a:cubicBezTo>
                  <a:cubicBezTo>
                    <a:pt x="37" y="69"/>
                    <a:pt x="36" y="69"/>
                    <a:pt x="35" y="68"/>
                  </a:cubicBezTo>
                  <a:cubicBezTo>
                    <a:pt x="35" y="65"/>
                    <a:pt x="37" y="65"/>
                    <a:pt x="38" y="62"/>
                  </a:cubicBezTo>
                  <a:cubicBezTo>
                    <a:pt x="39" y="60"/>
                    <a:pt x="38" y="57"/>
                    <a:pt x="39" y="55"/>
                  </a:cubicBezTo>
                  <a:cubicBezTo>
                    <a:pt x="40" y="53"/>
                    <a:pt x="42" y="53"/>
                    <a:pt x="43" y="52"/>
                  </a:cubicBezTo>
                  <a:cubicBezTo>
                    <a:pt x="44" y="51"/>
                    <a:pt x="44" y="49"/>
                    <a:pt x="45" y="47"/>
                  </a:cubicBezTo>
                  <a:cubicBezTo>
                    <a:pt x="45" y="45"/>
                    <a:pt x="45" y="41"/>
                    <a:pt x="44" y="39"/>
                  </a:cubicBezTo>
                  <a:cubicBezTo>
                    <a:pt x="44" y="37"/>
                    <a:pt x="43" y="37"/>
                    <a:pt x="43" y="35"/>
                  </a:cubicBezTo>
                  <a:cubicBezTo>
                    <a:pt x="43" y="33"/>
                    <a:pt x="44" y="26"/>
                    <a:pt x="44" y="25"/>
                  </a:cubicBezTo>
                  <a:cubicBezTo>
                    <a:pt x="44" y="21"/>
                    <a:pt x="44" y="17"/>
                    <a:pt x="43" y="13"/>
                  </a:cubicBezTo>
                  <a:cubicBezTo>
                    <a:pt x="43" y="13"/>
                    <a:pt x="41" y="10"/>
                    <a:pt x="40" y="9"/>
                  </a:cubicBezTo>
                  <a:cubicBezTo>
                    <a:pt x="36" y="8"/>
                    <a:pt x="36" y="8"/>
                    <a:pt x="36" y="8"/>
                  </a:cubicBezTo>
                  <a:cubicBezTo>
                    <a:pt x="34" y="6"/>
                    <a:pt x="34" y="6"/>
                    <a:pt x="34" y="6"/>
                  </a:cubicBezTo>
                  <a:cubicBezTo>
                    <a:pt x="25" y="0"/>
                    <a:pt x="15" y="4"/>
                    <a:pt x="10" y="6"/>
                  </a:cubicBezTo>
                  <a:cubicBezTo>
                    <a:pt x="7" y="7"/>
                    <a:pt x="4" y="9"/>
                    <a:pt x="3" y="13"/>
                  </a:cubicBezTo>
                  <a:cubicBezTo>
                    <a:pt x="3" y="14"/>
                    <a:pt x="3" y="15"/>
                    <a:pt x="3" y="15"/>
                  </a:cubicBezTo>
                  <a:cubicBezTo>
                    <a:pt x="3" y="15"/>
                    <a:pt x="3" y="15"/>
                    <a:pt x="3" y="15"/>
                  </a:cubicBezTo>
                  <a:cubicBezTo>
                    <a:pt x="3" y="16"/>
                    <a:pt x="3" y="16"/>
                    <a:pt x="3" y="16"/>
                  </a:cubicBezTo>
                  <a:cubicBezTo>
                    <a:pt x="3" y="16"/>
                    <a:pt x="3" y="17"/>
                    <a:pt x="4" y="18"/>
                  </a:cubicBezTo>
                  <a:cubicBezTo>
                    <a:pt x="6" y="23"/>
                    <a:pt x="6" y="29"/>
                    <a:pt x="5" y="34"/>
                  </a:cubicBezTo>
                  <a:cubicBezTo>
                    <a:pt x="5" y="36"/>
                    <a:pt x="4" y="40"/>
                    <a:pt x="2" y="43"/>
                  </a:cubicBezTo>
                  <a:cubicBezTo>
                    <a:pt x="1" y="44"/>
                    <a:pt x="0" y="44"/>
                    <a:pt x="0" y="45"/>
                  </a:cubicBezTo>
                  <a:cubicBezTo>
                    <a:pt x="0" y="48"/>
                    <a:pt x="1" y="52"/>
                    <a:pt x="3" y="53"/>
                  </a:cubicBezTo>
                  <a:cubicBezTo>
                    <a:pt x="5" y="54"/>
                    <a:pt x="5" y="54"/>
                    <a:pt x="5" y="54"/>
                  </a:cubicBezTo>
                  <a:cubicBezTo>
                    <a:pt x="6" y="57"/>
                    <a:pt x="6" y="60"/>
                    <a:pt x="6" y="63"/>
                  </a:cubicBezTo>
                  <a:cubicBezTo>
                    <a:pt x="7" y="65"/>
                    <a:pt x="9" y="65"/>
                    <a:pt x="9" y="68"/>
                  </a:cubicBezTo>
                  <a:cubicBezTo>
                    <a:pt x="7" y="69"/>
                    <a:pt x="7" y="69"/>
                    <a:pt x="7" y="69"/>
                  </a:cubicBezTo>
                  <a:cubicBezTo>
                    <a:pt x="7" y="69"/>
                    <a:pt x="7" y="70"/>
                    <a:pt x="6" y="70"/>
                  </a:cubicBezTo>
                  <a:cubicBezTo>
                    <a:pt x="11" y="72"/>
                    <a:pt x="16" y="74"/>
                    <a:pt x="21" y="76"/>
                  </a:cubicBezTo>
                  <a:cubicBezTo>
                    <a:pt x="24" y="78"/>
                    <a:pt x="28" y="79"/>
                    <a:pt x="31" y="81"/>
                  </a:cubicBezTo>
                  <a:cubicBezTo>
                    <a:pt x="32" y="81"/>
                    <a:pt x="34" y="82"/>
                    <a:pt x="35" y="82"/>
                  </a:cubicBezTo>
                  <a:cubicBezTo>
                    <a:pt x="42" y="85"/>
                    <a:pt x="50" y="87"/>
                    <a:pt x="53" y="96"/>
                  </a:cubicBezTo>
                  <a:cubicBezTo>
                    <a:pt x="53" y="97"/>
                    <a:pt x="53" y="97"/>
                    <a:pt x="53" y="97"/>
                  </a:cubicBezTo>
                  <a:cubicBezTo>
                    <a:pt x="53" y="98"/>
                    <a:pt x="53" y="98"/>
                    <a:pt x="53" y="98"/>
                  </a:cubicBezTo>
                  <a:cubicBezTo>
                    <a:pt x="53" y="100"/>
                    <a:pt x="53" y="103"/>
                    <a:pt x="54" y="107"/>
                  </a:cubicBezTo>
                  <a:cubicBezTo>
                    <a:pt x="54" y="108"/>
                    <a:pt x="54" y="110"/>
                    <a:pt x="54" y="112"/>
                  </a:cubicBezTo>
                  <a:cubicBezTo>
                    <a:pt x="79" y="112"/>
                    <a:pt x="79" y="112"/>
                    <a:pt x="79" y="112"/>
                  </a:cubicBezTo>
                  <a:cubicBezTo>
                    <a:pt x="79" y="107"/>
                    <a:pt x="79" y="98"/>
                    <a:pt x="79" y="94"/>
                  </a:cubicBez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endParaRPr lang="en-US" sz="2640" dirty="0">
                <a:solidFill>
                  <a:srgbClr val="409DAD"/>
                </a:solidFill>
                <a:latin typeface="Calibri" panose="020F0502020204030204" pitchFamily="34" charset="0"/>
              </a:endParaRPr>
            </a:p>
          </p:txBody>
        </p:sp>
        <p:sp>
          <p:nvSpPr>
            <p:cNvPr id="47" name="Freeform 388"/>
            <p:cNvSpPr>
              <a:spLocks/>
            </p:cNvSpPr>
            <p:nvPr/>
          </p:nvSpPr>
          <p:spPr bwMode="auto">
            <a:xfrm>
              <a:off x="428626" y="3125813"/>
              <a:ext cx="600075" cy="584200"/>
            </a:xfrm>
            <a:custGeom>
              <a:avLst/>
              <a:gdLst/>
              <a:ahLst/>
              <a:cxnLst>
                <a:cxn ang="0">
                  <a:pos x="108" y="18"/>
                </a:cxn>
                <a:cxn ang="0">
                  <a:pos x="109" y="34"/>
                </a:cxn>
                <a:cxn ang="0">
                  <a:pos x="108" y="49"/>
                </a:cxn>
                <a:cxn ang="0">
                  <a:pos x="110" y="53"/>
                </a:cxn>
                <a:cxn ang="0">
                  <a:pos x="111" y="66"/>
                </a:cxn>
                <a:cxn ang="0">
                  <a:pos x="108" y="72"/>
                </a:cxn>
                <a:cxn ang="0">
                  <a:pos x="103" y="76"/>
                </a:cxn>
                <a:cxn ang="0">
                  <a:pos x="102" y="86"/>
                </a:cxn>
                <a:cxn ang="0">
                  <a:pos x="97" y="95"/>
                </a:cxn>
                <a:cxn ang="0">
                  <a:pos x="102" y="96"/>
                </a:cxn>
                <a:cxn ang="0">
                  <a:pos x="109" y="107"/>
                </a:cxn>
                <a:cxn ang="0">
                  <a:pos x="115" y="109"/>
                </a:cxn>
                <a:cxn ang="0">
                  <a:pos x="140" y="119"/>
                </a:cxn>
                <a:cxn ang="0">
                  <a:pos x="159" y="131"/>
                </a:cxn>
                <a:cxn ang="0">
                  <a:pos x="159" y="156"/>
                </a:cxn>
                <a:cxn ang="0">
                  <a:pos x="0" y="156"/>
                </a:cxn>
                <a:cxn ang="0">
                  <a:pos x="0" y="131"/>
                </a:cxn>
                <a:cxn ang="0">
                  <a:pos x="19" y="119"/>
                </a:cxn>
                <a:cxn ang="0">
                  <a:pos x="44" y="109"/>
                </a:cxn>
                <a:cxn ang="0">
                  <a:pos x="51" y="107"/>
                </a:cxn>
                <a:cxn ang="0">
                  <a:pos x="58" y="96"/>
                </a:cxn>
                <a:cxn ang="0">
                  <a:pos x="61" y="95"/>
                </a:cxn>
                <a:cxn ang="0">
                  <a:pos x="57" y="88"/>
                </a:cxn>
                <a:cxn ang="0">
                  <a:pos x="55" y="74"/>
                </a:cxn>
                <a:cxn ang="0">
                  <a:pos x="52" y="74"/>
                </a:cxn>
                <a:cxn ang="0">
                  <a:pos x="47" y="56"/>
                </a:cxn>
                <a:cxn ang="0">
                  <a:pos x="49" y="48"/>
                </a:cxn>
                <a:cxn ang="0">
                  <a:pos x="62" y="8"/>
                </a:cxn>
                <a:cxn ang="0">
                  <a:pos x="95" y="7"/>
                </a:cxn>
                <a:cxn ang="0">
                  <a:pos x="99" y="10"/>
                </a:cxn>
                <a:cxn ang="0">
                  <a:pos x="104" y="11"/>
                </a:cxn>
                <a:cxn ang="0">
                  <a:pos x="108" y="18"/>
                </a:cxn>
              </a:cxnLst>
              <a:rect l="0" t="0" r="r" b="b"/>
              <a:pathLst>
                <a:path w="160" h="156">
                  <a:moveTo>
                    <a:pt x="108" y="18"/>
                  </a:moveTo>
                  <a:cubicBezTo>
                    <a:pt x="109" y="23"/>
                    <a:pt x="109" y="28"/>
                    <a:pt x="109" y="34"/>
                  </a:cubicBezTo>
                  <a:cubicBezTo>
                    <a:pt x="109" y="36"/>
                    <a:pt x="108" y="46"/>
                    <a:pt x="108" y="49"/>
                  </a:cubicBezTo>
                  <a:cubicBezTo>
                    <a:pt x="109" y="51"/>
                    <a:pt x="109" y="51"/>
                    <a:pt x="110" y="53"/>
                  </a:cubicBezTo>
                  <a:cubicBezTo>
                    <a:pt x="112" y="57"/>
                    <a:pt x="111" y="62"/>
                    <a:pt x="111" y="66"/>
                  </a:cubicBezTo>
                  <a:cubicBezTo>
                    <a:pt x="110" y="68"/>
                    <a:pt x="110" y="70"/>
                    <a:pt x="108" y="72"/>
                  </a:cubicBezTo>
                  <a:cubicBezTo>
                    <a:pt x="107" y="74"/>
                    <a:pt x="105" y="74"/>
                    <a:pt x="103" y="76"/>
                  </a:cubicBezTo>
                  <a:cubicBezTo>
                    <a:pt x="102" y="79"/>
                    <a:pt x="103" y="83"/>
                    <a:pt x="102" y="86"/>
                  </a:cubicBezTo>
                  <a:cubicBezTo>
                    <a:pt x="100" y="90"/>
                    <a:pt x="98" y="90"/>
                    <a:pt x="97" y="95"/>
                  </a:cubicBezTo>
                  <a:cubicBezTo>
                    <a:pt x="99" y="95"/>
                    <a:pt x="100" y="95"/>
                    <a:pt x="102" y="96"/>
                  </a:cubicBezTo>
                  <a:cubicBezTo>
                    <a:pt x="103" y="99"/>
                    <a:pt x="106" y="105"/>
                    <a:pt x="109" y="107"/>
                  </a:cubicBezTo>
                  <a:cubicBezTo>
                    <a:pt x="111" y="108"/>
                    <a:pt x="113" y="108"/>
                    <a:pt x="115" y="109"/>
                  </a:cubicBezTo>
                  <a:cubicBezTo>
                    <a:pt x="123" y="112"/>
                    <a:pt x="132" y="116"/>
                    <a:pt x="140" y="119"/>
                  </a:cubicBezTo>
                  <a:cubicBezTo>
                    <a:pt x="148" y="122"/>
                    <a:pt x="156" y="124"/>
                    <a:pt x="159" y="131"/>
                  </a:cubicBezTo>
                  <a:cubicBezTo>
                    <a:pt x="159" y="136"/>
                    <a:pt x="160" y="149"/>
                    <a:pt x="159" y="156"/>
                  </a:cubicBezTo>
                  <a:cubicBezTo>
                    <a:pt x="0" y="156"/>
                    <a:pt x="0" y="156"/>
                    <a:pt x="0" y="156"/>
                  </a:cubicBezTo>
                  <a:cubicBezTo>
                    <a:pt x="0" y="149"/>
                    <a:pt x="0" y="136"/>
                    <a:pt x="0" y="131"/>
                  </a:cubicBezTo>
                  <a:cubicBezTo>
                    <a:pt x="3" y="124"/>
                    <a:pt x="12" y="122"/>
                    <a:pt x="19" y="119"/>
                  </a:cubicBezTo>
                  <a:cubicBezTo>
                    <a:pt x="27" y="116"/>
                    <a:pt x="36" y="112"/>
                    <a:pt x="44" y="109"/>
                  </a:cubicBezTo>
                  <a:cubicBezTo>
                    <a:pt x="46" y="108"/>
                    <a:pt x="49" y="108"/>
                    <a:pt x="51" y="107"/>
                  </a:cubicBezTo>
                  <a:cubicBezTo>
                    <a:pt x="54" y="105"/>
                    <a:pt x="56" y="99"/>
                    <a:pt x="58" y="96"/>
                  </a:cubicBezTo>
                  <a:cubicBezTo>
                    <a:pt x="61" y="95"/>
                    <a:pt x="61" y="95"/>
                    <a:pt x="61" y="95"/>
                  </a:cubicBezTo>
                  <a:cubicBezTo>
                    <a:pt x="60" y="91"/>
                    <a:pt x="58" y="90"/>
                    <a:pt x="57" y="88"/>
                  </a:cubicBezTo>
                  <a:cubicBezTo>
                    <a:pt x="56" y="83"/>
                    <a:pt x="56" y="79"/>
                    <a:pt x="55" y="74"/>
                  </a:cubicBezTo>
                  <a:cubicBezTo>
                    <a:pt x="56" y="75"/>
                    <a:pt x="53" y="74"/>
                    <a:pt x="52" y="74"/>
                  </a:cubicBezTo>
                  <a:cubicBezTo>
                    <a:pt x="48" y="71"/>
                    <a:pt x="48" y="60"/>
                    <a:pt x="47" y="56"/>
                  </a:cubicBezTo>
                  <a:cubicBezTo>
                    <a:pt x="47" y="54"/>
                    <a:pt x="50" y="52"/>
                    <a:pt x="49" y="48"/>
                  </a:cubicBezTo>
                  <a:cubicBezTo>
                    <a:pt x="45" y="26"/>
                    <a:pt x="51" y="11"/>
                    <a:pt x="62" y="8"/>
                  </a:cubicBezTo>
                  <a:cubicBezTo>
                    <a:pt x="69" y="5"/>
                    <a:pt x="83" y="0"/>
                    <a:pt x="95" y="7"/>
                  </a:cubicBezTo>
                  <a:cubicBezTo>
                    <a:pt x="99" y="10"/>
                    <a:pt x="99" y="10"/>
                    <a:pt x="99" y="10"/>
                  </a:cubicBezTo>
                  <a:cubicBezTo>
                    <a:pt x="104" y="11"/>
                    <a:pt x="104" y="11"/>
                    <a:pt x="104" y="11"/>
                  </a:cubicBezTo>
                  <a:cubicBezTo>
                    <a:pt x="106" y="13"/>
                    <a:pt x="108" y="18"/>
                    <a:pt x="108" y="18"/>
                  </a:cubicBez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endParaRPr lang="en-US" sz="2640" dirty="0">
                <a:solidFill>
                  <a:srgbClr val="409DAD"/>
                </a:solidFill>
                <a:latin typeface="Calibri" panose="020F0502020204030204" pitchFamily="34" charset="0"/>
              </a:endParaRPr>
            </a:p>
          </p:txBody>
        </p:sp>
      </p:grpSp>
      <p:sp>
        <p:nvSpPr>
          <p:cNvPr id="49" name="Freeform 9"/>
          <p:cNvSpPr>
            <a:spLocks noChangeAspect="1" noEditPoints="1"/>
          </p:cNvSpPr>
          <p:nvPr/>
        </p:nvSpPr>
        <p:spPr bwMode="auto">
          <a:xfrm>
            <a:off x="7840881" y="4934320"/>
            <a:ext cx="387230" cy="365760"/>
          </a:xfrm>
          <a:custGeom>
            <a:avLst/>
            <a:gdLst>
              <a:gd name="T0" fmla="*/ 550 w 827"/>
              <a:gd name="T1" fmla="*/ 641 h 785"/>
              <a:gd name="T2" fmla="*/ 490 w 827"/>
              <a:gd name="T3" fmla="*/ 624 h 785"/>
              <a:gd name="T4" fmla="*/ 613 w 827"/>
              <a:gd name="T5" fmla="*/ 611 h 785"/>
              <a:gd name="T6" fmla="*/ 583 w 827"/>
              <a:gd name="T7" fmla="*/ 634 h 785"/>
              <a:gd name="T8" fmla="*/ 579 w 827"/>
              <a:gd name="T9" fmla="*/ 636 h 785"/>
              <a:gd name="T10" fmla="*/ 589 w 827"/>
              <a:gd name="T11" fmla="*/ 670 h 785"/>
              <a:gd name="T12" fmla="*/ 613 w 827"/>
              <a:gd name="T13" fmla="*/ 657 h 785"/>
              <a:gd name="T14" fmla="*/ 649 w 827"/>
              <a:gd name="T15" fmla="*/ 619 h 785"/>
              <a:gd name="T16" fmla="*/ 664 w 827"/>
              <a:gd name="T17" fmla="*/ 578 h 785"/>
              <a:gd name="T18" fmla="*/ 652 w 827"/>
              <a:gd name="T19" fmla="*/ 500 h 785"/>
              <a:gd name="T20" fmla="*/ 630 w 827"/>
              <a:gd name="T21" fmla="*/ 564 h 785"/>
              <a:gd name="T22" fmla="*/ 213 w 827"/>
              <a:gd name="T23" fmla="*/ 602 h 785"/>
              <a:gd name="T24" fmla="*/ 210 w 827"/>
              <a:gd name="T25" fmla="*/ 648 h 785"/>
              <a:gd name="T26" fmla="*/ 253 w 827"/>
              <a:gd name="T27" fmla="*/ 624 h 785"/>
              <a:gd name="T28" fmla="*/ 827 w 827"/>
              <a:gd name="T29" fmla="*/ 740 h 785"/>
              <a:gd name="T30" fmla="*/ 716 w 827"/>
              <a:gd name="T31" fmla="*/ 394 h 785"/>
              <a:gd name="T32" fmla="*/ 415 w 827"/>
              <a:gd name="T33" fmla="*/ 383 h 785"/>
              <a:gd name="T34" fmla="*/ 635 w 827"/>
              <a:gd name="T35" fmla="*/ 466 h 785"/>
              <a:gd name="T36" fmla="*/ 188 w 827"/>
              <a:gd name="T37" fmla="*/ 717 h 785"/>
              <a:gd name="T38" fmla="*/ 157 w 827"/>
              <a:gd name="T39" fmla="*/ 681 h 785"/>
              <a:gd name="T40" fmla="*/ 149 w 827"/>
              <a:gd name="T41" fmla="*/ 438 h 785"/>
              <a:gd name="T42" fmla="*/ 121 w 827"/>
              <a:gd name="T43" fmla="*/ 387 h 785"/>
              <a:gd name="T44" fmla="*/ 95 w 827"/>
              <a:gd name="T45" fmla="*/ 417 h 785"/>
              <a:gd name="T46" fmla="*/ 4 w 827"/>
              <a:gd name="T47" fmla="*/ 762 h 785"/>
              <a:gd name="T48" fmla="*/ 38 w 827"/>
              <a:gd name="T49" fmla="*/ 784 h 785"/>
              <a:gd name="T50" fmla="*/ 809 w 827"/>
              <a:gd name="T51" fmla="*/ 776 h 785"/>
              <a:gd name="T52" fmla="*/ 827 w 827"/>
              <a:gd name="T53" fmla="*/ 745 h 785"/>
              <a:gd name="T54" fmla="*/ 256 w 827"/>
              <a:gd name="T55" fmla="*/ 180 h 785"/>
              <a:gd name="T56" fmla="*/ 295 w 827"/>
              <a:gd name="T57" fmla="*/ 231 h 785"/>
              <a:gd name="T58" fmla="*/ 361 w 827"/>
              <a:gd name="T59" fmla="*/ 240 h 785"/>
              <a:gd name="T60" fmla="*/ 412 w 827"/>
              <a:gd name="T61" fmla="*/ 200 h 785"/>
              <a:gd name="T62" fmla="*/ 421 w 827"/>
              <a:gd name="T63" fmla="*/ 134 h 785"/>
              <a:gd name="T64" fmla="*/ 381 w 827"/>
              <a:gd name="T65" fmla="*/ 83 h 785"/>
              <a:gd name="T66" fmla="*/ 315 w 827"/>
              <a:gd name="T67" fmla="*/ 74 h 785"/>
              <a:gd name="T68" fmla="*/ 264 w 827"/>
              <a:gd name="T69" fmla="*/ 114 h 785"/>
              <a:gd name="T70" fmla="*/ 181 w 827"/>
              <a:gd name="T71" fmla="*/ 170 h 785"/>
              <a:gd name="T72" fmla="*/ 190 w 827"/>
              <a:gd name="T73" fmla="*/ 113 h 785"/>
              <a:gd name="T74" fmla="*/ 231 w 827"/>
              <a:gd name="T75" fmla="*/ 49 h 785"/>
              <a:gd name="T76" fmla="*/ 298 w 827"/>
              <a:gd name="T77" fmla="*/ 7 h 785"/>
              <a:gd name="T78" fmla="*/ 378 w 827"/>
              <a:gd name="T79" fmla="*/ 7 h 785"/>
              <a:gd name="T80" fmla="*/ 445 w 827"/>
              <a:gd name="T81" fmla="*/ 49 h 785"/>
              <a:gd name="T82" fmla="*/ 487 w 827"/>
              <a:gd name="T83" fmla="*/ 113 h 785"/>
              <a:gd name="T84" fmla="*/ 495 w 827"/>
              <a:gd name="T85" fmla="*/ 182 h 785"/>
              <a:gd name="T86" fmla="*/ 480 w 827"/>
              <a:gd name="T87" fmla="*/ 232 h 785"/>
              <a:gd name="T88" fmla="*/ 451 w 827"/>
              <a:gd name="T89" fmla="*/ 267 h 785"/>
              <a:gd name="T90" fmla="*/ 376 w 827"/>
              <a:gd name="T91" fmla="*/ 395 h 785"/>
              <a:gd name="T92" fmla="*/ 333 w 827"/>
              <a:gd name="T93" fmla="*/ 491 h 785"/>
              <a:gd name="T94" fmla="*/ 301 w 827"/>
              <a:gd name="T95" fmla="*/ 398 h 785"/>
              <a:gd name="T96" fmla="*/ 250 w 827"/>
              <a:gd name="T97" fmla="*/ 298 h 785"/>
              <a:gd name="T98" fmla="*/ 204 w 827"/>
              <a:gd name="T99" fmla="*/ 244 h 785"/>
              <a:gd name="T100" fmla="*/ 185 w 827"/>
              <a:gd name="T101" fmla="*/ 202 h 785"/>
              <a:gd name="T102" fmla="*/ 334 w 827"/>
              <a:gd name="T103" fmla="*/ 585 h 785"/>
              <a:gd name="T104" fmla="*/ 286 w 827"/>
              <a:gd name="T105" fmla="*/ 619 h 785"/>
              <a:gd name="T106" fmla="*/ 349 w 827"/>
              <a:gd name="T107" fmla="*/ 622 h 785"/>
              <a:gd name="T108" fmla="*/ 382 w 827"/>
              <a:gd name="T109" fmla="*/ 628 h 785"/>
              <a:gd name="T110" fmla="*/ 435 w 827"/>
              <a:gd name="T111" fmla="*/ 604 h 785"/>
              <a:gd name="T112" fmla="*/ 444 w 827"/>
              <a:gd name="T113" fmla="*/ 644 h 785"/>
              <a:gd name="T114" fmla="*/ 385 w 827"/>
              <a:gd name="T115" fmla="*/ 629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7" h="785">
                <a:moveTo>
                  <a:pt x="513" y="670"/>
                </a:moveTo>
                <a:lnTo>
                  <a:pt x="513" y="670"/>
                </a:lnTo>
                <a:lnTo>
                  <a:pt x="525" y="673"/>
                </a:lnTo>
                <a:lnTo>
                  <a:pt x="537" y="675"/>
                </a:lnTo>
                <a:lnTo>
                  <a:pt x="549" y="677"/>
                </a:lnTo>
                <a:lnTo>
                  <a:pt x="550" y="641"/>
                </a:lnTo>
                <a:lnTo>
                  <a:pt x="540" y="640"/>
                </a:lnTo>
                <a:lnTo>
                  <a:pt x="530" y="638"/>
                </a:lnTo>
                <a:lnTo>
                  <a:pt x="519" y="635"/>
                </a:lnTo>
                <a:lnTo>
                  <a:pt x="509" y="632"/>
                </a:lnTo>
                <a:lnTo>
                  <a:pt x="499" y="628"/>
                </a:lnTo>
                <a:lnTo>
                  <a:pt x="490" y="624"/>
                </a:lnTo>
                <a:lnTo>
                  <a:pt x="478" y="657"/>
                </a:lnTo>
                <a:lnTo>
                  <a:pt x="489" y="661"/>
                </a:lnTo>
                <a:lnTo>
                  <a:pt x="501" y="666"/>
                </a:lnTo>
                <a:lnTo>
                  <a:pt x="513" y="670"/>
                </a:lnTo>
                <a:lnTo>
                  <a:pt x="513" y="670"/>
                </a:lnTo>
                <a:close/>
                <a:moveTo>
                  <a:pt x="613" y="611"/>
                </a:moveTo>
                <a:lnTo>
                  <a:pt x="613" y="611"/>
                </a:lnTo>
                <a:lnTo>
                  <a:pt x="606" y="618"/>
                </a:lnTo>
                <a:lnTo>
                  <a:pt x="599" y="624"/>
                </a:lnTo>
                <a:lnTo>
                  <a:pt x="591" y="629"/>
                </a:lnTo>
                <a:lnTo>
                  <a:pt x="583" y="634"/>
                </a:lnTo>
                <a:lnTo>
                  <a:pt x="583" y="634"/>
                </a:lnTo>
                <a:lnTo>
                  <a:pt x="582" y="635"/>
                </a:lnTo>
                <a:lnTo>
                  <a:pt x="582" y="635"/>
                </a:lnTo>
                <a:lnTo>
                  <a:pt x="581" y="635"/>
                </a:lnTo>
                <a:lnTo>
                  <a:pt x="581" y="635"/>
                </a:lnTo>
                <a:lnTo>
                  <a:pt x="580" y="636"/>
                </a:lnTo>
                <a:lnTo>
                  <a:pt x="579" y="636"/>
                </a:lnTo>
                <a:lnTo>
                  <a:pt x="579" y="636"/>
                </a:lnTo>
                <a:lnTo>
                  <a:pt x="578" y="636"/>
                </a:lnTo>
                <a:lnTo>
                  <a:pt x="578" y="636"/>
                </a:lnTo>
                <a:lnTo>
                  <a:pt x="577" y="636"/>
                </a:lnTo>
                <a:lnTo>
                  <a:pt x="577" y="637"/>
                </a:lnTo>
                <a:lnTo>
                  <a:pt x="589" y="670"/>
                </a:lnTo>
                <a:lnTo>
                  <a:pt x="589" y="670"/>
                </a:lnTo>
                <a:lnTo>
                  <a:pt x="590" y="669"/>
                </a:lnTo>
                <a:lnTo>
                  <a:pt x="592" y="669"/>
                </a:lnTo>
                <a:lnTo>
                  <a:pt x="592" y="669"/>
                </a:lnTo>
                <a:lnTo>
                  <a:pt x="603" y="663"/>
                </a:lnTo>
                <a:lnTo>
                  <a:pt x="613" y="657"/>
                </a:lnTo>
                <a:lnTo>
                  <a:pt x="623" y="649"/>
                </a:lnTo>
                <a:lnTo>
                  <a:pt x="632" y="641"/>
                </a:lnTo>
                <a:lnTo>
                  <a:pt x="640" y="633"/>
                </a:lnTo>
                <a:lnTo>
                  <a:pt x="647" y="624"/>
                </a:lnTo>
                <a:lnTo>
                  <a:pt x="648" y="621"/>
                </a:lnTo>
                <a:lnTo>
                  <a:pt x="649" y="619"/>
                </a:lnTo>
                <a:lnTo>
                  <a:pt x="650" y="618"/>
                </a:lnTo>
                <a:lnTo>
                  <a:pt x="618" y="603"/>
                </a:lnTo>
                <a:lnTo>
                  <a:pt x="613" y="611"/>
                </a:lnTo>
                <a:lnTo>
                  <a:pt x="613" y="611"/>
                </a:lnTo>
                <a:close/>
                <a:moveTo>
                  <a:pt x="664" y="578"/>
                </a:moveTo>
                <a:lnTo>
                  <a:pt x="664" y="578"/>
                </a:lnTo>
                <a:lnTo>
                  <a:pt x="665" y="565"/>
                </a:lnTo>
                <a:lnTo>
                  <a:pt x="665" y="552"/>
                </a:lnTo>
                <a:lnTo>
                  <a:pt x="663" y="538"/>
                </a:lnTo>
                <a:lnTo>
                  <a:pt x="660" y="525"/>
                </a:lnTo>
                <a:lnTo>
                  <a:pt x="656" y="513"/>
                </a:lnTo>
                <a:lnTo>
                  <a:pt x="652" y="500"/>
                </a:lnTo>
                <a:lnTo>
                  <a:pt x="620" y="514"/>
                </a:lnTo>
                <a:lnTo>
                  <a:pt x="623" y="523"/>
                </a:lnTo>
                <a:lnTo>
                  <a:pt x="626" y="533"/>
                </a:lnTo>
                <a:lnTo>
                  <a:pt x="629" y="543"/>
                </a:lnTo>
                <a:lnTo>
                  <a:pt x="630" y="553"/>
                </a:lnTo>
                <a:lnTo>
                  <a:pt x="630" y="564"/>
                </a:lnTo>
                <a:lnTo>
                  <a:pt x="630" y="574"/>
                </a:lnTo>
                <a:lnTo>
                  <a:pt x="664" y="578"/>
                </a:lnTo>
                <a:lnTo>
                  <a:pt x="664" y="578"/>
                </a:lnTo>
                <a:close/>
                <a:moveTo>
                  <a:pt x="223" y="597"/>
                </a:moveTo>
                <a:lnTo>
                  <a:pt x="223" y="597"/>
                </a:lnTo>
                <a:lnTo>
                  <a:pt x="213" y="602"/>
                </a:lnTo>
                <a:lnTo>
                  <a:pt x="203" y="608"/>
                </a:lnTo>
                <a:lnTo>
                  <a:pt x="194" y="615"/>
                </a:lnTo>
                <a:lnTo>
                  <a:pt x="186" y="623"/>
                </a:lnTo>
                <a:lnTo>
                  <a:pt x="178" y="632"/>
                </a:lnTo>
                <a:lnTo>
                  <a:pt x="205" y="654"/>
                </a:lnTo>
                <a:lnTo>
                  <a:pt x="210" y="648"/>
                </a:lnTo>
                <a:lnTo>
                  <a:pt x="217" y="642"/>
                </a:lnTo>
                <a:lnTo>
                  <a:pt x="223" y="637"/>
                </a:lnTo>
                <a:lnTo>
                  <a:pt x="230" y="633"/>
                </a:lnTo>
                <a:lnTo>
                  <a:pt x="238" y="630"/>
                </a:lnTo>
                <a:lnTo>
                  <a:pt x="245" y="627"/>
                </a:lnTo>
                <a:lnTo>
                  <a:pt x="253" y="624"/>
                </a:lnTo>
                <a:lnTo>
                  <a:pt x="245" y="590"/>
                </a:lnTo>
                <a:lnTo>
                  <a:pt x="234" y="593"/>
                </a:lnTo>
                <a:lnTo>
                  <a:pt x="223" y="597"/>
                </a:lnTo>
                <a:lnTo>
                  <a:pt x="223" y="597"/>
                </a:lnTo>
                <a:close/>
                <a:moveTo>
                  <a:pt x="827" y="740"/>
                </a:moveTo>
                <a:lnTo>
                  <a:pt x="827" y="740"/>
                </a:lnTo>
                <a:lnTo>
                  <a:pt x="826" y="736"/>
                </a:lnTo>
                <a:lnTo>
                  <a:pt x="731" y="417"/>
                </a:lnTo>
                <a:lnTo>
                  <a:pt x="729" y="411"/>
                </a:lnTo>
                <a:lnTo>
                  <a:pt x="725" y="405"/>
                </a:lnTo>
                <a:lnTo>
                  <a:pt x="721" y="399"/>
                </a:lnTo>
                <a:lnTo>
                  <a:pt x="716" y="394"/>
                </a:lnTo>
                <a:lnTo>
                  <a:pt x="711" y="390"/>
                </a:lnTo>
                <a:lnTo>
                  <a:pt x="706" y="387"/>
                </a:lnTo>
                <a:lnTo>
                  <a:pt x="700" y="385"/>
                </a:lnTo>
                <a:lnTo>
                  <a:pt x="694" y="384"/>
                </a:lnTo>
                <a:lnTo>
                  <a:pt x="687" y="383"/>
                </a:lnTo>
                <a:lnTo>
                  <a:pt x="415" y="383"/>
                </a:lnTo>
                <a:lnTo>
                  <a:pt x="389" y="438"/>
                </a:lnTo>
                <a:lnTo>
                  <a:pt x="575" y="438"/>
                </a:lnTo>
                <a:lnTo>
                  <a:pt x="586" y="453"/>
                </a:lnTo>
                <a:lnTo>
                  <a:pt x="596" y="468"/>
                </a:lnTo>
                <a:lnTo>
                  <a:pt x="606" y="484"/>
                </a:lnTo>
                <a:lnTo>
                  <a:pt x="635" y="466"/>
                </a:lnTo>
                <a:lnTo>
                  <a:pt x="627" y="452"/>
                </a:lnTo>
                <a:lnTo>
                  <a:pt x="618" y="438"/>
                </a:lnTo>
                <a:lnTo>
                  <a:pt x="678" y="438"/>
                </a:lnTo>
                <a:lnTo>
                  <a:pt x="764" y="730"/>
                </a:lnTo>
                <a:lnTo>
                  <a:pt x="189" y="730"/>
                </a:lnTo>
                <a:lnTo>
                  <a:pt x="188" y="717"/>
                </a:lnTo>
                <a:lnTo>
                  <a:pt x="189" y="704"/>
                </a:lnTo>
                <a:lnTo>
                  <a:pt x="190" y="692"/>
                </a:lnTo>
                <a:lnTo>
                  <a:pt x="193" y="680"/>
                </a:lnTo>
                <a:lnTo>
                  <a:pt x="160" y="669"/>
                </a:lnTo>
                <a:lnTo>
                  <a:pt x="160" y="670"/>
                </a:lnTo>
                <a:lnTo>
                  <a:pt x="157" y="681"/>
                </a:lnTo>
                <a:lnTo>
                  <a:pt x="155" y="693"/>
                </a:lnTo>
                <a:lnTo>
                  <a:pt x="154" y="705"/>
                </a:lnTo>
                <a:lnTo>
                  <a:pt x="154" y="717"/>
                </a:lnTo>
                <a:lnTo>
                  <a:pt x="155" y="730"/>
                </a:lnTo>
                <a:lnTo>
                  <a:pt x="62" y="730"/>
                </a:lnTo>
                <a:lnTo>
                  <a:pt x="149" y="438"/>
                </a:lnTo>
                <a:lnTo>
                  <a:pt x="288" y="438"/>
                </a:lnTo>
                <a:lnTo>
                  <a:pt x="262" y="383"/>
                </a:lnTo>
                <a:lnTo>
                  <a:pt x="140" y="383"/>
                </a:lnTo>
                <a:lnTo>
                  <a:pt x="133" y="384"/>
                </a:lnTo>
                <a:lnTo>
                  <a:pt x="127" y="385"/>
                </a:lnTo>
                <a:lnTo>
                  <a:pt x="121" y="387"/>
                </a:lnTo>
                <a:lnTo>
                  <a:pt x="115" y="390"/>
                </a:lnTo>
                <a:lnTo>
                  <a:pt x="110" y="394"/>
                </a:lnTo>
                <a:lnTo>
                  <a:pt x="105" y="399"/>
                </a:lnTo>
                <a:lnTo>
                  <a:pt x="101" y="405"/>
                </a:lnTo>
                <a:lnTo>
                  <a:pt x="98" y="411"/>
                </a:lnTo>
                <a:lnTo>
                  <a:pt x="95" y="417"/>
                </a:lnTo>
                <a:lnTo>
                  <a:pt x="1" y="736"/>
                </a:lnTo>
                <a:lnTo>
                  <a:pt x="0" y="740"/>
                </a:lnTo>
                <a:lnTo>
                  <a:pt x="0" y="745"/>
                </a:lnTo>
                <a:lnTo>
                  <a:pt x="0" y="751"/>
                </a:lnTo>
                <a:lnTo>
                  <a:pt x="2" y="757"/>
                </a:lnTo>
                <a:lnTo>
                  <a:pt x="4" y="762"/>
                </a:lnTo>
                <a:lnTo>
                  <a:pt x="8" y="767"/>
                </a:lnTo>
                <a:lnTo>
                  <a:pt x="12" y="772"/>
                </a:lnTo>
                <a:lnTo>
                  <a:pt x="18" y="776"/>
                </a:lnTo>
                <a:lnTo>
                  <a:pt x="25" y="780"/>
                </a:lnTo>
                <a:lnTo>
                  <a:pt x="32" y="783"/>
                </a:lnTo>
                <a:lnTo>
                  <a:pt x="38" y="784"/>
                </a:lnTo>
                <a:lnTo>
                  <a:pt x="45" y="785"/>
                </a:lnTo>
                <a:lnTo>
                  <a:pt x="781" y="785"/>
                </a:lnTo>
                <a:lnTo>
                  <a:pt x="788" y="784"/>
                </a:lnTo>
                <a:lnTo>
                  <a:pt x="795" y="783"/>
                </a:lnTo>
                <a:lnTo>
                  <a:pt x="802" y="780"/>
                </a:lnTo>
                <a:lnTo>
                  <a:pt x="809" y="776"/>
                </a:lnTo>
                <a:lnTo>
                  <a:pt x="815" y="772"/>
                </a:lnTo>
                <a:lnTo>
                  <a:pt x="819" y="767"/>
                </a:lnTo>
                <a:lnTo>
                  <a:pt x="822" y="762"/>
                </a:lnTo>
                <a:lnTo>
                  <a:pt x="825" y="757"/>
                </a:lnTo>
                <a:lnTo>
                  <a:pt x="826" y="751"/>
                </a:lnTo>
                <a:lnTo>
                  <a:pt x="827" y="745"/>
                </a:lnTo>
                <a:lnTo>
                  <a:pt x="827" y="740"/>
                </a:lnTo>
                <a:lnTo>
                  <a:pt x="827" y="740"/>
                </a:lnTo>
                <a:close/>
                <a:moveTo>
                  <a:pt x="252" y="157"/>
                </a:moveTo>
                <a:lnTo>
                  <a:pt x="252" y="157"/>
                </a:lnTo>
                <a:lnTo>
                  <a:pt x="253" y="169"/>
                </a:lnTo>
                <a:lnTo>
                  <a:pt x="256" y="180"/>
                </a:lnTo>
                <a:lnTo>
                  <a:pt x="259" y="190"/>
                </a:lnTo>
                <a:lnTo>
                  <a:pt x="264" y="200"/>
                </a:lnTo>
                <a:lnTo>
                  <a:pt x="270" y="209"/>
                </a:lnTo>
                <a:lnTo>
                  <a:pt x="277" y="218"/>
                </a:lnTo>
                <a:lnTo>
                  <a:pt x="286" y="225"/>
                </a:lnTo>
                <a:lnTo>
                  <a:pt x="295" y="231"/>
                </a:lnTo>
                <a:lnTo>
                  <a:pt x="305" y="236"/>
                </a:lnTo>
                <a:lnTo>
                  <a:pt x="315" y="240"/>
                </a:lnTo>
                <a:lnTo>
                  <a:pt x="326" y="242"/>
                </a:lnTo>
                <a:lnTo>
                  <a:pt x="338" y="243"/>
                </a:lnTo>
                <a:lnTo>
                  <a:pt x="350" y="242"/>
                </a:lnTo>
                <a:lnTo>
                  <a:pt x="361" y="240"/>
                </a:lnTo>
                <a:lnTo>
                  <a:pt x="371" y="236"/>
                </a:lnTo>
                <a:lnTo>
                  <a:pt x="381" y="231"/>
                </a:lnTo>
                <a:lnTo>
                  <a:pt x="391" y="225"/>
                </a:lnTo>
                <a:lnTo>
                  <a:pt x="399" y="218"/>
                </a:lnTo>
                <a:lnTo>
                  <a:pt x="406" y="209"/>
                </a:lnTo>
                <a:lnTo>
                  <a:pt x="412" y="200"/>
                </a:lnTo>
                <a:lnTo>
                  <a:pt x="417" y="190"/>
                </a:lnTo>
                <a:lnTo>
                  <a:pt x="421" y="180"/>
                </a:lnTo>
                <a:lnTo>
                  <a:pt x="423" y="169"/>
                </a:lnTo>
                <a:lnTo>
                  <a:pt x="424" y="157"/>
                </a:lnTo>
                <a:lnTo>
                  <a:pt x="423" y="145"/>
                </a:lnTo>
                <a:lnTo>
                  <a:pt x="421" y="134"/>
                </a:lnTo>
                <a:lnTo>
                  <a:pt x="417" y="124"/>
                </a:lnTo>
                <a:lnTo>
                  <a:pt x="412" y="114"/>
                </a:lnTo>
                <a:lnTo>
                  <a:pt x="406" y="105"/>
                </a:lnTo>
                <a:lnTo>
                  <a:pt x="399" y="96"/>
                </a:lnTo>
                <a:lnTo>
                  <a:pt x="391" y="89"/>
                </a:lnTo>
                <a:lnTo>
                  <a:pt x="381" y="83"/>
                </a:lnTo>
                <a:lnTo>
                  <a:pt x="371" y="78"/>
                </a:lnTo>
                <a:lnTo>
                  <a:pt x="361" y="74"/>
                </a:lnTo>
                <a:lnTo>
                  <a:pt x="350" y="72"/>
                </a:lnTo>
                <a:lnTo>
                  <a:pt x="338" y="71"/>
                </a:lnTo>
                <a:lnTo>
                  <a:pt x="326" y="72"/>
                </a:lnTo>
                <a:lnTo>
                  <a:pt x="315" y="74"/>
                </a:lnTo>
                <a:lnTo>
                  <a:pt x="305" y="78"/>
                </a:lnTo>
                <a:lnTo>
                  <a:pt x="295" y="83"/>
                </a:lnTo>
                <a:lnTo>
                  <a:pt x="286" y="89"/>
                </a:lnTo>
                <a:lnTo>
                  <a:pt x="277" y="96"/>
                </a:lnTo>
                <a:lnTo>
                  <a:pt x="270" y="105"/>
                </a:lnTo>
                <a:lnTo>
                  <a:pt x="264" y="114"/>
                </a:lnTo>
                <a:lnTo>
                  <a:pt x="259" y="124"/>
                </a:lnTo>
                <a:lnTo>
                  <a:pt x="256" y="134"/>
                </a:lnTo>
                <a:lnTo>
                  <a:pt x="253" y="145"/>
                </a:lnTo>
                <a:lnTo>
                  <a:pt x="252" y="157"/>
                </a:lnTo>
                <a:lnTo>
                  <a:pt x="252" y="157"/>
                </a:lnTo>
                <a:close/>
                <a:moveTo>
                  <a:pt x="181" y="170"/>
                </a:moveTo>
                <a:lnTo>
                  <a:pt x="181" y="170"/>
                </a:lnTo>
                <a:lnTo>
                  <a:pt x="180" y="157"/>
                </a:lnTo>
                <a:lnTo>
                  <a:pt x="181" y="147"/>
                </a:lnTo>
                <a:lnTo>
                  <a:pt x="183" y="136"/>
                </a:lnTo>
                <a:lnTo>
                  <a:pt x="185" y="125"/>
                </a:lnTo>
                <a:lnTo>
                  <a:pt x="190" y="113"/>
                </a:lnTo>
                <a:lnTo>
                  <a:pt x="194" y="102"/>
                </a:lnTo>
                <a:lnTo>
                  <a:pt x="200" y="91"/>
                </a:lnTo>
                <a:lnTo>
                  <a:pt x="207" y="80"/>
                </a:lnTo>
                <a:lnTo>
                  <a:pt x="214" y="69"/>
                </a:lnTo>
                <a:lnTo>
                  <a:pt x="222" y="59"/>
                </a:lnTo>
                <a:lnTo>
                  <a:pt x="231" y="49"/>
                </a:lnTo>
                <a:lnTo>
                  <a:pt x="241" y="40"/>
                </a:lnTo>
                <a:lnTo>
                  <a:pt x="251" y="31"/>
                </a:lnTo>
                <a:lnTo>
                  <a:pt x="262" y="23"/>
                </a:lnTo>
                <a:lnTo>
                  <a:pt x="274" y="16"/>
                </a:lnTo>
                <a:lnTo>
                  <a:pt x="286" y="11"/>
                </a:lnTo>
                <a:lnTo>
                  <a:pt x="298" y="7"/>
                </a:lnTo>
                <a:lnTo>
                  <a:pt x="311" y="3"/>
                </a:lnTo>
                <a:lnTo>
                  <a:pt x="325" y="1"/>
                </a:lnTo>
                <a:lnTo>
                  <a:pt x="338" y="0"/>
                </a:lnTo>
                <a:lnTo>
                  <a:pt x="352" y="1"/>
                </a:lnTo>
                <a:lnTo>
                  <a:pt x="365" y="3"/>
                </a:lnTo>
                <a:lnTo>
                  <a:pt x="378" y="7"/>
                </a:lnTo>
                <a:lnTo>
                  <a:pt x="390" y="11"/>
                </a:lnTo>
                <a:lnTo>
                  <a:pt x="402" y="16"/>
                </a:lnTo>
                <a:lnTo>
                  <a:pt x="414" y="23"/>
                </a:lnTo>
                <a:lnTo>
                  <a:pt x="425" y="31"/>
                </a:lnTo>
                <a:lnTo>
                  <a:pt x="435" y="40"/>
                </a:lnTo>
                <a:lnTo>
                  <a:pt x="445" y="49"/>
                </a:lnTo>
                <a:lnTo>
                  <a:pt x="454" y="59"/>
                </a:lnTo>
                <a:lnTo>
                  <a:pt x="462" y="69"/>
                </a:lnTo>
                <a:lnTo>
                  <a:pt x="470" y="80"/>
                </a:lnTo>
                <a:lnTo>
                  <a:pt x="476" y="91"/>
                </a:lnTo>
                <a:lnTo>
                  <a:pt x="482" y="102"/>
                </a:lnTo>
                <a:lnTo>
                  <a:pt x="487" y="113"/>
                </a:lnTo>
                <a:lnTo>
                  <a:pt x="491" y="125"/>
                </a:lnTo>
                <a:lnTo>
                  <a:pt x="493" y="136"/>
                </a:lnTo>
                <a:lnTo>
                  <a:pt x="495" y="147"/>
                </a:lnTo>
                <a:lnTo>
                  <a:pt x="496" y="157"/>
                </a:lnTo>
                <a:lnTo>
                  <a:pt x="495" y="170"/>
                </a:lnTo>
                <a:lnTo>
                  <a:pt x="495" y="182"/>
                </a:lnTo>
                <a:lnTo>
                  <a:pt x="493" y="192"/>
                </a:lnTo>
                <a:lnTo>
                  <a:pt x="492" y="202"/>
                </a:lnTo>
                <a:lnTo>
                  <a:pt x="489" y="210"/>
                </a:lnTo>
                <a:lnTo>
                  <a:pt x="487" y="218"/>
                </a:lnTo>
                <a:lnTo>
                  <a:pt x="484" y="225"/>
                </a:lnTo>
                <a:lnTo>
                  <a:pt x="480" y="232"/>
                </a:lnTo>
                <a:lnTo>
                  <a:pt x="477" y="238"/>
                </a:lnTo>
                <a:lnTo>
                  <a:pt x="472" y="244"/>
                </a:lnTo>
                <a:lnTo>
                  <a:pt x="467" y="249"/>
                </a:lnTo>
                <a:lnTo>
                  <a:pt x="462" y="255"/>
                </a:lnTo>
                <a:lnTo>
                  <a:pt x="457" y="261"/>
                </a:lnTo>
                <a:lnTo>
                  <a:pt x="451" y="267"/>
                </a:lnTo>
                <a:lnTo>
                  <a:pt x="435" y="288"/>
                </a:lnTo>
                <a:lnTo>
                  <a:pt x="421" y="309"/>
                </a:lnTo>
                <a:lnTo>
                  <a:pt x="408" y="331"/>
                </a:lnTo>
                <a:lnTo>
                  <a:pt x="396" y="352"/>
                </a:lnTo>
                <a:lnTo>
                  <a:pt x="386" y="373"/>
                </a:lnTo>
                <a:lnTo>
                  <a:pt x="376" y="395"/>
                </a:lnTo>
                <a:lnTo>
                  <a:pt x="368" y="417"/>
                </a:lnTo>
                <a:lnTo>
                  <a:pt x="360" y="439"/>
                </a:lnTo>
                <a:lnTo>
                  <a:pt x="352" y="460"/>
                </a:lnTo>
                <a:lnTo>
                  <a:pt x="345" y="482"/>
                </a:lnTo>
                <a:lnTo>
                  <a:pt x="338" y="504"/>
                </a:lnTo>
                <a:lnTo>
                  <a:pt x="333" y="491"/>
                </a:lnTo>
                <a:lnTo>
                  <a:pt x="328" y="477"/>
                </a:lnTo>
                <a:lnTo>
                  <a:pt x="323" y="462"/>
                </a:lnTo>
                <a:lnTo>
                  <a:pt x="318" y="447"/>
                </a:lnTo>
                <a:lnTo>
                  <a:pt x="312" y="431"/>
                </a:lnTo>
                <a:lnTo>
                  <a:pt x="307" y="415"/>
                </a:lnTo>
                <a:lnTo>
                  <a:pt x="301" y="398"/>
                </a:lnTo>
                <a:lnTo>
                  <a:pt x="294" y="382"/>
                </a:lnTo>
                <a:lnTo>
                  <a:pt x="287" y="365"/>
                </a:lnTo>
                <a:lnTo>
                  <a:pt x="279" y="348"/>
                </a:lnTo>
                <a:lnTo>
                  <a:pt x="270" y="331"/>
                </a:lnTo>
                <a:lnTo>
                  <a:pt x="261" y="314"/>
                </a:lnTo>
                <a:lnTo>
                  <a:pt x="250" y="298"/>
                </a:lnTo>
                <a:lnTo>
                  <a:pt x="238" y="282"/>
                </a:lnTo>
                <a:lnTo>
                  <a:pt x="225" y="267"/>
                </a:lnTo>
                <a:lnTo>
                  <a:pt x="219" y="261"/>
                </a:lnTo>
                <a:lnTo>
                  <a:pt x="214" y="255"/>
                </a:lnTo>
                <a:lnTo>
                  <a:pt x="209" y="249"/>
                </a:lnTo>
                <a:lnTo>
                  <a:pt x="204" y="244"/>
                </a:lnTo>
                <a:lnTo>
                  <a:pt x="200" y="238"/>
                </a:lnTo>
                <a:lnTo>
                  <a:pt x="196" y="232"/>
                </a:lnTo>
                <a:lnTo>
                  <a:pt x="192" y="225"/>
                </a:lnTo>
                <a:lnTo>
                  <a:pt x="189" y="218"/>
                </a:lnTo>
                <a:lnTo>
                  <a:pt x="187" y="210"/>
                </a:lnTo>
                <a:lnTo>
                  <a:pt x="185" y="202"/>
                </a:lnTo>
                <a:lnTo>
                  <a:pt x="183" y="192"/>
                </a:lnTo>
                <a:lnTo>
                  <a:pt x="182" y="182"/>
                </a:lnTo>
                <a:lnTo>
                  <a:pt x="181" y="170"/>
                </a:lnTo>
                <a:lnTo>
                  <a:pt x="181" y="170"/>
                </a:lnTo>
                <a:close/>
                <a:moveTo>
                  <a:pt x="334" y="585"/>
                </a:moveTo>
                <a:lnTo>
                  <a:pt x="334" y="585"/>
                </a:lnTo>
                <a:lnTo>
                  <a:pt x="318" y="584"/>
                </a:lnTo>
                <a:lnTo>
                  <a:pt x="302" y="583"/>
                </a:lnTo>
                <a:lnTo>
                  <a:pt x="286" y="584"/>
                </a:lnTo>
                <a:lnTo>
                  <a:pt x="282" y="584"/>
                </a:lnTo>
                <a:lnTo>
                  <a:pt x="284" y="619"/>
                </a:lnTo>
                <a:lnTo>
                  <a:pt x="286" y="619"/>
                </a:lnTo>
                <a:lnTo>
                  <a:pt x="301" y="619"/>
                </a:lnTo>
                <a:lnTo>
                  <a:pt x="316" y="619"/>
                </a:lnTo>
                <a:lnTo>
                  <a:pt x="331" y="620"/>
                </a:lnTo>
                <a:lnTo>
                  <a:pt x="346" y="622"/>
                </a:lnTo>
                <a:lnTo>
                  <a:pt x="349" y="622"/>
                </a:lnTo>
                <a:lnTo>
                  <a:pt x="349" y="622"/>
                </a:lnTo>
                <a:lnTo>
                  <a:pt x="354" y="587"/>
                </a:lnTo>
                <a:lnTo>
                  <a:pt x="353" y="587"/>
                </a:lnTo>
                <a:lnTo>
                  <a:pt x="350" y="587"/>
                </a:lnTo>
                <a:lnTo>
                  <a:pt x="334" y="585"/>
                </a:lnTo>
                <a:lnTo>
                  <a:pt x="334" y="585"/>
                </a:lnTo>
                <a:close/>
                <a:moveTo>
                  <a:pt x="382" y="628"/>
                </a:moveTo>
                <a:lnTo>
                  <a:pt x="382" y="628"/>
                </a:lnTo>
                <a:lnTo>
                  <a:pt x="389" y="593"/>
                </a:lnTo>
                <a:lnTo>
                  <a:pt x="389" y="593"/>
                </a:lnTo>
                <a:lnTo>
                  <a:pt x="392" y="594"/>
                </a:lnTo>
                <a:lnTo>
                  <a:pt x="414" y="599"/>
                </a:lnTo>
                <a:lnTo>
                  <a:pt x="435" y="604"/>
                </a:lnTo>
                <a:lnTo>
                  <a:pt x="456" y="611"/>
                </a:lnTo>
                <a:lnTo>
                  <a:pt x="457" y="611"/>
                </a:lnTo>
                <a:lnTo>
                  <a:pt x="457" y="612"/>
                </a:lnTo>
                <a:lnTo>
                  <a:pt x="446" y="645"/>
                </a:lnTo>
                <a:lnTo>
                  <a:pt x="445" y="645"/>
                </a:lnTo>
                <a:lnTo>
                  <a:pt x="444" y="644"/>
                </a:lnTo>
                <a:lnTo>
                  <a:pt x="443" y="644"/>
                </a:lnTo>
                <a:lnTo>
                  <a:pt x="442" y="644"/>
                </a:lnTo>
                <a:lnTo>
                  <a:pt x="441" y="643"/>
                </a:lnTo>
                <a:lnTo>
                  <a:pt x="423" y="638"/>
                </a:lnTo>
                <a:lnTo>
                  <a:pt x="405" y="633"/>
                </a:lnTo>
                <a:lnTo>
                  <a:pt x="385" y="629"/>
                </a:lnTo>
                <a:lnTo>
                  <a:pt x="383" y="628"/>
                </a:lnTo>
                <a:lnTo>
                  <a:pt x="382" y="628"/>
                </a:lnTo>
                <a:close/>
              </a:path>
            </a:pathLst>
          </a:custGeom>
          <a:solidFill>
            <a:srgbClr val="727272"/>
          </a:solidFill>
          <a:ln w="0">
            <a:solidFill>
              <a:srgbClr val="727272"/>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937" y="2551176"/>
            <a:ext cx="1944671" cy="539909"/>
          </a:xfrm>
          <a:prstGeom prst="rect">
            <a:avLst/>
          </a:prstGeom>
        </p:spPr>
      </p:pic>
    </p:spTree>
    <p:custDataLst>
      <p:tags r:id="rId1"/>
    </p:custDataLst>
    <p:extLst>
      <p:ext uri="{BB962C8B-B14F-4D97-AF65-F5344CB8AC3E}">
        <p14:creationId xmlns:p14="http://schemas.microsoft.com/office/powerpoint/2010/main" val="6035965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3"/>
          <p:cNvSpPr txBox="1">
            <a:spLocks/>
          </p:cNvSpPr>
          <p:nvPr/>
        </p:nvSpPr>
        <p:spPr>
          <a:xfrm>
            <a:off x="647700" y="2628900"/>
            <a:ext cx="7848600" cy="1600200"/>
          </a:xfrm>
          <a:prstGeom prst="roundRect">
            <a:avLst>
              <a:gd name="adj" fmla="val 6337"/>
            </a:avLst>
          </a:prstGeom>
          <a:solidFill>
            <a:sysClr val="window" lastClr="FFFFFF"/>
          </a:solidFill>
          <a:ln w="57150">
            <a:solidFill>
              <a:srgbClr val="002857"/>
            </a:solidFill>
          </a:ln>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SzPct val="75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ctr">
              <a:defRPr/>
            </a:pPr>
            <a:r>
              <a:rPr lang="en-US" sz="3200" cap="all" dirty="0" smtClean="0">
                <a:solidFill>
                  <a:srgbClr val="69676D"/>
                </a:solidFill>
                <a:latin typeface="Calibri" panose="020F0502020204030204" pitchFamily="34" charset="0"/>
              </a:rPr>
              <a:t>Process Flow and Course Summary</a:t>
            </a:r>
            <a:endParaRPr lang="en-US" sz="1600" dirty="0">
              <a:solidFill>
                <a:sysClr val="window" lastClr="FFFFFF"/>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43844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Process </a:t>
            </a:r>
            <a:r>
              <a:rPr lang="en-US" sz="3600" dirty="0" smtClean="0"/>
              <a:t>Flow - Corrective Action Requests</a:t>
            </a:r>
            <a:endParaRPr lang="en-US" sz="3600" dirty="0"/>
          </a:p>
        </p:txBody>
      </p:sp>
      <p:sp>
        <p:nvSpPr>
          <p:cNvPr id="4" name="Content Placeholder 3"/>
          <p:cNvSpPr>
            <a:spLocks noGrp="1"/>
          </p:cNvSpPr>
          <p:nvPr>
            <p:ph idx="1"/>
          </p:nvPr>
        </p:nvSpPr>
        <p:spPr>
          <a:xfrm>
            <a:off x="228600" y="1066800"/>
            <a:ext cx="8686800" cy="5235348"/>
          </a:xfrm>
        </p:spPr>
        <p:txBody>
          <a:bodyPr>
            <a:normAutofit/>
          </a:bodyPr>
          <a:lstStyle/>
          <a:p>
            <a:pPr marL="0" indent="0">
              <a:buNone/>
            </a:pPr>
            <a:r>
              <a:rPr lang="en-US" sz="1600" dirty="0"/>
              <a:t>Now that you are familiar with the process and workflow, let’s review the </a:t>
            </a:r>
            <a:r>
              <a:rPr lang="en-US" sz="1600" dirty="0" smtClean="0"/>
              <a:t>process </a:t>
            </a:r>
            <a:r>
              <a:rPr lang="en-US" sz="1600" dirty="0"/>
              <a:t>flow below:</a:t>
            </a:r>
          </a:p>
          <a:p>
            <a:endParaRPr lang="en-US" sz="2400" dirty="0"/>
          </a:p>
        </p:txBody>
      </p:sp>
      <p:sp>
        <p:nvSpPr>
          <p:cNvPr id="3" name="Slide Number Placeholder 2"/>
          <p:cNvSpPr>
            <a:spLocks noGrp="1"/>
          </p:cNvSpPr>
          <p:nvPr>
            <p:ph type="sldNum" sz="quarter" idx="12"/>
          </p:nvPr>
        </p:nvSpPr>
        <p:spPr/>
        <p:txBody>
          <a:bodyPr/>
          <a:lstStyle/>
          <a:p>
            <a:pPr defTabSz="914400"/>
            <a:fld id="{8CD5FF4D-2AEA-474C-AA08-93571AB214FD}" type="slidenum">
              <a:rPr lang="en-US" smtClean="0">
                <a:solidFill>
                  <a:prstClr val="black">
                    <a:tint val="75000"/>
                  </a:prstClr>
                </a:solidFill>
              </a:rPr>
              <a:pPr defTabSz="914400"/>
              <a:t>31</a:t>
            </a:fld>
            <a:endParaRPr lang="en-US" dirty="0">
              <a:solidFill>
                <a:prstClr val="black">
                  <a:tint val="75000"/>
                </a:prstClr>
              </a:solidFill>
            </a:endParaRPr>
          </a:p>
        </p:txBody>
      </p:sp>
      <p:graphicFrame>
        <p:nvGraphicFramePr>
          <p:cNvPr id="5" name="Table 4"/>
          <p:cNvGraphicFramePr>
            <a:graphicFrameLocks noGrp="1"/>
          </p:cNvGraphicFramePr>
          <p:nvPr>
            <p:extLst/>
          </p:nvPr>
        </p:nvGraphicFramePr>
        <p:xfrm>
          <a:off x="2895600" y="6400800"/>
          <a:ext cx="3657600" cy="311005"/>
        </p:xfrm>
        <a:graphic>
          <a:graphicData uri="http://schemas.openxmlformats.org/drawingml/2006/table">
            <a:tbl>
              <a:tblPr firstRow="1" bandRow="1">
                <a:tableStyleId>{5940675A-B579-460E-94D1-54222C63F5DA}</a:tableStyleId>
              </a:tblPr>
              <a:tblGrid>
                <a:gridCol w="1828800"/>
                <a:gridCol w="1828800"/>
              </a:tblGrid>
              <a:tr h="31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P</a:t>
                      </a:r>
                      <a:r>
                        <a:rPr lang="en-US" sz="1200" baseline="0" dirty="0" smtClean="0"/>
                        <a:t>rocess step</a:t>
                      </a:r>
                      <a:endParaRPr lang="en-US" sz="1200" dirty="0" smtClean="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Decision step</a:t>
                      </a:r>
                      <a:endParaRPr lang="en-US" sz="1200" dirty="0" smtClean="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
        <p:nvSpPr>
          <p:cNvPr id="6" name="Rectangle 5"/>
          <p:cNvSpPr/>
          <p:nvPr/>
        </p:nvSpPr>
        <p:spPr>
          <a:xfrm>
            <a:off x="3048000" y="6460192"/>
            <a:ext cx="381000" cy="1974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4837045" y="6429003"/>
            <a:ext cx="304800" cy="228600"/>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4800" y="1425348"/>
            <a:ext cx="8001000" cy="4876800"/>
            <a:chOff x="228600" y="990600"/>
            <a:chExt cx="8001000" cy="4876800"/>
          </a:xfrm>
        </p:grpSpPr>
        <p:sp>
          <p:nvSpPr>
            <p:cNvPr id="83" name="Rectangle 82"/>
            <p:cNvSpPr/>
            <p:nvPr/>
          </p:nvSpPr>
          <p:spPr>
            <a:xfrm>
              <a:off x="228600" y="990600"/>
              <a:ext cx="8001000" cy="487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p:cNvSpPr/>
            <p:nvPr/>
          </p:nvSpPr>
          <p:spPr>
            <a:xfrm>
              <a:off x="301384" y="2095807"/>
              <a:ext cx="342900" cy="1723932"/>
            </a:xfrm>
            <a:prstGeom prst="rect">
              <a:avLst/>
            </a:prstGeom>
            <a:solidFill>
              <a:srgbClr val="00338D"/>
            </a:solidFill>
            <a:ln w="12700" cap="rnd" cmpd="sng" algn="ctr">
              <a:solidFill>
                <a:srgbClr val="FFFFFF"/>
              </a:solidFill>
              <a:prstDash val="solid"/>
            </a:ln>
            <a:effectLst/>
          </p:spPr>
          <p:txBody>
            <a:bodyPr vert="vert270" rtlCol="0" anchor="ctr"/>
            <a:lstStyle/>
            <a:p>
              <a:pPr algn="ctr" defTabSz="685800">
                <a:defRPr/>
              </a:pPr>
              <a:r>
                <a:rPr lang="en-US" sz="900" b="1" kern="0" dirty="0">
                  <a:solidFill>
                    <a:srgbClr val="FFFFFF"/>
                  </a:solidFill>
                  <a:latin typeface="Arial"/>
                </a:rPr>
                <a:t>Agency </a:t>
              </a:r>
              <a:r>
                <a:rPr lang="en-US" sz="900" b="1" kern="0" dirty="0" smtClean="0">
                  <a:solidFill>
                    <a:srgbClr val="FFFFFF"/>
                  </a:solidFill>
                  <a:latin typeface="Arial"/>
                </a:rPr>
                <a:t>Supplier </a:t>
              </a:r>
              <a:r>
                <a:rPr lang="en-US" sz="900" b="1" kern="0" dirty="0">
                  <a:solidFill>
                    <a:srgbClr val="FFFFFF"/>
                  </a:solidFill>
                  <a:latin typeface="Arial"/>
                </a:rPr>
                <a:t>Management/SSRM</a:t>
              </a:r>
            </a:p>
          </p:txBody>
        </p:sp>
        <p:cxnSp>
          <p:nvCxnSpPr>
            <p:cNvPr id="85" name="Elbow Connector 84"/>
            <p:cNvCxnSpPr>
              <a:stCxn id="93" idx="3"/>
              <a:endCxn id="88" idx="1"/>
            </p:cNvCxnSpPr>
            <p:nvPr/>
          </p:nvCxnSpPr>
          <p:spPr>
            <a:xfrm>
              <a:off x="1737138" y="2574901"/>
              <a:ext cx="465825" cy="1817"/>
            </a:xfrm>
            <a:prstGeom prst="bentConnector3">
              <a:avLst>
                <a:gd name="adj1" fmla="val 50000"/>
              </a:avLst>
            </a:prstGeom>
            <a:ln>
              <a:solidFill>
                <a:srgbClr val="00338D"/>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52716" y="2046154"/>
              <a:ext cx="7235190" cy="0"/>
            </a:xfrm>
            <a:prstGeom prst="line">
              <a:avLst/>
            </a:prstGeom>
            <a:noFill/>
            <a:ln w="6350" cap="rnd" cmpd="sng" algn="ctr">
              <a:solidFill>
                <a:srgbClr val="747678"/>
              </a:solidFill>
              <a:prstDash val="solid"/>
            </a:ln>
            <a:effectLst/>
          </p:spPr>
        </p:cxnSp>
        <p:cxnSp>
          <p:nvCxnSpPr>
            <p:cNvPr id="87" name="Straight Connector 86"/>
            <p:cNvCxnSpPr/>
            <p:nvPr/>
          </p:nvCxnSpPr>
          <p:spPr>
            <a:xfrm flipV="1">
              <a:off x="252716" y="5029200"/>
              <a:ext cx="7235666" cy="0"/>
            </a:xfrm>
            <a:prstGeom prst="line">
              <a:avLst/>
            </a:prstGeom>
            <a:noFill/>
            <a:ln w="6350" cap="rnd" cmpd="sng" algn="ctr">
              <a:solidFill>
                <a:srgbClr val="747678"/>
              </a:solidFill>
              <a:prstDash val="solid"/>
            </a:ln>
            <a:effectLst/>
          </p:spPr>
        </p:cxnSp>
        <p:sp>
          <p:nvSpPr>
            <p:cNvPr id="88" name="Rectangle 87"/>
            <p:cNvSpPr/>
            <p:nvPr/>
          </p:nvSpPr>
          <p:spPr>
            <a:xfrm>
              <a:off x="2202963" y="2370978"/>
              <a:ext cx="822960" cy="411480"/>
            </a:xfrm>
            <a:prstGeom prst="rect">
              <a:avLst/>
            </a:prstGeom>
            <a:noFill/>
            <a:ln w="12700" cap="rnd" cmpd="sng" algn="ctr">
              <a:solidFill>
                <a:srgbClr val="00338D"/>
              </a:solidFill>
              <a:prstDash val="solid"/>
            </a:ln>
            <a:effectLst/>
          </p:spPr>
          <p:txBody>
            <a:bodyPr rtlCol="0" anchor="ctr"/>
            <a:lstStyle/>
            <a:p>
              <a:pPr algn="ctr" defTabSz="685800">
                <a:defRPr/>
              </a:pPr>
              <a:r>
                <a:rPr lang="en-US" sz="638" b="1" kern="0" dirty="0">
                  <a:solidFill>
                    <a:srgbClr val="00338D"/>
                  </a:solidFill>
                  <a:latin typeface="Arial"/>
                </a:rPr>
                <a:t>1.02 Go </a:t>
              </a:r>
              <a:r>
                <a:rPr lang="en-US" sz="638" b="1" kern="0" dirty="0" smtClean="0">
                  <a:solidFill>
                    <a:srgbClr val="00338D"/>
                  </a:solidFill>
                  <a:latin typeface="Arial"/>
                </a:rPr>
                <a:t>Corrective Action Requests </a:t>
              </a:r>
              <a:r>
                <a:rPr lang="en-US" sz="638" b="1" kern="0" dirty="0">
                  <a:solidFill>
                    <a:srgbClr val="00338D"/>
                  </a:solidFill>
                  <a:latin typeface="Arial"/>
                </a:rPr>
                <a:t>Page</a:t>
              </a:r>
            </a:p>
          </p:txBody>
        </p:sp>
        <p:sp>
          <p:nvSpPr>
            <p:cNvPr id="89" name="Rectangle 88"/>
            <p:cNvSpPr/>
            <p:nvPr/>
          </p:nvSpPr>
          <p:spPr>
            <a:xfrm>
              <a:off x="3426023" y="2371759"/>
              <a:ext cx="822960" cy="411480"/>
            </a:xfrm>
            <a:prstGeom prst="rect">
              <a:avLst/>
            </a:prstGeom>
            <a:noFill/>
            <a:ln w="12700" cap="rnd" cmpd="sng" algn="ctr">
              <a:solidFill>
                <a:srgbClr val="00338D"/>
              </a:solidFill>
              <a:prstDash val="solid"/>
            </a:ln>
            <a:effectLst/>
          </p:spPr>
          <p:txBody>
            <a:bodyPr rtlCol="0" anchor="ctr"/>
            <a:lstStyle/>
            <a:p>
              <a:pPr algn="ctr"/>
              <a:r>
                <a:rPr lang="en-US" sz="638" b="1" kern="0" dirty="0">
                  <a:solidFill>
                    <a:srgbClr val="00338D"/>
                  </a:solidFill>
                  <a:latin typeface="Arial"/>
                </a:rPr>
                <a:t>1.03 Create New </a:t>
              </a:r>
              <a:r>
                <a:rPr lang="en-US" sz="638" b="1" kern="0" dirty="0" smtClean="0">
                  <a:solidFill>
                    <a:srgbClr val="00338D"/>
                  </a:solidFill>
                  <a:latin typeface="Arial"/>
                </a:rPr>
                <a:t>Corrective Action Requests</a:t>
              </a:r>
              <a:endParaRPr lang="en-US" sz="638" b="1" kern="0" dirty="0">
                <a:solidFill>
                  <a:srgbClr val="00338D"/>
                </a:solidFill>
                <a:latin typeface="Arial"/>
              </a:endParaRPr>
            </a:p>
          </p:txBody>
        </p:sp>
        <p:sp>
          <p:nvSpPr>
            <p:cNvPr id="90" name="Rectangle 89"/>
            <p:cNvSpPr/>
            <p:nvPr/>
          </p:nvSpPr>
          <p:spPr>
            <a:xfrm>
              <a:off x="277865" y="3911054"/>
              <a:ext cx="342900" cy="1070087"/>
            </a:xfrm>
            <a:prstGeom prst="rect">
              <a:avLst/>
            </a:prstGeom>
            <a:solidFill>
              <a:srgbClr val="00338D"/>
            </a:solidFill>
            <a:ln w="12700" cap="rnd" cmpd="sng" algn="ctr">
              <a:solidFill>
                <a:srgbClr val="FFFFFF"/>
              </a:solidFill>
              <a:prstDash val="solid"/>
            </a:ln>
            <a:effectLst/>
          </p:spPr>
          <p:txBody>
            <a:bodyPr vert="vert270" rtlCol="0" anchor="ctr"/>
            <a:lstStyle/>
            <a:p>
              <a:pPr algn="ctr" defTabSz="685800">
                <a:defRPr/>
              </a:pPr>
              <a:r>
                <a:rPr lang="en-US" sz="900" b="1" kern="0" dirty="0">
                  <a:solidFill>
                    <a:srgbClr val="FFFFFF"/>
                  </a:solidFill>
                  <a:latin typeface="Arial"/>
                </a:rPr>
                <a:t>Supplier Admin/Contacts</a:t>
              </a:r>
            </a:p>
          </p:txBody>
        </p:sp>
        <p:cxnSp>
          <p:nvCxnSpPr>
            <p:cNvPr id="91" name="Straight Connector 90"/>
            <p:cNvCxnSpPr/>
            <p:nvPr/>
          </p:nvCxnSpPr>
          <p:spPr>
            <a:xfrm>
              <a:off x="301384" y="3864385"/>
              <a:ext cx="7235190" cy="0"/>
            </a:xfrm>
            <a:prstGeom prst="line">
              <a:avLst/>
            </a:prstGeom>
            <a:noFill/>
            <a:ln w="6350" cap="rnd" cmpd="sng" algn="ctr">
              <a:solidFill>
                <a:srgbClr val="00338D"/>
              </a:solidFill>
              <a:prstDash val="dash"/>
            </a:ln>
            <a:effectLst/>
          </p:spPr>
        </p:cxnSp>
        <p:cxnSp>
          <p:nvCxnSpPr>
            <p:cNvPr id="92" name="Elbow Connector 91"/>
            <p:cNvCxnSpPr>
              <a:stCxn id="88" idx="3"/>
              <a:endCxn id="89" idx="1"/>
            </p:cNvCxnSpPr>
            <p:nvPr/>
          </p:nvCxnSpPr>
          <p:spPr>
            <a:xfrm>
              <a:off x="3025923" y="2576718"/>
              <a:ext cx="400100" cy="781"/>
            </a:xfrm>
            <a:prstGeom prst="bentConnector3">
              <a:avLst>
                <a:gd name="adj1" fmla="val 50000"/>
              </a:avLst>
            </a:prstGeom>
            <a:ln>
              <a:solidFill>
                <a:srgbClr val="00338D"/>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914178" y="2369161"/>
              <a:ext cx="822960" cy="411480"/>
            </a:xfrm>
            <a:prstGeom prst="rect">
              <a:avLst/>
            </a:prstGeom>
            <a:noFill/>
            <a:ln w="12700" cap="rnd" cmpd="sng" algn="ctr">
              <a:solidFill>
                <a:srgbClr val="00338D"/>
              </a:solidFill>
              <a:prstDash val="solid"/>
            </a:ln>
            <a:effectLst/>
          </p:spPr>
          <p:txBody>
            <a:bodyPr rtlCol="0" anchor="ctr"/>
            <a:lstStyle/>
            <a:p>
              <a:pPr algn="ctr" defTabSz="685800">
                <a:defRPr/>
              </a:pPr>
              <a:r>
                <a:rPr lang="en-US" sz="638" b="1" kern="0" dirty="0">
                  <a:solidFill>
                    <a:srgbClr val="00338D"/>
                  </a:solidFill>
                  <a:latin typeface="Arial"/>
                </a:rPr>
                <a:t>1.01 Login to Ivalua</a:t>
              </a:r>
            </a:p>
          </p:txBody>
        </p:sp>
        <p:sp>
          <p:nvSpPr>
            <p:cNvPr id="94" name="Rectangle 93"/>
            <p:cNvSpPr/>
            <p:nvPr/>
          </p:nvSpPr>
          <p:spPr>
            <a:xfrm>
              <a:off x="4649082" y="2369161"/>
              <a:ext cx="822960" cy="411480"/>
            </a:xfrm>
            <a:prstGeom prst="rect">
              <a:avLst/>
            </a:prstGeom>
            <a:noFill/>
            <a:ln w="12700" cap="rnd" cmpd="sng" algn="ctr">
              <a:solidFill>
                <a:srgbClr val="00338D"/>
              </a:solidFill>
              <a:prstDash val="solid"/>
            </a:ln>
            <a:effectLst/>
          </p:spPr>
          <p:txBody>
            <a:bodyPr rtlCol="0" anchor="ctr"/>
            <a:lstStyle/>
            <a:p>
              <a:pPr algn="ctr"/>
              <a:r>
                <a:rPr lang="en-US" sz="638" b="1" kern="0" dirty="0">
                  <a:solidFill>
                    <a:srgbClr val="00338D"/>
                  </a:solidFill>
                  <a:latin typeface="Arial"/>
                </a:rPr>
                <a:t>1.04 Complete Identity Information</a:t>
              </a:r>
            </a:p>
          </p:txBody>
        </p:sp>
        <p:sp>
          <p:nvSpPr>
            <p:cNvPr id="95" name="Rectangle 94"/>
            <p:cNvSpPr/>
            <p:nvPr/>
          </p:nvSpPr>
          <p:spPr>
            <a:xfrm>
              <a:off x="5807662" y="2368105"/>
              <a:ext cx="822960" cy="411480"/>
            </a:xfrm>
            <a:prstGeom prst="rect">
              <a:avLst/>
            </a:prstGeom>
            <a:noFill/>
            <a:ln w="12700" cap="rnd" cmpd="sng" algn="ctr">
              <a:solidFill>
                <a:srgbClr val="00338D"/>
              </a:solidFill>
              <a:prstDash val="solid"/>
            </a:ln>
            <a:effectLst/>
          </p:spPr>
          <p:txBody>
            <a:bodyPr rtlCol="0" anchor="ctr"/>
            <a:lstStyle/>
            <a:p>
              <a:pPr algn="ctr"/>
              <a:r>
                <a:rPr lang="en-US" sz="638" b="1" kern="0" dirty="0">
                  <a:solidFill>
                    <a:srgbClr val="00338D"/>
                  </a:solidFill>
                  <a:latin typeface="Arial"/>
                </a:rPr>
                <a:t>1.05 Assign an Object to the </a:t>
              </a:r>
              <a:r>
                <a:rPr lang="en-US" sz="638" b="1" kern="0" dirty="0" smtClean="0">
                  <a:solidFill>
                    <a:srgbClr val="00338D"/>
                  </a:solidFill>
                  <a:latin typeface="Arial"/>
                </a:rPr>
                <a:t>Corrective Action Requests</a:t>
              </a:r>
              <a:endParaRPr lang="en-US" sz="638" b="1" kern="0" dirty="0">
                <a:solidFill>
                  <a:srgbClr val="00338D"/>
                </a:solidFill>
                <a:latin typeface="Arial"/>
              </a:endParaRPr>
            </a:p>
          </p:txBody>
        </p:sp>
        <p:cxnSp>
          <p:nvCxnSpPr>
            <p:cNvPr id="96" name="Elbow Connector 95"/>
            <p:cNvCxnSpPr>
              <a:stCxn id="94" idx="3"/>
              <a:endCxn id="95" idx="1"/>
            </p:cNvCxnSpPr>
            <p:nvPr/>
          </p:nvCxnSpPr>
          <p:spPr>
            <a:xfrm flipV="1">
              <a:off x="5472042" y="2573845"/>
              <a:ext cx="335620" cy="1057"/>
            </a:xfrm>
            <a:prstGeom prst="bentConnector3">
              <a:avLst>
                <a:gd name="adj1" fmla="val 50000"/>
              </a:avLst>
            </a:prstGeom>
            <a:ln>
              <a:solidFill>
                <a:srgbClr val="00338D"/>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914178" y="3174225"/>
              <a:ext cx="822960" cy="411480"/>
            </a:xfrm>
            <a:prstGeom prst="rect">
              <a:avLst/>
            </a:prstGeom>
            <a:noFill/>
            <a:ln w="12700" cap="rnd" cmpd="sng" algn="ctr">
              <a:solidFill>
                <a:srgbClr val="00338D"/>
              </a:solidFill>
              <a:prstDash val="solid"/>
            </a:ln>
            <a:effectLst/>
          </p:spPr>
          <p:txBody>
            <a:bodyPr rtlCol="0" anchor="ctr"/>
            <a:lstStyle/>
            <a:p>
              <a:pPr algn="ctr"/>
              <a:r>
                <a:rPr lang="en-US" sz="638" b="1" kern="0" dirty="0">
                  <a:solidFill>
                    <a:srgbClr val="00338D"/>
                  </a:solidFill>
                  <a:latin typeface="Arial"/>
                </a:rPr>
                <a:t>1.06 Submit </a:t>
              </a:r>
              <a:r>
                <a:rPr lang="en-US" sz="638" b="1" kern="0" dirty="0" smtClean="0">
                  <a:solidFill>
                    <a:srgbClr val="00338D"/>
                  </a:solidFill>
                  <a:latin typeface="Arial"/>
                </a:rPr>
                <a:t>Corrective Action Requests</a:t>
              </a:r>
              <a:endParaRPr lang="en-US" sz="638" b="1" kern="0" dirty="0">
                <a:solidFill>
                  <a:srgbClr val="00338D"/>
                </a:solidFill>
                <a:latin typeface="Arial"/>
              </a:endParaRPr>
            </a:p>
          </p:txBody>
        </p:sp>
        <p:cxnSp>
          <p:nvCxnSpPr>
            <p:cNvPr id="98" name="Elbow Connector 97"/>
            <p:cNvCxnSpPr>
              <a:stCxn id="95" idx="2"/>
              <a:endCxn id="97" idx="0"/>
            </p:cNvCxnSpPr>
            <p:nvPr/>
          </p:nvCxnSpPr>
          <p:spPr>
            <a:xfrm rot="5400000">
              <a:off x="3575081" y="530163"/>
              <a:ext cx="394640" cy="4893484"/>
            </a:xfrm>
            <a:prstGeom prst="bentConnector3">
              <a:avLst>
                <a:gd name="adj1" fmla="val 50000"/>
              </a:avLst>
            </a:prstGeom>
            <a:ln>
              <a:solidFill>
                <a:srgbClr val="00338D"/>
              </a:solidFill>
              <a:tailEnd type="triangle"/>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914178" y="4221605"/>
              <a:ext cx="822960" cy="411480"/>
            </a:xfrm>
            <a:prstGeom prst="rect">
              <a:avLst/>
            </a:prstGeom>
            <a:noFill/>
            <a:ln w="12700" cap="rnd" cmpd="sng" algn="ctr">
              <a:solidFill>
                <a:srgbClr val="00338D"/>
              </a:solidFill>
              <a:prstDash val="solid"/>
            </a:ln>
            <a:effectLst/>
          </p:spPr>
          <p:txBody>
            <a:bodyPr rtlCol="0" anchor="ctr"/>
            <a:lstStyle/>
            <a:p>
              <a:pPr algn="ctr"/>
              <a:r>
                <a:rPr lang="en-US" sz="638" b="1" kern="0" dirty="0">
                  <a:solidFill>
                    <a:srgbClr val="00338D"/>
                  </a:solidFill>
                  <a:latin typeface="Arial"/>
                </a:rPr>
                <a:t>1.08 </a:t>
              </a:r>
              <a:r>
                <a:rPr lang="en-US" sz="638" b="1" kern="0" dirty="0" smtClean="0">
                  <a:solidFill>
                    <a:srgbClr val="00338D"/>
                  </a:solidFill>
                  <a:latin typeface="Arial"/>
                </a:rPr>
                <a:t>Corrective Action Requests </a:t>
              </a:r>
              <a:r>
                <a:rPr lang="en-US" sz="638" b="1" kern="0" dirty="0">
                  <a:solidFill>
                    <a:srgbClr val="00338D"/>
                  </a:solidFill>
                  <a:latin typeface="Arial"/>
                </a:rPr>
                <a:t>visible on </a:t>
              </a:r>
              <a:r>
                <a:rPr lang="en-US" sz="638" b="1" kern="0" dirty="0" smtClean="0">
                  <a:solidFill>
                    <a:srgbClr val="00338D"/>
                  </a:solidFill>
                  <a:latin typeface="Arial"/>
                </a:rPr>
                <a:t>Supplier </a:t>
              </a:r>
              <a:r>
                <a:rPr lang="en-US" sz="638" b="1" kern="0" dirty="0">
                  <a:solidFill>
                    <a:srgbClr val="00338D"/>
                  </a:solidFill>
                  <a:latin typeface="Arial"/>
                </a:rPr>
                <a:t>portal</a:t>
              </a:r>
            </a:p>
          </p:txBody>
        </p:sp>
        <p:cxnSp>
          <p:nvCxnSpPr>
            <p:cNvPr id="100" name="Straight Arrow Connector 99"/>
            <p:cNvCxnSpPr/>
            <p:nvPr/>
          </p:nvCxnSpPr>
          <p:spPr>
            <a:xfrm>
              <a:off x="1323132" y="3582053"/>
              <a:ext cx="0" cy="63955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Elbow Connector 100"/>
            <p:cNvCxnSpPr/>
            <p:nvPr/>
          </p:nvCxnSpPr>
          <p:spPr>
            <a:xfrm>
              <a:off x="4260363" y="2581137"/>
              <a:ext cx="400100" cy="781"/>
            </a:xfrm>
            <a:prstGeom prst="bentConnector3">
              <a:avLst>
                <a:gd name="adj1" fmla="val 50000"/>
              </a:avLst>
            </a:prstGeom>
            <a:ln>
              <a:solidFill>
                <a:srgbClr val="00338D"/>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4997525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Process </a:t>
            </a:r>
            <a:r>
              <a:rPr lang="en-US" sz="3600" dirty="0" smtClean="0"/>
              <a:t>Flow – Improvement Plans</a:t>
            </a:r>
            <a:endParaRPr lang="en-US" sz="3600" dirty="0"/>
          </a:p>
        </p:txBody>
      </p:sp>
      <p:sp>
        <p:nvSpPr>
          <p:cNvPr id="4" name="Content Placeholder 3"/>
          <p:cNvSpPr>
            <a:spLocks noGrp="1"/>
          </p:cNvSpPr>
          <p:nvPr>
            <p:ph idx="1"/>
          </p:nvPr>
        </p:nvSpPr>
        <p:spPr>
          <a:xfrm>
            <a:off x="228600" y="1066800"/>
            <a:ext cx="8686800" cy="5235348"/>
          </a:xfrm>
        </p:spPr>
        <p:txBody>
          <a:bodyPr>
            <a:normAutofit/>
          </a:bodyPr>
          <a:lstStyle/>
          <a:p>
            <a:pPr marL="0" indent="0">
              <a:buNone/>
            </a:pPr>
            <a:r>
              <a:rPr lang="en-US" sz="1600" dirty="0"/>
              <a:t>Now that you are familiar with the process and workflow, let’s review the </a:t>
            </a:r>
            <a:r>
              <a:rPr lang="en-US" sz="1600" dirty="0" smtClean="0"/>
              <a:t>process </a:t>
            </a:r>
            <a:r>
              <a:rPr lang="en-US" sz="1600" dirty="0"/>
              <a:t>flow below:</a:t>
            </a:r>
          </a:p>
          <a:p>
            <a:endParaRPr lang="en-US" sz="2400" dirty="0"/>
          </a:p>
        </p:txBody>
      </p:sp>
      <p:sp>
        <p:nvSpPr>
          <p:cNvPr id="3" name="Slide Number Placeholder 2"/>
          <p:cNvSpPr>
            <a:spLocks noGrp="1"/>
          </p:cNvSpPr>
          <p:nvPr>
            <p:ph type="sldNum" sz="quarter" idx="12"/>
          </p:nvPr>
        </p:nvSpPr>
        <p:spPr/>
        <p:txBody>
          <a:bodyPr/>
          <a:lstStyle/>
          <a:p>
            <a:pPr defTabSz="914400"/>
            <a:fld id="{8CD5FF4D-2AEA-474C-AA08-93571AB214FD}" type="slidenum">
              <a:rPr lang="en-US" smtClean="0">
                <a:solidFill>
                  <a:prstClr val="black">
                    <a:tint val="75000"/>
                  </a:prstClr>
                </a:solidFill>
              </a:rPr>
              <a:pPr defTabSz="914400"/>
              <a:t>32</a:t>
            </a:fld>
            <a:endParaRPr lang="en-US" dirty="0">
              <a:solidFill>
                <a:prstClr val="black">
                  <a:tint val="75000"/>
                </a:prstClr>
              </a:solidFill>
            </a:endParaRPr>
          </a:p>
        </p:txBody>
      </p:sp>
      <p:graphicFrame>
        <p:nvGraphicFramePr>
          <p:cNvPr id="5" name="Table 4"/>
          <p:cNvGraphicFramePr>
            <a:graphicFrameLocks noGrp="1"/>
          </p:cNvGraphicFramePr>
          <p:nvPr>
            <p:extLst/>
          </p:nvPr>
        </p:nvGraphicFramePr>
        <p:xfrm>
          <a:off x="2895600" y="6400800"/>
          <a:ext cx="3657600" cy="311005"/>
        </p:xfrm>
        <a:graphic>
          <a:graphicData uri="http://schemas.openxmlformats.org/drawingml/2006/table">
            <a:tbl>
              <a:tblPr firstRow="1" bandRow="1">
                <a:tableStyleId>{5940675A-B579-460E-94D1-54222C63F5DA}</a:tableStyleId>
              </a:tblPr>
              <a:tblGrid>
                <a:gridCol w="1828800"/>
                <a:gridCol w="1828800"/>
              </a:tblGrid>
              <a:tr h="31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P</a:t>
                      </a:r>
                      <a:r>
                        <a:rPr lang="en-US" sz="1200" baseline="0" dirty="0" smtClean="0"/>
                        <a:t>rocess step</a:t>
                      </a:r>
                      <a:endParaRPr lang="en-US" sz="1200" dirty="0" smtClean="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Decision step</a:t>
                      </a:r>
                      <a:endParaRPr lang="en-US" sz="1200" dirty="0" smtClean="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
        <p:nvSpPr>
          <p:cNvPr id="6" name="Rectangle 5"/>
          <p:cNvSpPr/>
          <p:nvPr/>
        </p:nvSpPr>
        <p:spPr>
          <a:xfrm>
            <a:off x="3048000" y="6460192"/>
            <a:ext cx="381000" cy="1974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4837045" y="6429003"/>
            <a:ext cx="304800" cy="228600"/>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04800" y="1415859"/>
            <a:ext cx="8001000" cy="4876800"/>
            <a:chOff x="233362" y="838200"/>
            <a:chExt cx="8001000" cy="4876800"/>
          </a:xfrm>
        </p:grpSpPr>
        <p:sp>
          <p:nvSpPr>
            <p:cNvPr id="10" name="Rectangle 9"/>
            <p:cNvSpPr/>
            <p:nvPr/>
          </p:nvSpPr>
          <p:spPr>
            <a:xfrm>
              <a:off x="233362" y="838200"/>
              <a:ext cx="8001000" cy="487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01384" y="2095807"/>
              <a:ext cx="342900" cy="1723932"/>
            </a:xfrm>
            <a:prstGeom prst="rect">
              <a:avLst/>
            </a:prstGeom>
            <a:solidFill>
              <a:srgbClr val="00338D"/>
            </a:solidFill>
            <a:ln w="12700" cap="rnd" cmpd="sng" algn="ctr">
              <a:solidFill>
                <a:srgbClr val="FFFFFF"/>
              </a:solidFill>
              <a:prstDash val="solid"/>
            </a:ln>
            <a:effectLst/>
          </p:spPr>
          <p:txBody>
            <a:bodyPr vert="vert270" rtlCol="0" anchor="ctr"/>
            <a:lstStyle/>
            <a:p>
              <a:pPr algn="ctr" defTabSz="685800">
                <a:defRPr/>
              </a:pPr>
              <a:r>
                <a:rPr lang="en-US" sz="900" b="1" kern="0" dirty="0">
                  <a:solidFill>
                    <a:srgbClr val="FFFFFF"/>
                  </a:solidFill>
                  <a:latin typeface="Arial"/>
                </a:rPr>
                <a:t>Agency </a:t>
              </a:r>
              <a:r>
                <a:rPr lang="en-US" sz="900" b="1" kern="0" dirty="0" smtClean="0">
                  <a:solidFill>
                    <a:srgbClr val="FFFFFF"/>
                  </a:solidFill>
                  <a:latin typeface="Arial"/>
                </a:rPr>
                <a:t>Supplier </a:t>
              </a:r>
              <a:r>
                <a:rPr lang="en-US" sz="900" b="1" kern="0" dirty="0">
                  <a:solidFill>
                    <a:srgbClr val="FFFFFF"/>
                  </a:solidFill>
                  <a:latin typeface="Arial"/>
                </a:rPr>
                <a:t>Management/SSRM</a:t>
              </a:r>
            </a:p>
          </p:txBody>
        </p:sp>
        <p:cxnSp>
          <p:nvCxnSpPr>
            <p:cNvPr id="12" name="Straight Connector 11"/>
            <p:cNvCxnSpPr/>
            <p:nvPr/>
          </p:nvCxnSpPr>
          <p:spPr>
            <a:xfrm>
              <a:off x="252716" y="2046154"/>
              <a:ext cx="7235190" cy="0"/>
            </a:xfrm>
            <a:prstGeom prst="line">
              <a:avLst/>
            </a:prstGeom>
            <a:noFill/>
            <a:ln w="6350" cap="rnd" cmpd="sng" algn="ctr">
              <a:solidFill>
                <a:srgbClr val="747678"/>
              </a:solidFill>
              <a:prstDash val="solid"/>
            </a:ln>
            <a:effectLst/>
          </p:spPr>
        </p:cxnSp>
        <p:cxnSp>
          <p:nvCxnSpPr>
            <p:cNvPr id="13" name="Straight Connector 12"/>
            <p:cNvCxnSpPr/>
            <p:nvPr/>
          </p:nvCxnSpPr>
          <p:spPr>
            <a:xfrm flipV="1">
              <a:off x="252716" y="5029200"/>
              <a:ext cx="7235666" cy="0"/>
            </a:xfrm>
            <a:prstGeom prst="line">
              <a:avLst/>
            </a:prstGeom>
            <a:noFill/>
            <a:ln w="6350" cap="rnd" cmpd="sng" algn="ctr">
              <a:solidFill>
                <a:srgbClr val="747678"/>
              </a:solidFill>
              <a:prstDash val="solid"/>
            </a:ln>
            <a:effectLst/>
          </p:spPr>
        </p:cxnSp>
        <p:sp>
          <p:nvSpPr>
            <p:cNvPr id="14" name="Rectangle 13"/>
            <p:cNvSpPr/>
            <p:nvPr/>
          </p:nvSpPr>
          <p:spPr>
            <a:xfrm>
              <a:off x="2202963" y="2370978"/>
              <a:ext cx="822960" cy="411480"/>
            </a:xfrm>
            <a:prstGeom prst="rect">
              <a:avLst/>
            </a:prstGeom>
            <a:noFill/>
            <a:ln w="12700" cap="rnd" cmpd="sng" algn="ctr">
              <a:solidFill>
                <a:srgbClr val="00338D"/>
              </a:solidFill>
              <a:prstDash val="solid"/>
            </a:ln>
            <a:effectLst/>
          </p:spPr>
          <p:txBody>
            <a:bodyPr rtlCol="0" anchor="ctr"/>
            <a:lstStyle/>
            <a:p>
              <a:pPr algn="ctr" defTabSz="685800">
                <a:defRPr/>
              </a:pPr>
              <a:r>
                <a:rPr lang="en-US" sz="638" b="1" kern="0" dirty="0">
                  <a:solidFill>
                    <a:srgbClr val="00338D"/>
                  </a:solidFill>
                  <a:latin typeface="Arial"/>
                </a:rPr>
                <a:t>1.02 Go Improvement Plans Page</a:t>
              </a:r>
            </a:p>
          </p:txBody>
        </p:sp>
        <p:sp>
          <p:nvSpPr>
            <p:cNvPr id="15" name="Rectangle 14"/>
            <p:cNvSpPr/>
            <p:nvPr/>
          </p:nvSpPr>
          <p:spPr>
            <a:xfrm>
              <a:off x="3426023" y="2371759"/>
              <a:ext cx="822960" cy="411480"/>
            </a:xfrm>
            <a:prstGeom prst="rect">
              <a:avLst/>
            </a:prstGeom>
            <a:noFill/>
            <a:ln w="12700" cap="rnd" cmpd="sng" algn="ctr">
              <a:solidFill>
                <a:srgbClr val="00338D"/>
              </a:solidFill>
              <a:prstDash val="solid"/>
            </a:ln>
            <a:effectLst/>
          </p:spPr>
          <p:txBody>
            <a:bodyPr rtlCol="0" anchor="ctr"/>
            <a:lstStyle/>
            <a:p>
              <a:pPr algn="ctr"/>
              <a:r>
                <a:rPr lang="en-US" sz="638" b="1" kern="0" dirty="0">
                  <a:solidFill>
                    <a:srgbClr val="00338D"/>
                  </a:solidFill>
                  <a:latin typeface="Arial"/>
                </a:rPr>
                <a:t>1.03 Create New Improvement Plan</a:t>
              </a:r>
            </a:p>
          </p:txBody>
        </p:sp>
        <p:sp>
          <p:nvSpPr>
            <p:cNvPr id="16" name="Rectangle 15"/>
            <p:cNvSpPr/>
            <p:nvPr/>
          </p:nvSpPr>
          <p:spPr>
            <a:xfrm>
              <a:off x="277865" y="3911054"/>
              <a:ext cx="342900" cy="1070087"/>
            </a:xfrm>
            <a:prstGeom prst="rect">
              <a:avLst/>
            </a:prstGeom>
            <a:solidFill>
              <a:srgbClr val="00338D"/>
            </a:solidFill>
            <a:ln w="12700" cap="rnd" cmpd="sng" algn="ctr">
              <a:solidFill>
                <a:srgbClr val="FFFFFF"/>
              </a:solidFill>
              <a:prstDash val="solid"/>
            </a:ln>
            <a:effectLst/>
          </p:spPr>
          <p:txBody>
            <a:bodyPr vert="vert270" rtlCol="0" anchor="ctr"/>
            <a:lstStyle/>
            <a:p>
              <a:pPr algn="ctr" defTabSz="685800">
                <a:defRPr/>
              </a:pPr>
              <a:r>
                <a:rPr lang="en-US" sz="900" b="1" kern="0" dirty="0">
                  <a:solidFill>
                    <a:srgbClr val="FFFFFF"/>
                  </a:solidFill>
                  <a:latin typeface="Arial"/>
                </a:rPr>
                <a:t>Supplier Admin/Contacts</a:t>
              </a:r>
            </a:p>
          </p:txBody>
        </p:sp>
        <p:cxnSp>
          <p:nvCxnSpPr>
            <p:cNvPr id="17" name="Straight Connector 16"/>
            <p:cNvCxnSpPr/>
            <p:nvPr/>
          </p:nvCxnSpPr>
          <p:spPr>
            <a:xfrm>
              <a:off x="301384" y="3864385"/>
              <a:ext cx="7235190" cy="0"/>
            </a:xfrm>
            <a:prstGeom prst="line">
              <a:avLst/>
            </a:prstGeom>
            <a:noFill/>
            <a:ln w="6350" cap="rnd" cmpd="sng" algn="ctr">
              <a:solidFill>
                <a:srgbClr val="00338D"/>
              </a:solidFill>
              <a:prstDash val="dash"/>
            </a:ln>
            <a:effectLst/>
          </p:spPr>
        </p:cxnSp>
        <p:cxnSp>
          <p:nvCxnSpPr>
            <p:cNvPr id="18" name="Elbow Connector 17"/>
            <p:cNvCxnSpPr>
              <a:stCxn id="14" idx="3"/>
              <a:endCxn id="15" idx="1"/>
            </p:cNvCxnSpPr>
            <p:nvPr/>
          </p:nvCxnSpPr>
          <p:spPr>
            <a:xfrm>
              <a:off x="3025923" y="2576718"/>
              <a:ext cx="400100" cy="781"/>
            </a:xfrm>
            <a:prstGeom prst="bentConnector3">
              <a:avLst>
                <a:gd name="adj1" fmla="val 50000"/>
              </a:avLst>
            </a:prstGeom>
            <a:ln>
              <a:solidFill>
                <a:srgbClr val="00338D"/>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914178" y="2369161"/>
              <a:ext cx="822960" cy="411480"/>
            </a:xfrm>
            <a:prstGeom prst="rect">
              <a:avLst/>
            </a:prstGeom>
            <a:noFill/>
            <a:ln w="12700" cap="rnd" cmpd="sng" algn="ctr">
              <a:solidFill>
                <a:srgbClr val="00338D"/>
              </a:solidFill>
              <a:prstDash val="solid"/>
            </a:ln>
            <a:effectLst/>
          </p:spPr>
          <p:txBody>
            <a:bodyPr rtlCol="0" anchor="ctr"/>
            <a:lstStyle/>
            <a:p>
              <a:pPr algn="ctr" defTabSz="685800">
                <a:defRPr/>
              </a:pPr>
              <a:r>
                <a:rPr lang="en-US" sz="638" b="1" kern="0" dirty="0">
                  <a:solidFill>
                    <a:srgbClr val="00338D"/>
                  </a:solidFill>
                  <a:latin typeface="Arial"/>
                </a:rPr>
                <a:t>1.01 Login to Ivalua</a:t>
              </a:r>
            </a:p>
          </p:txBody>
        </p:sp>
        <p:sp>
          <p:nvSpPr>
            <p:cNvPr id="20" name="Rectangle 19"/>
            <p:cNvSpPr/>
            <p:nvPr/>
          </p:nvSpPr>
          <p:spPr>
            <a:xfrm>
              <a:off x="4649082" y="2369161"/>
              <a:ext cx="822960" cy="411480"/>
            </a:xfrm>
            <a:prstGeom prst="rect">
              <a:avLst/>
            </a:prstGeom>
            <a:noFill/>
            <a:ln w="12700" cap="rnd" cmpd="sng" algn="ctr">
              <a:solidFill>
                <a:srgbClr val="00338D"/>
              </a:solidFill>
              <a:prstDash val="solid"/>
            </a:ln>
            <a:effectLst/>
          </p:spPr>
          <p:txBody>
            <a:bodyPr rtlCol="0" anchor="ctr"/>
            <a:lstStyle/>
            <a:p>
              <a:pPr algn="ctr"/>
              <a:r>
                <a:rPr lang="en-US" sz="638" b="1" kern="0" dirty="0">
                  <a:solidFill>
                    <a:srgbClr val="00338D"/>
                  </a:solidFill>
                  <a:latin typeface="Arial"/>
                </a:rPr>
                <a:t>1.04 Complete General Info Details</a:t>
              </a:r>
            </a:p>
          </p:txBody>
        </p:sp>
        <p:sp>
          <p:nvSpPr>
            <p:cNvPr id="21" name="Rectangle 20"/>
            <p:cNvSpPr/>
            <p:nvPr/>
          </p:nvSpPr>
          <p:spPr>
            <a:xfrm>
              <a:off x="5807662" y="2368105"/>
              <a:ext cx="822960" cy="411480"/>
            </a:xfrm>
            <a:prstGeom prst="rect">
              <a:avLst/>
            </a:prstGeom>
            <a:noFill/>
            <a:ln w="12700" cap="rnd" cmpd="sng" algn="ctr">
              <a:solidFill>
                <a:srgbClr val="00338D"/>
              </a:solidFill>
              <a:prstDash val="solid"/>
            </a:ln>
            <a:effectLst/>
          </p:spPr>
          <p:txBody>
            <a:bodyPr rtlCol="0" anchor="ctr"/>
            <a:lstStyle/>
            <a:p>
              <a:pPr algn="ctr"/>
              <a:r>
                <a:rPr lang="en-US" sz="638" b="1" kern="0" dirty="0">
                  <a:solidFill>
                    <a:srgbClr val="00338D"/>
                  </a:solidFill>
                  <a:latin typeface="Arial"/>
                </a:rPr>
                <a:t>1.05 Add Contacts </a:t>
              </a:r>
            </a:p>
          </p:txBody>
        </p:sp>
        <p:cxnSp>
          <p:nvCxnSpPr>
            <p:cNvPr id="22" name="Elbow Connector 21"/>
            <p:cNvCxnSpPr>
              <a:stCxn id="20" idx="3"/>
              <a:endCxn id="21" idx="1"/>
            </p:cNvCxnSpPr>
            <p:nvPr/>
          </p:nvCxnSpPr>
          <p:spPr>
            <a:xfrm flipV="1">
              <a:off x="5472042" y="2573845"/>
              <a:ext cx="335620" cy="1057"/>
            </a:xfrm>
            <a:prstGeom prst="bentConnector3">
              <a:avLst>
                <a:gd name="adj1" fmla="val 50000"/>
              </a:avLst>
            </a:prstGeom>
            <a:ln>
              <a:solidFill>
                <a:srgbClr val="00338D"/>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914178" y="3174225"/>
              <a:ext cx="822960" cy="411480"/>
            </a:xfrm>
            <a:prstGeom prst="rect">
              <a:avLst/>
            </a:prstGeom>
            <a:noFill/>
            <a:ln w="12700" cap="rnd" cmpd="sng" algn="ctr">
              <a:solidFill>
                <a:srgbClr val="00338D"/>
              </a:solidFill>
              <a:prstDash val="solid"/>
            </a:ln>
            <a:effectLst/>
          </p:spPr>
          <p:txBody>
            <a:bodyPr rtlCol="0" anchor="ctr"/>
            <a:lstStyle/>
            <a:p>
              <a:pPr algn="ctr"/>
              <a:r>
                <a:rPr lang="en-US" sz="638" b="1" kern="0" dirty="0">
                  <a:solidFill>
                    <a:srgbClr val="00338D"/>
                  </a:solidFill>
                  <a:latin typeface="Arial"/>
                </a:rPr>
                <a:t>1.06 Add Tasks or Create from Template</a:t>
              </a:r>
            </a:p>
          </p:txBody>
        </p:sp>
        <p:cxnSp>
          <p:nvCxnSpPr>
            <p:cNvPr id="24" name="Elbow Connector 23"/>
            <p:cNvCxnSpPr>
              <a:stCxn id="21" idx="2"/>
              <a:endCxn id="23" idx="0"/>
            </p:cNvCxnSpPr>
            <p:nvPr/>
          </p:nvCxnSpPr>
          <p:spPr>
            <a:xfrm rot="5400000">
              <a:off x="3575081" y="530163"/>
              <a:ext cx="394640" cy="4893484"/>
            </a:xfrm>
            <a:prstGeom prst="bentConnector3">
              <a:avLst>
                <a:gd name="adj1" fmla="val 50000"/>
              </a:avLst>
            </a:prstGeom>
            <a:ln>
              <a:solidFill>
                <a:srgbClr val="00338D"/>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330820" y="4361520"/>
              <a:ext cx="822960" cy="411480"/>
            </a:xfrm>
            <a:prstGeom prst="rect">
              <a:avLst/>
            </a:prstGeom>
            <a:noFill/>
            <a:ln w="12700" cap="rnd" cmpd="sng" algn="ctr">
              <a:solidFill>
                <a:srgbClr val="00338D"/>
              </a:solidFill>
              <a:prstDash val="solid"/>
            </a:ln>
            <a:effectLst/>
          </p:spPr>
          <p:txBody>
            <a:bodyPr rtlCol="0" anchor="ctr"/>
            <a:lstStyle/>
            <a:p>
              <a:pPr algn="ctr"/>
              <a:r>
                <a:rPr lang="en-US" sz="638" b="1" kern="0" dirty="0">
                  <a:solidFill>
                    <a:srgbClr val="00338D"/>
                  </a:solidFill>
                  <a:latin typeface="Arial"/>
                </a:rPr>
                <a:t>1.09 </a:t>
              </a:r>
              <a:r>
                <a:rPr lang="en-US" sz="638" b="1" kern="0" dirty="0" smtClean="0">
                  <a:solidFill>
                    <a:srgbClr val="00338D"/>
                  </a:solidFill>
                  <a:latin typeface="Arial"/>
                </a:rPr>
                <a:t>Supplier </a:t>
              </a:r>
              <a:r>
                <a:rPr lang="en-US" sz="638" b="1" kern="0" dirty="0">
                  <a:solidFill>
                    <a:srgbClr val="00338D"/>
                  </a:solidFill>
                  <a:latin typeface="Arial"/>
                </a:rPr>
                <a:t>Views/Edits Task(s) Assigned</a:t>
              </a:r>
            </a:p>
          </p:txBody>
        </p:sp>
        <p:sp>
          <p:nvSpPr>
            <p:cNvPr id="26" name="Rectangle 25"/>
            <p:cNvSpPr/>
            <p:nvPr/>
          </p:nvSpPr>
          <p:spPr>
            <a:xfrm>
              <a:off x="2203483" y="3172236"/>
              <a:ext cx="822960" cy="411480"/>
            </a:xfrm>
            <a:prstGeom prst="rect">
              <a:avLst/>
            </a:prstGeom>
            <a:noFill/>
            <a:ln w="12700" cap="rnd" cmpd="sng" algn="ctr">
              <a:solidFill>
                <a:srgbClr val="00338D"/>
              </a:solidFill>
              <a:prstDash val="solid"/>
            </a:ln>
            <a:effectLst/>
          </p:spPr>
          <p:txBody>
            <a:bodyPr rtlCol="0" anchor="ctr"/>
            <a:lstStyle/>
            <a:p>
              <a:pPr algn="ctr"/>
              <a:r>
                <a:rPr lang="en-US" sz="638" b="1" kern="0" dirty="0">
                  <a:solidFill>
                    <a:srgbClr val="00338D"/>
                  </a:solidFill>
                  <a:latin typeface="Arial"/>
                </a:rPr>
                <a:t>1.07 Change Status to In Progress</a:t>
              </a:r>
            </a:p>
          </p:txBody>
        </p:sp>
        <p:cxnSp>
          <p:nvCxnSpPr>
            <p:cNvPr id="27" name="Elbow Connector 26"/>
            <p:cNvCxnSpPr>
              <a:stCxn id="23" idx="3"/>
              <a:endCxn id="26" idx="1"/>
            </p:cNvCxnSpPr>
            <p:nvPr/>
          </p:nvCxnSpPr>
          <p:spPr>
            <a:xfrm flipV="1">
              <a:off x="1737138" y="3377976"/>
              <a:ext cx="466345" cy="1989"/>
            </a:xfrm>
            <a:prstGeom prst="bentConnector3">
              <a:avLst>
                <a:gd name="adj1" fmla="val 50000"/>
              </a:avLst>
            </a:prstGeom>
            <a:ln>
              <a:solidFill>
                <a:srgbClr val="00338D"/>
              </a:solidFill>
              <a:tailEnd type="triangle"/>
            </a:ln>
          </p:spPr>
          <p:style>
            <a:lnRef idx="1">
              <a:schemeClr val="accent1"/>
            </a:lnRef>
            <a:fillRef idx="0">
              <a:schemeClr val="accent1"/>
            </a:fillRef>
            <a:effectRef idx="0">
              <a:schemeClr val="accent1"/>
            </a:effectRef>
            <a:fontRef idx="minor">
              <a:schemeClr val="tx1"/>
            </a:fontRef>
          </p:style>
        </p:cxnSp>
        <p:sp>
          <p:nvSpPr>
            <p:cNvPr id="28" name="Flowchart: Decision 27"/>
            <p:cNvSpPr/>
            <p:nvPr/>
          </p:nvSpPr>
          <p:spPr>
            <a:xfrm>
              <a:off x="3189015" y="3130228"/>
              <a:ext cx="1106570" cy="491279"/>
            </a:xfrm>
            <a:prstGeom prst="flowChartDecision">
              <a:avLst/>
            </a:prstGeom>
            <a:noFill/>
            <a:ln w="12700" cap="rnd" cmpd="sng" algn="ctr">
              <a:solidFill>
                <a:srgbClr val="00338D"/>
              </a:solidFill>
              <a:prstDash val="solid"/>
            </a:ln>
            <a:effectLst/>
          </p:spPr>
          <p:txBody>
            <a:bodyPr rtlCol="0" anchor="ctr"/>
            <a:lstStyle/>
            <a:p>
              <a:pPr algn="ctr"/>
              <a:r>
                <a:rPr lang="en-US" sz="638" b="1" kern="0" dirty="0">
                  <a:solidFill>
                    <a:srgbClr val="00338D"/>
                  </a:solidFill>
                  <a:latin typeface="Arial"/>
                </a:rPr>
                <a:t>1.08 </a:t>
              </a:r>
            </a:p>
            <a:p>
              <a:pPr algn="ctr"/>
              <a:r>
                <a:rPr lang="en-US" sz="638" b="1" kern="0" dirty="0" smtClean="0">
                  <a:solidFill>
                    <a:srgbClr val="00338D"/>
                  </a:solidFill>
                  <a:latin typeface="Arial"/>
                </a:rPr>
                <a:t>Supplier </a:t>
              </a:r>
              <a:r>
                <a:rPr lang="en-US" sz="638" b="1" kern="0" dirty="0">
                  <a:solidFill>
                    <a:srgbClr val="00338D"/>
                  </a:solidFill>
                  <a:latin typeface="Arial"/>
                </a:rPr>
                <a:t>Tasks Assigned?</a:t>
              </a:r>
            </a:p>
          </p:txBody>
        </p:sp>
        <p:cxnSp>
          <p:nvCxnSpPr>
            <p:cNvPr id="29" name="Elbow Connector 28"/>
            <p:cNvCxnSpPr>
              <a:stCxn id="26" idx="3"/>
              <a:endCxn id="28" idx="1"/>
            </p:cNvCxnSpPr>
            <p:nvPr/>
          </p:nvCxnSpPr>
          <p:spPr>
            <a:xfrm flipV="1">
              <a:off x="3026443" y="3375868"/>
              <a:ext cx="162572" cy="2108"/>
            </a:xfrm>
            <a:prstGeom prst="bentConnector3">
              <a:avLst>
                <a:gd name="adj1" fmla="val 50000"/>
              </a:avLst>
            </a:prstGeom>
            <a:ln>
              <a:solidFill>
                <a:srgbClr val="00338D"/>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635366" y="3167428"/>
              <a:ext cx="822960" cy="411480"/>
            </a:xfrm>
            <a:prstGeom prst="rect">
              <a:avLst/>
            </a:prstGeom>
            <a:noFill/>
            <a:ln w="12700" cap="rnd" cmpd="sng" algn="ctr">
              <a:solidFill>
                <a:srgbClr val="00338D"/>
              </a:solidFill>
              <a:prstDash val="solid"/>
            </a:ln>
            <a:effectLst/>
          </p:spPr>
          <p:txBody>
            <a:bodyPr rtlCol="0" anchor="ctr"/>
            <a:lstStyle/>
            <a:p>
              <a:pPr algn="ctr"/>
              <a:r>
                <a:rPr lang="en-US" sz="638" b="1" kern="0" dirty="0">
                  <a:solidFill>
                    <a:srgbClr val="00338D"/>
                  </a:solidFill>
                  <a:latin typeface="Arial"/>
                </a:rPr>
                <a:t>1.10 Close Plan Once all Tasks are Complete</a:t>
              </a:r>
            </a:p>
          </p:txBody>
        </p:sp>
        <p:sp>
          <p:nvSpPr>
            <p:cNvPr id="31" name="TextBox 30"/>
            <p:cNvSpPr txBox="1"/>
            <p:nvPr/>
          </p:nvSpPr>
          <p:spPr>
            <a:xfrm>
              <a:off x="3852654" y="3597554"/>
              <a:ext cx="381208" cy="207749"/>
            </a:xfrm>
            <a:prstGeom prst="rect">
              <a:avLst/>
            </a:prstGeom>
            <a:noFill/>
          </p:spPr>
          <p:txBody>
            <a:bodyPr wrap="square" rtlCol="0">
              <a:spAutoFit/>
            </a:bodyPr>
            <a:lstStyle/>
            <a:p>
              <a:r>
                <a:rPr lang="en-US" sz="750" dirty="0"/>
                <a:t>yes</a:t>
              </a:r>
            </a:p>
          </p:txBody>
        </p:sp>
        <p:sp>
          <p:nvSpPr>
            <p:cNvPr id="32" name="TextBox 31"/>
            <p:cNvSpPr txBox="1"/>
            <p:nvPr/>
          </p:nvSpPr>
          <p:spPr>
            <a:xfrm>
              <a:off x="4295136" y="3224821"/>
              <a:ext cx="298835" cy="207749"/>
            </a:xfrm>
            <a:prstGeom prst="rect">
              <a:avLst/>
            </a:prstGeom>
            <a:noFill/>
          </p:spPr>
          <p:txBody>
            <a:bodyPr wrap="square" rtlCol="0">
              <a:spAutoFit/>
            </a:bodyPr>
            <a:lstStyle/>
            <a:p>
              <a:r>
                <a:rPr lang="en-US" sz="750" dirty="0"/>
                <a:t>no</a:t>
              </a:r>
            </a:p>
          </p:txBody>
        </p:sp>
        <p:cxnSp>
          <p:nvCxnSpPr>
            <p:cNvPr id="33" name="Elbow Connector 32"/>
            <p:cNvCxnSpPr>
              <a:stCxn id="25" idx="3"/>
              <a:endCxn id="30" idx="2"/>
            </p:cNvCxnSpPr>
            <p:nvPr/>
          </p:nvCxnSpPr>
          <p:spPr>
            <a:xfrm flipV="1">
              <a:off x="4153780" y="3578908"/>
              <a:ext cx="893066" cy="988352"/>
            </a:xfrm>
            <a:prstGeom prst="bentConnector2">
              <a:avLst/>
            </a:prstGeom>
            <a:ln>
              <a:solidFill>
                <a:srgbClr val="00338D"/>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258045" y="2561555"/>
              <a:ext cx="391037" cy="942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739173" y="2561555"/>
              <a:ext cx="463790" cy="368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8" idx="3"/>
              <a:endCxn id="30" idx="1"/>
            </p:cNvCxnSpPr>
            <p:nvPr/>
          </p:nvCxnSpPr>
          <p:spPr>
            <a:xfrm flipV="1">
              <a:off x="4295585" y="3373168"/>
              <a:ext cx="339781" cy="27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8" idx="2"/>
              <a:endCxn id="25" idx="0"/>
            </p:cNvCxnSpPr>
            <p:nvPr/>
          </p:nvCxnSpPr>
          <p:spPr>
            <a:xfrm>
              <a:off x="3742300" y="3621507"/>
              <a:ext cx="0" cy="74001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8009836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2" name="Content Placeholder 31"/>
          <p:cNvSpPr>
            <a:spLocks noGrp="1"/>
          </p:cNvSpPr>
          <p:nvPr>
            <p:ph idx="1"/>
          </p:nvPr>
        </p:nvSpPr>
        <p:spPr/>
        <p:txBody>
          <a:bodyPr>
            <a:normAutofit/>
          </a:bodyPr>
          <a:lstStyle/>
          <a:p>
            <a:pPr marL="0" indent="0">
              <a:buNone/>
            </a:pPr>
            <a:r>
              <a:rPr lang="en-US" sz="1800" dirty="0"/>
              <a:t>Now that you are familiar with the </a:t>
            </a:r>
            <a:r>
              <a:rPr lang="en-US" sz="1800" dirty="0" smtClean="0"/>
              <a:t>Corrective Action Requests and Improvement Plans </a:t>
            </a:r>
            <a:r>
              <a:rPr lang="en-US" sz="1800" dirty="0" smtClean="0"/>
              <a:t>processes, </a:t>
            </a:r>
            <a:r>
              <a:rPr lang="en-US" sz="1800" dirty="0"/>
              <a:t>take a moment to note the following key takeaways:</a:t>
            </a:r>
          </a:p>
          <a:p>
            <a:pPr marL="0" indent="0">
              <a:buNone/>
            </a:pPr>
            <a:endParaRPr lang="en-US" sz="1800"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33</a:t>
            </a:fld>
            <a:endParaRPr lang="en-US" dirty="0">
              <a:solidFill>
                <a:prstClr val="black">
                  <a:tint val="75000"/>
                </a:prstClr>
              </a:solidFill>
            </a:endParaRPr>
          </a:p>
        </p:txBody>
      </p:sp>
      <p:grpSp>
        <p:nvGrpSpPr>
          <p:cNvPr id="7" name="Group 6"/>
          <p:cNvGrpSpPr/>
          <p:nvPr/>
        </p:nvGrpSpPr>
        <p:grpSpPr>
          <a:xfrm>
            <a:off x="268958" y="1647408"/>
            <a:ext cx="8523197" cy="948014"/>
            <a:chOff x="268958" y="1647408"/>
            <a:chExt cx="8523197" cy="948014"/>
          </a:xfrm>
        </p:grpSpPr>
        <p:sp>
          <p:nvSpPr>
            <p:cNvPr id="28" name="Pentagon 12"/>
            <p:cNvSpPr/>
            <p:nvPr/>
          </p:nvSpPr>
          <p:spPr>
            <a:xfrm flipH="1">
              <a:off x="1739797" y="1752600"/>
              <a:ext cx="7052358"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chemeClr val="tx2">
                <a:lumMod val="20000"/>
                <a:lumOff val="80000"/>
              </a:schemeClr>
            </a:solidFill>
            <a:ln w="28575" cap="flat" cmpd="sng" algn="ctr">
              <a:solidFill>
                <a:schemeClr val="accent1"/>
              </a:solid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effectLst/>
                <a:uLnTx/>
                <a:uFillTx/>
                <a:latin typeface="Calibri" panose="020F0502020204030204" pitchFamily="34" charset="0"/>
              </a:endParaRPr>
            </a:p>
          </p:txBody>
        </p:sp>
        <p:sp>
          <p:nvSpPr>
            <p:cNvPr id="33" name="Pentagon 9"/>
            <p:cNvSpPr/>
            <p:nvPr/>
          </p:nvSpPr>
          <p:spPr>
            <a:xfrm>
              <a:off x="268958" y="1761985"/>
              <a:ext cx="2069613"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accent1"/>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313131"/>
                </a:solidFill>
                <a:effectLst/>
                <a:uLnTx/>
                <a:uFillTx/>
                <a:latin typeface="Calibri" panose="020F0502020204030204" pitchFamily="34" charset="0"/>
              </a:endParaRPr>
            </a:p>
          </p:txBody>
        </p:sp>
        <p:sp>
          <p:nvSpPr>
            <p:cNvPr id="37" name="TextBox 36"/>
            <p:cNvSpPr txBox="1"/>
            <p:nvPr/>
          </p:nvSpPr>
          <p:spPr>
            <a:xfrm>
              <a:off x="472215" y="1647408"/>
              <a:ext cx="831549" cy="565146"/>
            </a:xfrm>
            <a:prstGeom prst="rect">
              <a:avLst/>
            </a:prstGeom>
            <a:noFill/>
          </p:spPr>
          <p:txBody>
            <a:bodyPr wrap="squar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panose="020F0502020204030204" pitchFamily="34" charset="0"/>
                </a:rPr>
                <a:t>1</a:t>
              </a:r>
            </a:p>
          </p:txBody>
        </p:sp>
        <p:sp>
          <p:nvSpPr>
            <p:cNvPr id="38" name="TextBox 37"/>
            <p:cNvSpPr txBox="1"/>
            <p:nvPr/>
          </p:nvSpPr>
          <p:spPr>
            <a:xfrm>
              <a:off x="447688" y="2199174"/>
              <a:ext cx="1186733" cy="241980"/>
            </a:xfrm>
            <a:prstGeom prst="rect">
              <a:avLst/>
            </a:prstGeom>
            <a:noFill/>
          </p:spPr>
          <p:txBody>
            <a:bodyPr wrap="squar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smtClean="0">
                  <a:solidFill>
                    <a:prstClr val="white"/>
                  </a:solidFill>
                  <a:latin typeface="Calibri" panose="020F0502020204030204" pitchFamily="34" charset="0"/>
                </a:rPr>
                <a:t>Corrective</a:t>
              </a:r>
              <a:r>
                <a:rPr lang="en-US" sz="1400" b="1" kern="0" dirty="0" smtClean="0">
                  <a:solidFill>
                    <a:prstClr val="white"/>
                  </a:solidFill>
                  <a:latin typeface="Calibri" panose="020F0502020204030204" pitchFamily="34" charset="0"/>
                </a:rPr>
                <a:t> </a:t>
              </a:r>
              <a:r>
                <a:rPr lang="en-US" sz="1200" b="1" kern="0" dirty="0" smtClean="0">
                  <a:solidFill>
                    <a:prstClr val="white"/>
                  </a:solidFill>
                  <a:latin typeface="Calibri" panose="020F0502020204030204" pitchFamily="34" charset="0"/>
                </a:rPr>
                <a:t>Action</a:t>
              </a:r>
              <a:r>
                <a:rPr lang="en-US" sz="1400" b="1" kern="0" dirty="0" smtClean="0">
                  <a:solidFill>
                    <a:prstClr val="white"/>
                  </a:solidFill>
                  <a:latin typeface="Calibri" panose="020F0502020204030204" pitchFamily="34" charset="0"/>
                </a:rPr>
                <a:t> </a:t>
              </a:r>
              <a:r>
                <a:rPr lang="en-US" sz="1200" b="1" kern="0" dirty="0" smtClean="0">
                  <a:solidFill>
                    <a:prstClr val="white"/>
                  </a:solidFill>
                  <a:latin typeface="Calibri" panose="020F0502020204030204" pitchFamily="34" charset="0"/>
                </a:rPr>
                <a:t>Requests</a:t>
              </a:r>
              <a:endParaRPr kumimoji="0" lang="en-US" sz="1200" b="1" i="0" u="none" strike="noStrike" kern="0" cap="none" spc="0" normalizeH="0" baseline="0" noProof="0" dirty="0" smtClean="0">
                <a:ln>
                  <a:noFill/>
                </a:ln>
                <a:solidFill>
                  <a:prstClr val="white"/>
                </a:solidFill>
                <a:effectLst/>
                <a:uLnTx/>
                <a:uFillTx/>
                <a:latin typeface="Calibri" panose="020F0502020204030204" pitchFamily="34" charset="0"/>
              </a:endParaRPr>
            </a:p>
          </p:txBody>
        </p:sp>
        <p:sp>
          <p:nvSpPr>
            <p:cNvPr id="45" name="Half Frame 44"/>
            <p:cNvSpPr/>
            <p:nvPr/>
          </p:nvSpPr>
          <p:spPr>
            <a:xfrm rot="8142470">
              <a:off x="2865321" y="2040633"/>
              <a:ext cx="309219" cy="257369"/>
            </a:xfrm>
            <a:prstGeom prst="halfFrame">
              <a:avLst>
                <a:gd name="adj1" fmla="val 26576"/>
                <a:gd name="adj2" fmla="val 25856"/>
              </a:avLst>
            </a:prstGeom>
            <a:solidFill>
              <a:schemeClr val="tx2"/>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313131"/>
                </a:solidFill>
                <a:effectLst/>
                <a:uLnTx/>
                <a:uFillTx/>
                <a:latin typeface="Calibri" panose="020F0502020204030204" pitchFamily="34" charset="0"/>
              </a:endParaRPr>
            </a:p>
          </p:txBody>
        </p:sp>
        <p:sp>
          <p:nvSpPr>
            <p:cNvPr id="46" name="Rectangle 45"/>
            <p:cNvSpPr/>
            <p:nvPr/>
          </p:nvSpPr>
          <p:spPr>
            <a:xfrm>
              <a:off x="3411506" y="1872293"/>
              <a:ext cx="5275294" cy="615553"/>
            </a:xfrm>
            <a:prstGeom prst="rect">
              <a:avLst/>
            </a:prstGeom>
          </p:spPr>
          <p:txBody>
            <a:bodyPr wrap="square" lIns="0" tIns="0" rIns="0" bIns="0" anchor="ctr">
              <a:noAutofit/>
            </a:bodyPr>
            <a:lstStyle/>
            <a:p>
              <a:pPr lvl="0"/>
              <a:r>
                <a:rPr lang="en-US" sz="1400" dirty="0" smtClean="0"/>
                <a:t>Corrective Action Requests are grievances related to performance that can be created for most items in APP, such as suppliers, contracts, or orders.</a:t>
              </a:r>
              <a:endParaRPr lang="en-US" sz="1400" dirty="0"/>
            </a:p>
          </p:txBody>
        </p:sp>
      </p:grpSp>
      <p:grpSp>
        <p:nvGrpSpPr>
          <p:cNvPr id="8" name="Group 7"/>
          <p:cNvGrpSpPr/>
          <p:nvPr/>
        </p:nvGrpSpPr>
        <p:grpSpPr>
          <a:xfrm>
            <a:off x="268958" y="2724864"/>
            <a:ext cx="8523196" cy="932736"/>
            <a:chOff x="268958" y="2637375"/>
            <a:chExt cx="8523196" cy="932736"/>
          </a:xfrm>
        </p:grpSpPr>
        <p:sp>
          <p:nvSpPr>
            <p:cNvPr id="29" name="Pentagon 12"/>
            <p:cNvSpPr/>
            <p:nvPr/>
          </p:nvSpPr>
          <p:spPr>
            <a:xfrm flipH="1">
              <a:off x="1707953" y="2728365"/>
              <a:ext cx="7084201"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chemeClr val="tx2">
                <a:lumMod val="20000"/>
                <a:lumOff val="80000"/>
              </a:schemeClr>
            </a:solidFill>
            <a:ln w="28575" cap="flat" cmpd="sng" algn="ctr">
              <a:solidFill>
                <a:schemeClr val="accent2"/>
              </a:solid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313131"/>
                </a:solidFill>
                <a:effectLst/>
                <a:uLnTx/>
                <a:uFillTx/>
                <a:latin typeface="Calibri" panose="020F0502020204030204" pitchFamily="34" charset="0"/>
              </a:endParaRPr>
            </a:p>
          </p:txBody>
        </p:sp>
        <p:sp>
          <p:nvSpPr>
            <p:cNvPr id="34" name="Pentagon 9"/>
            <p:cNvSpPr/>
            <p:nvPr/>
          </p:nvSpPr>
          <p:spPr>
            <a:xfrm>
              <a:off x="268958" y="2736674"/>
              <a:ext cx="2069613"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accent2"/>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313131"/>
                </a:solidFill>
                <a:effectLst/>
                <a:uLnTx/>
                <a:uFillTx/>
                <a:latin typeface="Calibri" panose="020F0502020204030204" pitchFamily="34" charset="0"/>
              </a:endParaRPr>
            </a:p>
          </p:txBody>
        </p:sp>
        <p:sp>
          <p:nvSpPr>
            <p:cNvPr id="39" name="TextBox 38"/>
            <p:cNvSpPr txBox="1"/>
            <p:nvPr/>
          </p:nvSpPr>
          <p:spPr>
            <a:xfrm>
              <a:off x="447688" y="2637375"/>
              <a:ext cx="831549" cy="565146"/>
            </a:xfrm>
            <a:prstGeom prst="rect">
              <a:avLst/>
            </a:prstGeom>
            <a:noFill/>
          </p:spPr>
          <p:txBody>
            <a:bodyPr wrap="squar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panose="020F0502020204030204" pitchFamily="34" charset="0"/>
                </a:rPr>
                <a:t>2</a:t>
              </a:r>
            </a:p>
          </p:txBody>
        </p:sp>
        <p:sp>
          <p:nvSpPr>
            <p:cNvPr id="40" name="TextBox 39"/>
            <p:cNvSpPr txBox="1"/>
            <p:nvPr/>
          </p:nvSpPr>
          <p:spPr>
            <a:xfrm>
              <a:off x="447688" y="3202521"/>
              <a:ext cx="1186733" cy="241980"/>
            </a:xfrm>
            <a:prstGeom prst="rect">
              <a:avLst/>
            </a:prstGeom>
            <a:noFill/>
          </p:spPr>
          <p:txBody>
            <a:bodyPr wrap="square" lIns="0" tIns="0" rIns="0" bIns="0" rtlCol="0" anchor="ctr" anchorCtr="0">
              <a:noAutofit/>
            </a:bodyPr>
            <a:lstStyle/>
            <a:p>
              <a:pPr lvl="0" defTabSz="914400">
                <a:defRPr/>
              </a:pPr>
              <a:r>
                <a:rPr lang="en-US" sz="1150" b="1" kern="0" dirty="0" smtClean="0">
                  <a:solidFill>
                    <a:prstClr val="white"/>
                  </a:solidFill>
                  <a:latin typeface="Calibri" panose="020F0502020204030204" pitchFamily="34" charset="0"/>
                </a:rPr>
                <a:t>Viewing Corrective Action Requests</a:t>
              </a:r>
              <a:endParaRPr lang="en-US" sz="1150" b="1" kern="0" dirty="0">
                <a:solidFill>
                  <a:prstClr val="white"/>
                </a:solidFill>
                <a:latin typeface="Calibri" panose="020F0502020204030204" pitchFamily="34" charset="0"/>
              </a:endParaRPr>
            </a:p>
          </p:txBody>
        </p:sp>
        <p:sp>
          <p:nvSpPr>
            <p:cNvPr id="47" name="Half Frame 46"/>
            <p:cNvSpPr/>
            <p:nvPr/>
          </p:nvSpPr>
          <p:spPr>
            <a:xfrm rot="8142470">
              <a:off x="2865321" y="2962495"/>
              <a:ext cx="309219" cy="257369"/>
            </a:xfrm>
            <a:prstGeom prst="halfFrame">
              <a:avLst>
                <a:gd name="adj1" fmla="val 26576"/>
                <a:gd name="adj2" fmla="val 25856"/>
              </a:avLst>
            </a:prstGeom>
            <a:solidFill>
              <a:schemeClr val="tx2"/>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313131"/>
                </a:solidFill>
                <a:effectLst/>
                <a:uLnTx/>
                <a:uFillTx/>
                <a:latin typeface="Calibri" panose="020F0502020204030204" pitchFamily="34" charset="0"/>
              </a:endParaRPr>
            </a:p>
          </p:txBody>
        </p:sp>
        <p:sp>
          <p:nvSpPr>
            <p:cNvPr id="48" name="Rectangle 47"/>
            <p:cNvSpPr/>
            <p:nvPr/>
          </p:nvSpPr>
          <p:spPr>
            <a:xfrm>
              <a:off x="3411506" y="2794155"/>
              <a:ext cx="5275294" cy="615553"/>
            </a:xfrm>
            <a:prstGeom prst="rect">
              <a:avLst/>
            </a:prstGeom>
          </p:spPr>
          <p:txBody>
            <a:bodyPr wrap="square" lIns="0" tIns="0" rIns="0" bIns="0" anchor="ctr">
              <a:noAutofit/>
            </a:bodyPr>
            <a:lstStyle/>
            <a:p>
              <a:pPr lvl="0"/>
              <a:r>
                <a:rPr lang="en-US" sz="1400" kern="0" dirty="0" smtClean="0">
                  <a:latin typeface="Calibri" panose="020F0502020204030204" pitchFamily="34" charset="0"/>
                </a:rPr>
                <a:t>Suppliers are alerted once a Corrective Action Request has been created for them. They can view and respond to Corrective Action Requests from the Supplier Portal.</a:t>
              </a:r>
              <a:endParaRPr lang="en-US" sz="1400" kern="0" dirty="0">
                <a:latin typeface="Calibri" panose="020F0502020204030204" pitchFamily="34" charset="0"/>
              </a:endParaRPr>
            </a:p>
          </p:txBody>
        </p:sp>
      </p:grpSp>
      <p:grpSp>
        <p:nvGrpSpPr>
          <p:cNvPr id="4" name="Group 3"/>
          <p:cNvGrpSpPr/>
          <p:nvPr/>
        </p:nvGrpSpPr>
        <p:grpSpPr>
          <a:xfrm>
            <a:off x="268958" y="3834590"/>
            <a:ext cx="8523197" cy="852843"/>
            <a:chOff x="268958" y="3727418"/>
            <a:chExt cx="8523197" cy="852843"/>
          </a:xfrm>
        </p:grpSpPr>
        <p:sp>
          <p:nvSpPr>
            <p:cNvPr id="30" name="Pentagon 12"/>
            <p:cNvSpPr/>
            <p:nvPr/>
          </p:nvSpPr>
          <p:spPr>
            <a:xfrm flipH="1">
              <a:off x="1835911" y="3727418"/>
              <a:ext cx="6956244"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chemeClr val="tx2">
                <a:lumMod val="20000"/>
                <a:lumOff val="80000"/>
              </a:schemeClr>
            </a:solidFill>
            <a:ln w="28575" cap="flat" cmpd="sng" algn="ctr">
              <a:solidFill>
                <a:schemeClr val="accent3"/>
              </a:solid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313131"/>
                </a:solidFill>
                <a:effectLst/>
                <a:uLnTx/>
                <a:uFillTx/>
                <a:latin typeface="Calibri" panose="020F0502020204030204" pitchFamily="34" charset="0"/>
              </a:endParaRPr>
            </a:p>
          </p:txBody>
        </p:sp>
        <p:grpSp>
          <p:nvGrpSpPr>
            <p:cNvPr id="10" name="Group 9"/>
            <p:cNvGrpSpPr/>
            <p:nvPr/>
          </p:nvGrpSpPr>
          <p:grpSpPr>
            <a:xfrm>
              <a:off x="268958" y="3746824"/>
              <a:ext cx="2299963" cy="833437"/>
              <a:chOff x="268958" y="3765459"/>
              <a:chExt cx="2299963" cy="833437"/>
            </a:xfrm>
          </p:grpSpPr>
          <p:sp>
            <p:nvSpPr>
              <p:cNvPr id="35" name="Pentagon 9"/>
              <p:cNvSpPr/>
              <p:nvPr/>
            </p:nvSpPr>
            <p:spPr>
              <a:xfrm>
                <a:off x="268958" y="3765459"/>
                <a:ext cx="2069613"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accent3"/>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313131"/>
                  </a:solidFill>
                  <a:effectLst/>
                  <a:uLnTx/>
                  <a:uFillTx/>
                  <a:latin typeface="Calibri" panose="020F0502020204030204" pitchFamily="34" charset="0"/>
                </a:endParaRPr>
              </a:p>
            </p:txBody>
          </p:sp>
          <p:grpSp>
            <p:nvGrpSpPr>
              <p:cNvPr id="9" name="Group 8"/>
              <p:cNvGrpSpPr/>
              <p:nvPr/>
            </p:nvGrpSpPr>
            <p:grpSpPr>
              <a:xfrm>
                <a:off x="446238" y="3791999"/>
                <a:ext cx="2122683" cy="724024"/>
                <a:chOff x="446238" y="3791999"/>
                <a:chExt cx="2122683" cy="724024"/>
              </a:xfrm>
            </p:grpSpPr>
            <p:sp>
              <p:nvSpPr>
                <p:cNvPr id="41" name="TextBox 40"/>
                <p:cNvSpPr txBox="1"/>
                <p:nvPr/>
              </p:nvSpPr>
              <p:spPr>
                <a:xfrm>
                  <a:off x="447668" y="3791999"/>
                  <a:ext cx="820216" cy="565146"/>
                </a:xfrm>
                <a:prstGeom prst="rect">
                  <a:avLst/>
                </a:prstGeom>
                <a:noFill/>
              </p:spPr>
              <p:txBody>
                <a:bodyPr wrap="squar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panose="020F0502020204030204" pitchFamily="34" charset="0"/>
                    </a:rPr>
                    <a:t>3</a:t>
                  </a:r>
                </a:p>
              </p:txBody>
            </p:sp>
            <p:sp>
              <p:nvSpPr>
                <p:cNvPr id="42" name="TextBox 41"/>
                <p:cNvSpPr txBox="1"/>
                <p:nvPr/>
              </p:nvSpPr>
              <p:spPr>
                <a:xfrm>
                  <a:off x="446238" y="4274043"/>
                  <a:ext cx="2122683" cy="241980"/>
                </a:xfrm>
                <a:prstGeom prst="rect">
                  <a:avLst/>
                </a:prstGeom>
                <a:noFill/>
              </p:spPr>
              <p:txBody>
                <a:bodyPr wrap="square" lIns="0" tIns="0" rIns="0" bIns="0" rtlCol="0" anchor="ctr" anchorCtr="0">
                  <a:noAutofit/>
                </a:bodyPr>
                <a:lstStyle/>
                <a:p>
                  <a:pPr lvl="0" defTabSz="914400">
                    <a:defRPr/>
                  </a:pPr>
                  <a:r>
                    <a:rPr lang="en-US" sz="1200" b="1" kern="0" dirty="0" smtClean="0">
                      <a:solidFill>
                        <a:prstClr val="white"/>
                      </a:solidFill>
                      <a:latin typeface="Calibri" panose="020F0502020204030204" pitchFamily="34" charset="0"/>
                    </a:rPr>
                    <a:t>Improvement Plans</a:t>
                  </a:r>
                  <a:endParaRPr lang="en-US" sz="1200" b="1" kern="0" dirty="0">
                    <a:solidFill>
                      <a:prstClr val="white"/>
                    </a:solidFill>
                    <a:latin typeface="Calibri" panose="020F0502020204030204" pitchFamily="34" charset="0"/>
                  </a:endParaRPr>
                </a:p>
              </p:txBody>
            </p:sp>
          </p:grpSp>
        </p:grpSp>
        <p:sp>
          <p:nvSpPr>
            <p:cNvPr id="49" name="Half Frame 48"/>
            <p:cNvSpPr/>
            <p:nvPr/>
          </p:nvSpPr>
          <p:spPr>
            <a:xfrm rot="8142470">
              <a:off x="2832352" y="4015453"/>
              <a:ext cx="305005" cy="257369"/>
            </a:xfrm>
            <a:prstGeom prst="halfFrame">
              <a:avLst>
                <a:gd name="adj1" fmla="val 26576"/>
                <a:gd name="adj2" fmla="val 25856"/>
              </a:avLst>
            </a:prstGeom>
            <a:solidFill>
              <a:schemeClr val="tx2"/>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313131"/>
                </a:solidFill>
                <a:effectLst/>
                <a:uLnTx/>
                <a:uFillTx/>
                <a:latin typeface="Calibri" panose="020F0502020204030204" pitchFamily="34" charset="0"/>
              </a:endParaRPr>
            </a:p>
          </p:txBody>
        </p:sp>
        <p:sp>
          <p:nvSpPr>
            <p:cNvPr id="50" name="Rectangle 49"/>
            <p:cNvSpPr/>
            <p:nvPr/>
          </p:nvSpPr>
          <p:spPr>
            <a:xfrm>
              <a:off x="3371093" y="3847113"/>
              <a:ext cx="5203399" cy="615553"/>
            </a:xfrm>
            <a:prstGeom prst="rect">
              <a:avLst/>
            </a:prstGeom>
          </p:spPr>
          <p:txBody>
            <a:bodyPr wrap="square" lIns="0" tIns="0" rIns="0" bIns="0" anchor="ctr">
              <a:noAutofit/>
            </a:bodyPr>
            <a:lstStyle/>
            <a:p>
              <a:pPr lvl="0"/>
              <a:r>
                <a:rPr lang="en-US" sz="1400" kern="0" dirty="0" smtClean="0">
                  <a:latin typeface="Calibri" panose="020F0502020204030204" pitchFamily="34" charset="0"/>
                </a:rPr>
                <a:t>Improvement Plans help mitigate poor performance and can be linked to performance assessments or Corrective Action Requests.</a:t>
              </a:r>
              <a:endParaRPr lang="en-US" sz="1400" kern="0" dirty="0">
                <a:latin typeface="Calibri" panose="020F0502020204030204" pitchFamily="34" charset="0"/>
              </a:endParaRPr>
            </a:p>
          </p:txBody>
        </p:sp>
      </p:grpSp>
      <p:grpSp>
        <p:nvGrpSpPr>
          <p:cNvPr id="6" name="Group 5"/>
          <p:cNvGrpSpPr/>
          <p:nvPr/>
        </p:nvGrpSpPr>
        <p:grpSpPr>
          <a:xfrm>
            <a:off x="268958" y="4840648"/>
            <a:ext cx="8523197" cy="833437"/>
            <a:chOff x="339042" y="4541043"/>
            <a:chExt cx="8453113" cy="833437"/>
          </a:xfrm>
        </p:grpSpPr>
        <p:grpSp>
          <p:nvGrpSpPr>
            <p:cNvPr id="3" name="Group 2"/>
            <p:cNvGrpSpPr/>
            <p:nvPr/>
          </p:nvGrpSpPr>
          <p:grpSpPr>
            <a:xfrm>
              <a:off x="339042" y="4541043"/>
              <a:ext cx="8453113" cy="833437"/>
              <a:chOff x="339042" y="4541043"/>
              <a:chExt cx="8453113" cy="833437"/>
            </a:xfrm>
          </p:grpSpPr>
          <p:sp>
            <p:nvSpPr>
              <p:cNvPr id="31" name="Pentagon 12"/>
              <p:cNvSpPr/>
              <p:nvPr/>
            </p:nvSpPr>
            <p:spPr>
              <a:xfrm flipH="1">
                <a:off x="1739797" y="4541043"/>
                <a:ext cx="7052358"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chemeClr val="tx2">
                  <a:lumMod val="20000"/>
                  <a:lumOff val="80000"/>
                </a:schemeClr>
              </a:solidFill>
              <a:ln w="28575" cap="flat" cmpd="sng" algn="ctr">
                <a:solidFill>
                  <a:schemeClr val="accent4"/>
                </a:solid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313131"/>
                  </a:solidFill>
                  <a:effectLst/>
                  <a:uLnTx/>
                  <a:uFillTx/>
                  <a:latin typeface="Calibri" panose="020F0502020204030204" pitchFamily="34" charset="0"/>
                </a:endParaRPr>
              </a:p>
            </p:txBody>
          </p:sp>
          <p:sp>
            <p:nvSpPr>
              <p:cNvPr id="36" name="Pentagon 9"/>
              <p:cNvSpPr/>
              <p:nvPr/>
            </p:nvSpPr>
            <p:spPr>
              <a:xfrm>
                <a:off x="339042" y="4541043"/>
                <a:ext cx="2069613"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accent4"/>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313131"/>
                  </a:solidFill>
                  <a:effectLst/>
                  <a:uLnTx/>
                  <a:uFillTx/>
                  <a:latin typeface="Calibri" panose="020F0502020204030204" pitchFamily="34" charset="0"/>
                </a:endParaRPr>
              </a:p>
            </p:txBody>
          </p:sp>
        </p:grpSp>
        <p:sp>
          <p:nvSpPr>
            <p:cNvPr id="43" name="TextBox 42"/>
            <p:cNvSpPr txBox="1"/>
            <p:nvPr/>
          </p:nvSpPr>
          <p:spPr>
            <a:xfrm>
              <a:off x="515111" y="4616026"/>
              <a:ext cx="831549" cy="565146"/>
            </a:xfrm>
            <a:prstGeom prst="rect">
              <a:avLst/>
            </a:prstGeom>
            <a:noFill/>
          </p:spPr>
          <p:txBody>
            <a:bodyPr wrap="squar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panose="020F0502020204030204" pitchFamily="34" charset="0"/>
                </a:rPr>
                <a:t>4</a:t>
              </a:r>
            </a:p>
          </p:txBody>
        </p:sp>
        <p:sp>
          <p:nvSpPr>
            <p:cNvPr id="44" name="TextBox 43"/>
            <p:cNvSpPr txBox="1"/>
            <p:nvPr/>
          </p:nvSpPr>
          <p:spPr>
            <a:xfrm>
              <a:off x="516322" y="5055841"/>
              <a:ext cx="2152012" cy="241980"/>
            </a:xfrm>
            <a:prstGeom prst="rect">
              <a:avLst/>
            </a:prstGeom>
            <a:noFill/>
          </p:spPr>
          <p:txBody>
            <a:bodyPr wrap="square" lIns="0" tIns="0" rIns="0" bIns="0" rtlCol="0" anchor="ctr" anchorCtr="0">
              <a:noAutofit/>
            </a:bodyPr>
            <a:lstStyle/>
            <a:p>
              <a:pPr lvl="0" defTabSz="914400">
                <a:defRPr/>
              </a:pPr>
              <a:r>
                <a:rPr lang="en-US" sz="1400" b="1" kern="0" dirty="0" smtClean="0">
                  <a:solidFill>
                    <a:prstClr val="white"/>
                  </a:solidFill>
                  <a:latin typeface="Calibri" panose="020F0502020204030204" pitchFamily="34" charset="0"/>
                </a:rPr>
                <a:t>Tasks</a:t>
              </a:r>
              <a:endParaRPr lang="en-US" sz="1400" b="1" kern="0" dirty="0">
                <a:solidFill>
                  <a:prstClr val="white"/>
                </a:solidFill>
                <a:latin typeface="Calibri" panose="020F0502020204030204" pitchFamily="34" charset="0"/>
              </a:endParaRPr>
            </a:p>
          </p:txBody>
        </p:sp>
        <p:sp>
          <p:nvSpPr>
            <p:cNvPr id="51" name="Half Frame 50"/>
            <p:cNvSpPr/>
            <p:nvPr/>
          </p:nvSpPr>
          <p:spPr>
            <a:xfrm rot="8142470">
              <a:off x="2865321" y="4829077"/>
              <a:ext cx="309219" cy="257369"/>
            </a:xfrm>
            <a:prstGeom prst="halfFrame">
              <a:avLst>
                <a:gd name="adj1" fmla="val 26576"/>
                <a:gd name="adj2" fmla="val 25856"/>
              </a:avLst>
            </a:prstGeom>
            <a:solidFill>
              <a:schemeClr val="tx2"/>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313131"/>
                </a:solidFill>
                <a:effectLst/>
                <a:uLnTx/>
                <a:uFillTx/>
                <a:latin typeface="Calibri" panose="020F0502020204030204" pitchFamily="34" charset="0"/>
              </a:endParaRPr>
            </a:p>
          </p:txBody>
        </p:sp>
        <p:sp>
          <p:nvSpPr>
            <p:cNvPr id="52" name="Rectangle 51"/>
            <p:cNvSpPr/>
            <p:nvPr/>
          </p:nvSpPr>
          <p:spPr>
            <a:xfrm>
              <a:off x="3411506" y="4660737"/>
              <a:ext cx="5275294" cy="615553"/>
            </a:xfrm>
            <a:prstGeom prst="rect">
              <a:avLst/>
            </a:prstGeom>
          </p:spPr>
          <p:txBody>
            <a:bodyPr wrap="square" lIns="0" tIns="0" rIns="0" bIns="0" anchor="ctr">
              <a:noAutofit/>
            </a:bodyPr>
            <a:lstStyle/>
            <a:p>
              <a:pPr lvl="0"/>
              <a:r>
                <a:rPr lang="en-US" sz="1400" kern="0" dirty="0" smtClean="0">
                  <a:latin typeface="Calibri" panose="020F0502020204030204" pitchFamily="34" charset="0"/>
                </a:rPr>
                <a:t>Tasks can be assigned and scheduled in Improvement Plans. These tasks will appear in the assignee’s My Open Workflow Tasks.</a:t>
              </a:r>
              <a:endParaRPr lang="en-US" sz="1400" kern="0" dirty="0">
                <a:latin typeface="Calibri" panose="020F0502020204030204" pitchFamily="34" charset="0"/>
              </a:endParaRPr>
            </a:p>
          </p:txBody>
        </p:sp>
      </p:grpSp>
    </p:spTree>
    <p:custDataLst>
      <p:tags r:id="rId1"/>
    </p:custDataLst>
    <p:extLst>
      <p:ext uri="{BB962C8B-B14F-4D97-AF65-F5344CB8AC3E}">
        <p14:creationId xmlns:p14="http://schemas.microsoft.com/office/powerpoint/2010/main" val="3579163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Summary</a:t>
            </a:r>
            <a:endParaRPr lang="en-US" dirty="0"/>
          </a:p>
        </p:txBody>
      </p:sp>
      <p:sp>
        <p:nvSpPr>
          <p:cNvPr id="3" name="Content Placeholder 2"/>
          <p:cNvSpPr>
            <a:spLocks noGrp="1"/>
          </p:cNvSpPr>
          <p:nvPr>
            <p:ph idx="1"/>
          </p:nvPr>
        </p:nvSpPr>
        <p:spPr>
          <a:xfrm>
            <a:off x="228600" y="1066801"/>
            <a:ext cx="8686800" cy="381000"/>
          </a:xfrm>
        </p:spPr>
        <p:txBody>
          <a:bodyPr>
            <a:normAutofit/>
          </a:bodyPr>
          <a:lstStyle/>
          <a:p>
            <a:r>
              <a:rPr lang="en-US" sz="1800" dirty="0"/>
              <a:t>You have reached the end of this course. You should now be able to:</a:t>
            </a:r>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34</a:t>
            </a:fld>
            <a:endParaRPr lang="en-US" dirty="0">
              <a:solidFill>
                <a:prstClr val="black">
                  <a:tint val="75000"/>
                </a:prstClr>
              </a:solidFill>
            </a:endParaRPr>
          </a:p>
        </p:txBody>
      </p:sp>
      <p:sp>
        <p:nvSpPr>
          <p:cNvPr id="6" name="Rectangle 5"/>
          <p:cNvSpPr/>
          <p:nvPr/>
        </p:nvSpPr>
        <p:spPr>
          <a:xfrm>
            <a:off x="717619" y="1546004"/>
            <a:ext cx="7996989" cy="698474"/>
          </a:xfrm>
          <a:prstGeom prst="rect">
            <a:avLst/>
          </a:prstGeom>
          <a:solidFill>
            <a:schemeClr val="accent1"/>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400" b="1" dirty="0">
              <a:solidFill>
                <a:srgbClr val="70AD47"/>
              </a:solidFill>
              <a:cs typeface="Arial" panose="020B0604020202020204" pitchFamily="34" charset="0"/>
            </a:endParaRPr>
          </a:p>
        </p:txBody>
      </p:sp>
      <p:sp>
        <p:nvSpPr>
          <p:cNvPr id="7" name="Rectangle 6"/>
          <p:cNvSpPr/>
          <p:nvPr/>
        </p:nvSpPr>
        <p:spPr>
          <a:xfrm>
            <a:off x="929098" y="1600200"/>
            <a:ext cx="7633109" cy="590083"/>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lvl="0"/>
            <a:r>
              <a:rPr lang="en-US" sz="1400" dirty="0"/>
              <a:t>Explain the </a:t>
            </a:r>
            <a:r>
              <a:rPr lang="en-US" sz="1400" dirty="0" smtClean="0"/>
              <a:t>Corrective Action Requests </a:t>
            </a:r>
            <a:r>
              <a:rPr lang="en-US" sz="1400" dirty="0"/>
              <a:t>and </a:t>
            </a:r>
            <a:r>
              <a:rPr lang="en-US" sz="1400" dirty="0" smtClean="0"/>
              <a:t>Improvement </a:t>
            </a:r>
            <a:r>
              <a:rPr lang="en-US" sz="1400" dirty="0"/>
              <a:t>Plan processes and articulate their key benefits</a:t>
            </a:r>
          </a:p>
        </p:txBody>
      </p:sp>
      <p:sp>
        <p:nvSpPr>
          <p:cNvPr id="8" name="Oval 7"/>
          <p:cNvSpPr>
            <a:spLocks noChangeAspect="1"/>
          </p:cNvSpPr>
          <p:nvPr/>
        </p:nvSpPr>
        <p:spPr>
          <a:xfrm>
            <a:off x="202557" y="1594410"/>
            <a:ext cx="667559" cy="601665"/>
          </a:xfrm>
          <a:prstGeom prst="ellipse">
            <a:avLst/>
          </a:prstGeom>
          <a:solidFill>
            <a:schemeClr val="accent1"/>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prstClr val="white"/>
              </a:solidFill>
              <a:cs typeface="Arial" panose="020B0604020202020204" pitchFamily="34" charset="0"/>
            </a:endParaRPr>
          </a:p>
        </p:txBody>
      </p:sp>
      <p:pic>
        <p:nvPicPr>
          <p:cNvPr id="9" name="Picture 2" descr="https://image.freepik.com/free-icon/white-check-mark-inside-a-circle_318-40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1" y="1579540"/>
            <a:ext cx="597192" cy="597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17619" y="2461250"/>
            <a:ext cx="7996989" cy="698474"/>
          </a:xfrm>
          <a:prstGeom prst="rect">
            <a:avLst/>
          </a:prstGeom>
          <a:solidFill>
            <a:srgbClr val="75A439"/>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400" b="1" dirty="0">
              <a:solidFill>
                <a:srgbClr val="70AD47"/>
              </a:solidFill>
              <a:cs typeface="Arial" panose="020B0604020202020204" pitchFamily="34" charset="0"/>
            </a:endParaRPr>
          </a:p>
        </p:txBody>
      </p:sp>
      <p:sp>
        <p:nvSpPr>
          <p:cNvPr id="11" name="Rectangle 10"/>
          <p:cNvSpPr/>
          <p:nvPr/>
        </p:nvSpPr>
        <p:spPr>
          <a:xfrm>
            <a:off x="929098" y="2515446"/>
            <a:ext cx="7633109" cy="590083"/>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r>
              <a:rPr lang="en-US" sz="1400" dirty="0"/>
              <a:t>Create and complete </a:t>
            </a:r>
            <a:r>
              <a:rPr lang="en-US" sz="1400" dirty="0" smtClean="0"/>
              <a:t>a Corrective Action Requests</a:t>
            </a:r>
            <a:endParaRPr lang="en-US" sz="1400" dirty="0">
              <a:solidFill>
                <a:prstClr val="black"/>
              </a:solidFill>
              <a:cs typeface="Arial" panose="020B0604020202020204" pitchFamily="34" charset="0"/>
            </a:endParaRPr>
          </a:p>
        </p:txBody>
      </p:sp>
      <p:sp>
        <p:nvSpPr>
          <p:cNvPr id="12" name="Oval 11"/>
          <p:cNvSpPr>
            <a:spLocks noChangeAspect="1"/>
          </p:cNvSpPr>
          <p:nvPr/>
        </p:nvSpPr>
        <p:spPr>
          <a:xfrm>
            <a:off x="202557" y="2509656"/>
            <a:ext cx="667559" cy="601664"/>
          </a:xfrm>
          <a:prstGeom prst="ellipse">
            <a:avLst/>
          </a:prstGeom>
          <a:solidFill>
            <a:srgbClr val="75A439"/>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prstClr val="white"/>
              </a:solidFill>
              <a:cs typeface="Arial" panose="020B0604020202020204" pitchFamily="34" charset="0"/>
            </a:endParaRPr>
          </a:p>
        </p:txBody>
      </p:sp>
      <p:pic>
        <p:nvPicPr>
          <p:cNvPr id="13" name="Picture 2" descr="https://image.freepik.com/free-icon/white-check-mark-inside-a-circle_318-40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1" y="2497230"/>
            <a:ext cx="597191" cy="59719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196461" y="3324160"/>
            <a:ext cx="8512051" cy="698474"/>
            <a:chOff x="202557" y="2461250"/>
            <a:chExt cx="8512051" cy="698474"/>
          </a:xfrm>
        </p:grpSpPr>
        <p:sp>
          <p:nvSpPr>
            <p:cNvPr id="15" name="Rectangle 14"/>
            <p:cNvSpPr/>
            <p:nvPr/>
          </p:nvSpPr>
          <p:spPr>
            <a:xfrm>
              <a:off x="717619" y="2461250"/>
              <a:ext cx="7996989" cy="698474"/>
            </a:xfrm>
            <a:prstGeom prst="rect">
              <a:avLst/>
            </a:prstGeom>
            <a:solidFill>
              <a:schemeClr val="accent2"/>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400" b="1" dirty="0">
                <a:solidFill>
                  <a:srgbClr val="70AD47"/>
                </a:solidFill>
                <a:cs typeface="Arial" panose="020B0604020202020204" pitchFamily="34" charset="0"/>
              </a:endParaRPr>
            </a:p>
          </p:txBody>
        </p:sp>
        <p:sp>
          <p:nvSpPr>
            <p:cNvPr id="16" name="Rectangle 15"/>
            <p:cNvSpPr/>
            <p:nvPr/>
          </p:nvSpPr>
          <p:spPr>
            <a:xfrm>
              <a:off x="929098" y="2515446"/>
              <a:ext cx="7633109" cy="590083"/>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r>
                <a:rPr lang="en-US" sz="1400" dirty="0"/>
                <a:t>Create and complete </a:t>
              </a:r>
              <a:r>
                <a:rPr lang="en-US" sz="1400" dirty="0" smtClean="0"/>
                <a:t>an Improvement Plan</a:t>
              </a:r>
              <a:endParaRPr lang="en-US" sz="1400" dirty="0">
                <a:solidFill>
                  <a:prstClr val="black"/>
                </a:solidFill>
                <a:cs typeface="Arial" panose="020B0604020202020204" pitchFamily="34" charset="0"/>
              </a:endParaRPr>
            </a:p>
          </p:txBody>
        </p:sp>
        <p:sp>
          <p:nvSpPr>
            <p:cNvPr id="17" name="Oval 16"/>
            <p:cNvSpPr>
              <a:spLocks noChangeAspect="1"/>
            </p:cNvSpPr>
            <p:nvPr/>
          </p:nvSpPr>
          <p:spPr>
            <a:xfrm>
              <a:off x="202557" y="2509656"/>
              <a:ext cx="667559" cy="601664"/>
            </a:xfrm>
            <a:prstGeom prst="ellipse">
              <a:avLst/>
            </a:prstGeom>
            <a:solidFill>
              <a:schemeClr val="accent2"/>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prstClr val="white"/>
                </a:solidFill>
                <a:cs typeface="Arial" panose="020B0604020202020204" pitchFamily="34" charset="0"/>
              </a:endParaRPr>
            </a:p>
          </p:txBody>
        </p:sp>
        <p:pic>
          <p:nvPicPr>
            <p:cNvPr id="18" name="Picture 2" descr="https://image.freepik.com/free-icon/white-check-mark-inside-a-circle_318-40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1" y="2494786"/>
              <a:ext cx="597191" cy="597191"/>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4217347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CD5FF4D-2AEA-474C-AA08-93571AB214FD}" type="slidenum">
              <a:rPr lang="en-US" smtClean="0">
                <a:solidFill>
                  <a:prstClr val="black">
                    <a:tint val="75000"/>
                  </a:prstClr>
                </a:solidFill>
              </a:rPr>
              <a:pPr/>
              <a:t>35</a:t>
            </a:fld>
            <a:endParaRPr lang="en-US" dirty="0">
              <a:solidFill>
                <a:prstClr val="black">
                  <a:tint val="75000"/>
                </a:prstClr>
              </a:solidFill>
            </a:endParaRPr>
          </a:p>
        </p:txBody>
      </p:sp>
      <p:sp>
        <p:nvSpPr>
          <p:cNvPr id="166" name="Title 10"/>
          <p:cNvSpPr txBox="1">
            <a:spLocks/>
          </p:cNvSpPr>
          <p:nvPr/>
        </p:nvSpPr>
        <p:spPr>
          <a:xfrm>
            <a:off x="1335218" y="1670079"/>
            <a:ext cx="3862105" cy="35178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69676D"/>
                </a:solidFill>
                <a:effectLst/>
                <a:uLnTx/>
                <a:uFillTx/>
                <a:latin typeface="Calibri" panose="020F0502020204030204" pitchFamily="34" charset="0"/>
              </a:rPr>
              <a:t>What questions do you have?</a:t>
            </a:r>
            <a:endParaRPr kumimoji="0" lang="en-US" sz="6000" b="1" i="0" u="none" strike="noStrike" kern="1200" cap="none" spc="0" normalizeH="0" baseline="0" noProof="0" dirty="0">
              <a:ln>
                <a:noFill/>
              </a:ln>
              <a:solidFill>
                <a:srgbClr val="69676D"/>
              </a:solidFill>
              <a:effectLst/>
              <a:uLnTx/>
              <a:uFillTx/>
              <a:latin typeface="Calibri" panose="020F0502020204030204" pitchFamily="34" charset="0"/>
            </a:endParaRPr>
          </a:p>
        </p:txBody>
      </p:sp>
      <p:grpSp>
        <p:nvGrpSpPr>
          <p:cNvPr id="167" name="Group 166"/>
          <p:cNvGrpSpPr/>
          <p:nvPr/>
        </p:nvGrpSpPr>
        <p:grpSpPr>
          <a:xfrm>
            <a:off x="5136329" y="381784"/>
            <a:ext cx="4007671" cy="5670871"/>
            <a:chOff x="8184332" y="771280"/>
            <a:chExt cx="4007671" cy="5670871"/>
          </a:xfrm>
        </p:grpSpPr>
        <p:sp>
          <p:nvSpPr>
            <p:cNvPr id="168" name="Freeform 167"/>
            <p:cNvSpPr>
              <a:spLocks noChangeArrowheads="1"/>
            </p:cNvSpPr>
            <p:nvPr/>
          </p:nvSpPr>
          <p:spPr bwMode="auto">
            <a:xfrm rot="16200000">
              <a:off x="10307464" y="1625592"/>
              <a:ext cx="138661" cy="600043"/>
            </a:xfrm>
            <a:custGeom>
              <a:avLst/>
              <a:gdLst>
                <a:gd name="T0" fmla="*/ 38 w 478"/>
                <a:gd name="T1" fmla="*/ 1604 h 1605"/>
                <a:gd name="T2" fmla="*/ 477 w 478"/>
                <a:gd name="T3" fmla="*/ 1604 h 1605"/>
                <a:gd name="T4" fmla="*/ 458 w 478"/>
                <a:gd name="T5" fmla="*/ 0 h 1605"/>
                <a:gd name="T6" fmla="*/ 0 w 478"/>
                <a:gd name="T7" fmla="*/ 0 h 1605"/>
                <a:gd name="T8" fmla="*/ 38 w 478"/>
                <a:gd name="T9" fmla="*/ 1604 h 1605"/>
              </a:gdLst>
              <a:ahLst/>
              <a:cxnLst>
                <a:cxn ang="0">
                  <a:pos x="T0" y="T1"/>
                </a:cxn>
                <a:cxn ang="0">
                  <a:pos x="T2" y="T3"/>
                </a:cxn>
                <a:cxn ang="0">
                  <a:pos x="T4" y="T5"/>
                </a:cxn>
                <a:cxn ang="0">
                  <a:pos x="T6" y="T7"/>
                </a:cxn>
                <a:cxn ang="0">
                  <a:pos x="T8" y="T9"/>
                </a:cxn>
              </a:cxnLst>
              <a:rect l="0" t="0" r="r" b="b"/>
              <a:pathLst>
                <a:path w="478" h="1605">
                  <a:moveTo>
                    <a:pt x="38" y="1604"/>
                  </a:moveTo>
                  <a:lnTo>
                    <a:pt x="477" y="1604"/>
                  </a:lnTo>
                  <a:lnTo>
                    <a:pt x="458" y="0"/>
                  </a:lnTo>
                  <a:lnTo>
                    <a:pt x="0" y="0"/>
                  </a:lnTo>
                  <a:lnTo>
                    <a:pt x="38" y="1604"/>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69" name="Freeform 168"/>
            <p:cNvSpPr>
              <a:spLocks noChangeArrowheads="1"/>
            </p:cNvSpPr>
            <p:nvPr/>
          </p:nvSpPr>
          <p:spPr bwMode="auto">
            <a:xfrm rot="16200000">
              <a:off x="10013308" y="1839164"/>
              <a:ext cx="133526" cy="178035"/>
            </a:xfrm>
            <a:custGeom>
              <a:avLst/>
              <a:gdLst>
                <a:gd name="T0" fmla="*/ 0 w 459"/>
                <a:gd name="T1" fmla="*/ 248 h 478"/>
                <a:gd name="T2" fmla="*/ 0 w 459"/>
                <a:gd name="T3" fmla="*/ 248 h 478"/>
                <a:gd name="T4" fmla="*/ 229 w 459"/>
                <a:gd name="T5" fmla="*/ 477 h 478"/>
                <a:gd name="T6" fmla="*/ 439 w 459"/>
                <a:gd name="T7" fmla="*/ 229 h 478"/>
                <a:gd name="T8" fmla="*/ 229 w 459"/>
                <a:gd name="T9" fmla="*/ 0 h 478"/>
                <a:gd name="T10" fmla="*/ 0 w 459"/>
                <a:gd name="T11" fmla="*/ 248 h 478"/>
              </a:gdLst>
              <a:ahLst/>
              <a:cxnLst>
                <a:cxn ang="0">
                  <a:pos x="T0" y="T1"/>
                </a:cxn>
                <a:cxn ang="0">
                  <a:pos x="T2" y="T3"/>
                </a:cxn>
                <a:cxn ang="0">
                  <a:pos x="T4" y="T5"/>
                </a:cxn>
                <a:cxn ang="0">
                  <a:pos x="T6" y="T7"/>
                </a:cxn>
                <a:cxn ang="0">
                  <a:pos x="T8" y="T9"/>
                </a:cxn>
                <a:cxn ang="0">
                  <a:pos x="T10" y="T11"/>
                </a:cxn>
              </a:cxnLst>
              <a:rect l="0" t="0" r="r" b="b"/>
              <a:pathLst>
                <a:path w="459" h="478">
                  <a:moveTo>
                    <a:pt x="0" y="248"/>
                  </a:moveTo>
                  <a:lnTo>
                    <a:pt x="0" y="248"/>
                  </a:lnTo>
                  <a:cubicBezTo>
                    <a:pt x="19" y="363"/>
                    <a:pt x="114" y="477"/>
                    <a:pt x="229" y="477"/>
                  </a:cubicBezTo>
                  <a:cubicBezTo>
                    <a:pt x="363" y="477"/>
                    <a:pt x="458" y="363"/>
                    <a:pt x="439" y="229"/>
                  </a:cubicBezTo>
                  <a:cubicBezTo>
                    <a:pt x="439" y="114"/>
                    <a:pt x="343" y="0"/>
                    <a:pt x="229" y="0"/>
                  </a:cubicBezTo>
                  <a:cubicBezTo>
                    <a:pt x="95" y="0"/>
                    <a:pt x="0" y="114"/>
                    <a:pt x="0" y="248"/>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70" name="Freeform 169"/>
            <p:cNvSpPr>
              <a:spLocks noChangeArrowheads="1"/>
            </p:cNvSpPr>
            <p:nvPr/>
          </p:nvSpPr>
          <p:spPr bwMode="auto">
            <a:xfrm rot="16200000">
              <a:off x="10009392" y="1875890"/>
              <a:ext cx="100144" cy="107151"/>
            </a:xfrm>
            <a:custGeom>
              <a:avLst/>
              <a:gdLst>
                <a:gd name="T0" fmla="*/ 172 w 345"/>
                <a:gd name="T1" fmla="*/ 287 h 288"/>
                <a:gd name="T2" fmla="*/ 172 w 345"/>
                <a:gd name="T3" fmla="*/ 287 h 288"/>
                <a:gd name="T4" fmla="*/ 344 w 345"/>
                <a:gd name="T5" fmla="*/ 134 h 288"/>
                <a:gd name="T6" fmla="*/ 172 w 345"/>
                <a:gd name="T7" fmla="*/ 0 h 288"/>
                <a:gd name="T8" fmla="*/ 0 w 345"/>
                <a:gd name="T9" fmla="*/ 134 h 288"/>
                <a:gd name="T10" fmla="*/ 172 w 345"/>
                <a:gd name="T11" fmla="*/ 287 h 288"/>
              </a:gdLst>
              <a:ahLst/>
              <a:cxnLst>
                <a:cxn ang="0">
                  <a:pos x="T0" y="T1"/>
                </a:cxn>
                <a:cxn ang="0">
                  <a:pos x="T2" y="T3"/>
                </a:cxn>
                <a:cxn ang="0">
                  <a:pos x="T4" y="T5"/>
                </a:cxn>
                <a:cxn ang="0">
                  <a:pos x="T6" y="T7"/>
                </a:cxn>
                <a:cxn ang="0">
                  <a:pos x="T8" y="T9"/>
                </a:cxn>
                <a:cxn ang="0">
                  <a:pos x="T10" y="T11"/>
                </a:cxn>
              </a:cxnLst>
              <a:rect l="0" t="0" r="r" b="b"/>
              <a:pathLst>
                <a:path w="345" h="288">
                  <a:moveTo>
                    <a:pt x="172" y="287"/>
                  </a:moveTo>
                  <a:lnTo>
                    <a:pt x="172" y="287"/>
                  </a:lnTo>
                  <a:cubicBezTo>
                    <a:pt x="267" y="287"/>
                    <a:pt x="344" y="210"/>
                    <a:pt x="344" y="134"/>
                  </a:cubicBezTo>
                  <a:cubicBezTo>
                    <a:pt x="344" y="57"/>
                    <a:pt x="267" y="0"/>
                    <a:pt x="172" y="0"/>
                  </a:cubicBezTo>
                  <a:cubicBezTo>
                    <a:pt x="77" y="0"/>
                    <a:pt x="0" y="57"/>
                    <a:pt x="0" y="134"/>
                  </a:cubicBezTo>
                  <a:cubicBezTo>
                    <a:pt x="0" y="210"/>
                    <a:pt x="77" y="287"/>
                    <a:pt x="172" y="287"/>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71" name="Freeform 170"/>
            <p:cNvSpPr>
              <a:spLocks noChangeArrowheads="1"/>
            </p:cNvSpPr>
            <p:nvPr/>
          </p:nvSpPr>
          <p:spPr bwMode="auto">
            <a:xfrm rot="16200000">
              <a:off x="10295093" y="1695470"/>
              <a:ext cx="150217" cy="728623"/>
            </a:xfrm>
            <a:custGeom>
              <a:avLst/>
              <a:gdLst>
                <a:gd name="T0" fmla="*/ 38 w 516"/>
                <a:gd name="T1" fmla="*/ 1947 h 1948"/>
                <a:gd name="T2" fmla="*/ 515 w 516"/>
                <a:gd name="T3" fmla="*/ 1928 h 1948"/>
                <a:gd name="T4" fmla="*/ 477 w 516"/>
                <a:gd name="T5" fmla="*/ 0 h 1948"/>
                <a:gd name="T6" fmla="*/ 0 w 516"/>
                <a:gd name="T7" fmla="*/ 20 h 1948"/>
                <a:gd name="T8" fmla="*/ 38 w 516"/>
                <a:gd name="T9" fmla="*/ 1947 h 1948"/>
              </a:gdLst>
              <a:ahLst/>
              <a:cxnLst>
                <a:cxn ang="0">
                  <a:pos x="T0" y="T1"/>
                </a:cxn>
                <a:cxn ang="0">
                  <a:pos x="T2" y="T3"/>
                </a:cxn>
                <a:cxn ang="0">
                  <a:pos x="T4" y="T5"/>
                </a:cxn>
                <a:cxn ang="0">
                  <a:pos x="T6" y="T7"/>
                </a:cxn>
                <a:cxn ang="0">
                  <a:pos x="T8" y="T9"/>
                </a:cxn>
              </a:cxnLst>
              <a:rect l="0" t="0" r="r" b="b"/>
              <a:pathLst>
                <a:path w="516" h="1948">
                  <a:moveTo>
                    <a:pt x="38" y="1947"/>
                  </a:moveTo>
                  <a:lnTo>
                    <a:pt x="515" y="1928"/>
                  </a:lnTo>
                  <a:lnTo>
                    <a:pt x="477" y="0"/>
                  </a:lnTo>
                  <a:lnTo>
                    <a:pt x="0" y="20"/>
                  </a:lnTo>
                  <a:lnTo>
                    <a:pt x="38" y="1947"/>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72" name="Freeform 171"/>
            <p:cNvSpPr>
              <a:spLocks noChangeArrowheads="1"/>
            </p:cNvSpPr>
            <p:nvPr/>
          </p:nvSpPr>
          <p:spPr bwMode="auto">
            <a:xfrm rot="16200000">
              <a:off x="9937470" y="1972508"/>
              <a:ext cx="145081" cy="179684"/>
            </a:xfrm>
            <a:custGeom>
              <a:avLst/>
              <a:gdLst>
                <a:gd name="T0" fmla="*/ 0 w 497"/>
                <a:gd name="T1" fmla="*/ 249 h 479"/>
                <a:gd name="T2" fmla="*/ 0 w 497"/>
                <a:gd name="T3" fmla="*/ 249 h 479"/>
                <a:gd name="T4" fmla="*/ 248 w 497"/>
                <a:gd name="T5" fmla="*/ 478 h 479"/>
                <a:gd name="T6" fmla="*/ 477 w 497"/>
                <a:gd name="T7" fmla="*/ 229 h 479"/>
                <a:gd name="T8" fmla="*/ 229 w 497"/>
                <a:gd name="T9" fmla="*/ 0 h 479"/>
                <a:gd name="T10" fmla="*/ 0 w 497"/>
                <a:gd name="T11" fmla="*/ 249 h 479"/>
              </a:gdLst>
              <a:ahLst/>
              <a:cxnLst>
                <a:cxn ang="0">
                  <a:pos x="T0" y="T1"/>
                </a:cxn>
                <a:cxn ang="0">
                  <a:pos x="T2" y="T3"/>
                </a:cxn>
                <a:cxn ang="0">
                  <a:pos x="T4" y="T5"/>
                </a:cxn>
                <a:cxn ang="0">
                  <a:pos x="T6" y="T7"/>
                </a:cxn>
                <a:cxn ang="0">
                  <a:pos x="T8" y="T9"/>
                </a:cxn>
                <a:cxn ang="0">
                  <a:pos x="T10" y="T11"/>
                </a:cxn>
              </a:cxnLst>
              <a:rect l="0" t="0" r="r" b="b"/>
              <a:pathLst>
                <a:path w="497" h="479">
                  <a:moveTo>
                    <a:pt x="0" y="249"/>
                  </a:moveTo>
                  <a:lnTo>
                    <a:pt x="0" y="249"/>
                  </a:lnTo>
                  <a:cubicBezTo>
                    <a:pt x="0" y="382"/>
                    <a:pt x="114" y="478"/>
                    <a:pt x="248" y="478"/>
                  </a:cubicBezTo>
                  <a:cubicBezTo>
                    <a:pt x="382" y="478"/>
                    <a:pt x="496" y="363"/>
                    <a:pt x="477" y="229"/>
                  </a:cubicBezTo>
                  <a:cubicBezTo>
                    <a:pt x="477" y="96"/>
                    <a:pt x="362" y="0"/>
                    <a:pt x="229" y="0"/>
                  </a:cubicBezTo>
                  <a:cubicBezTo>
                    <a:pt x="95" y="0"/>
                    <a:pt x="0" y="115"/>
                    <a:pt x="0" y="249"/>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73" name="Freeform 172"/>
            <p:cNvSpPr>
              <a:spLocks noChangeArrowheads="1"/>
            </p:cNvSpPr>
            <p:nvPr/>
          </p:nvSpPr>
          <p:spPr bwMode="auto">
            <a:xfrm rot="16200000">
              <a:off x="10327429" y="1856560"/>
              <a:ext cx="139945" cy="670927"/>
            </a:xfrm>
            <a:custGeom>
              <a:avLst/>
              <a:gdLst>
                <a:gd name="T0" fmla="*/ 38 w 479"/>
                <a:gd name="T1" fmla="*/ 1794 h 1795"/>
                <a:gd name="T2" fmla="*/ 478 w 479"/>
                <a:gd name="T3" fmla="*/ 1794 h 1795"/>
                <a:gd name="T4" fmla="*/ 440 w 479"/>
                <a:gd name="T5" fmla="*/ 0 h 1795"/>
                <a:gd name="T6" fmla="*/ 0 w 479"/>
                <a:gd name="T7" fmla="*/ 19 h 1795"/>
                <a:gd name="T8" fmla="*/ 38 w 479"/>
                <a:gd name="T9" fmla="*/ 1794 h 1795"/>
              </a:gdLst>
              <a:ahLst/>
              <a:cxnLst>
                <a:cxn ang="0">
                  <a:pos x="T0" y="T1"/>
                </a:cxn>
                <a:cxn ang="0">
                  <a:pos x="T2" y="T3"/>
                </a:cxn>
                <a:cxn ang="0">
                  <a:pos x="T4" y="T5"/>
                </a:cxn>
                <a:cxn ang="0">
                  <a:pos x="T6" y="T7"/>
                </a:cxn>
                <a:cxn ang="0">
                  <a:pos x="T8" y="T9"/>
                </a:cxn>
              </a:cxnLst>
              <a:rect l="0" t="0" r="r" b="b"/>
              <a:pathLst>
                <a:path w="479" h="1795">
                  <a:moveTo>
                    <a:pt x="38" y="1794"/>
                  </a:moveTo>
                  <a:lnTo>
                    <a:pt x="478" y="1794"/>
                  </a:lnTo>
                  <a:lnTo>
                    <a:pt x="440" y="0"/>
                  </a:lnTo>
                  <a:lnTo>
                    <a:pt x="0" y="19"/>
                  </a:lnTo>
                  <a:lnTo>
                    <a:pt x="38" y="1794"/>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74" name="Freeform 173"/>
            <p:cNvSpPr>
              <a:spLocks noChangeArrowheads="1"/>
            </p:cNvSpPr>
            <p:nvPr/>
          </p:nvSpPr>
          <p:spPr bwMode="auto">
            <a:xfrm rot="16200000">
              <a:off x="10002688" y="2115378"/>
              <a:ext cx="128390" cy="164847"/>
            </a:xfrm>
            <a:custGeom>
              <a:avLst/>
              <a:gdLst>
                <a:gd name="T0" fmla="*/ 0 w 441"/>
                <a:gd name="T1" fmla="*/ 229 h 440"/>
                <a:gd name="T2" fmla="*/ 0 w 441"/>
                <a:gd name="T3" fmla="*/ 229 h 440"/>
                <a:gd name="T4" fmla="*/ 230 w 441"/>
                <a:gd name="T5" fmla="*/ 439 h 440"/>
                <a:gd name="T6" fmla="*/ 440 w 441"/>
                <a:gd name="T7" fmla="*/ 210 h 440"/>
                <a:gd name="T8" fmla="*/ 230 w 441"/>
                <a:gd name="T9" fmla="*/ 0 h 440"/>
                <a:gd name="T10" fmla="*/ 0 w 441"/>
                <a:gd name="T11" fmla="*/ 229 h 440"/>
              </a:gdLst>
              <a:ahLst/>
              <a:cxnLst>
                <a:cxn ang="0">
                  <a:pos x="T0" y="T1"/>
                </a:cxn>
                <a:cxn ang="0">
                  <a:pos x="T2" y="T3"/>
                </a:cxn>
                <a:cxn ang="0">
                  <a:pos x="T4" y="T5"/>
                </a:cxn>
                <a:cxn ang="0">
                  <a:pos x="T6" y="T7"/>
                </a:cxn>
                <a:cxn ang="0">
                  <a:pos x="T8" y="T9"/>
                </a:cxn>
                <a:cxn ang="0">
                  <a:pos x="T10" y="T11"/>
                </a:cxn>
              </a:cxnLst>
              <a:rect l="0" t="0" r="r" b="b"/>
              <a:pathLst>
                <a:path w="441" h="440">
                  <a:moveTo>
                    <a:pt x="0" y="229"/>
                  </a:moveTo>
                  <a:lnTo>
                    <a:pt x="0" y="229"/>
                  </a:lnTo>
                  <a:cubicBezTo>
                    <a:pt x="0" y="344"/>
                    <a:pt x="96" y="439"/>
                    <a:pt x="230" y="439"/>
                  </a:cubicBezTo>
                  <a:cubicBezTo>
                    <a:pt x="344" y="439"/>
                    <a:pt x="440" y="344"/>
                    <a:pt x="440" y="210"/>
                  </a:cubicBezTo>
                  <a:cubicBezTo>
                    <a:pt x="440" y="96"/>
                    <a:pt x="344" y="0"/>
                    <a:pt x="230" y="0"/>
                  </a:cubicBezTo>
                  <a:cubicBezTo>
                    <a:pt x="96" y="0"/>
                    <a:pt x="0" y="96"/>
                    <a:pt x="0" y="229"/>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75" name="Freeform 174"/>
            <p:cNvSpPr>
              <a:spLocks noChangeArrowheads="1"/>
            </p:cNvSpPr>
            <p:nvPr/>
          </p:nvSpPr>
          <p:spPr bwMode="auto">
            <a:xfrm rot="16200000">
              <a:off x="10422960" y="2055549"/>
              <a:ext cx="121971" cy="514323"/>
            </a:xfrm>
            <a:custGeom>
              <a:avLst/>
              <a:gdLst>
                <a:gd name="T0" fmla="*/ 19 w 420"/>
                <a:gd name="T1" fmla="*/ 1374 h 1375"/>
                <a:gd name="T2" fmla="*/ 419 w 420"/>
                <a:gd name="T3" fmla="*/ 1355 h 1375"/>
                <a:gd name="T4" fmla="*/ 400 w 420"/>
                <a:gd name="T5" fmla="*/ 0 h 1375"/>
                <a:gd name="T6" fmla="*/ 0 w 420"/>
                <a:gd name="T7" fmla="*/ 0 h 1375"/>
                <a:gd name="T8" fmla="*/ 19 w 420"/>
                <a:gd name="T9" fmla="*/ 1374 h 1375"/>
              </a:gdLst>
              <a:ahLst/>
              <a:cxnLst>
                <a:cxn ang="0">
                  <a:pos x="T0" y="T1"/>
                </a:cxn>
                <a:cxn ang="0">
                  <a:pos x="T2" y="T3"/>
                </a:cxn>
                <a:cxn ang="0">
                  <a:pos x="T4" y="T5"/>
                </a:cxn>
                <a:cxn ang="0">
                  <a:pos x="T6" y="T7"/>
                </a:cxn>
                <a:cxn ang="0">
                  <a:pos x="T8" y="T9"/>
                </a:cxn>
              </a:cxnLst>
              <a:rect l="0" t="0" r="r" b="b"/>
              <a:pathLst>
                <a:path w="420" h="1375">
                  <a:moveTo>
                    <a:pt x="19" y="1374"/>
                  </a:moveTo>
                  <a:lnTo>
                    <a:pt x="419" y="1355"/>
                  </a:lnTo>
                  <a:lnTo>
                    <a:pt x="400" y="0"/>
                  </a:lnTo>
                  <a:lnTo>
                    <a:pt x="0" y="0"/>
                  </a:lnTo>
                  <a:lnTo>
                    <a:pt x="19" y="1374"/>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76" name="Freeform 175"/>
            <p:cNvSpPr>
              <a:spLocks noChangeArrowheads="1"/>
            </p:cNvSpPr>
            <p:nvPr/>
          </p:nvSpPr>
          <p:spPr bwMode="auto">
            <a:xfrm rot="16200000">
              <a:off x="10164245" y="2240273"/>
              <a:ext cx="116836" cy="150011"/>
            </a:xfrm>
            <a:custGeom>
              <a:avLst/>
              <a:gdLst>
                <a:gd name="T0" fmla="*/ 0 w 401"/>
                <a:gd name="T1" fmla="*/ 210 h 402"/>
                <a:gd name="T2" fmla="*/ 0 w 401"/>
                <a:gd name="T3" fmla="*/ 210 h 402"/>
                <a:gd name="T4" fmla="*/ 210 w 401"/>
                <a:gd name="T5" fmla="*/ 401 h 402"/>
                <a:gd name="T6" fmla="*/ 400 w 401"/>
                <a:gd name="T7" fmla="*/ 210 h 402"/>
                <a:gd name="T8" fmla="*/ 190 w 401"/>
                <a:gd name="T9" fmla="*/ 0 h 402"/>
                <a:gd name="T10" fmla="*/ 0 w 401"/>
                <a:gd name="T11" fmla="*/ 210 h 402"/>
              </a:gdLst>
              <a:ahLst/>
              <a:cxnLst>
                <a:cxn ang="0">
                  <a:pos x="T0" y="T1"/>
                </a:cxn>
                <a:cxn ang="0">
                  <a:pos x="T2" y="T3"/>
                </a:cxn>
                <a:cxn ang="0">
                  <a:pos x="T4" y="T5"/>
                </a:cxn>
                <a:cxn ang="0">
                  <a:pos x="T6" y="T7"/>
                </a:cxn>
                <a:cxn ang="0">
                  <a:pos x="T8" y="T9"/>
                </a:cxn>
                <a:cxn ang="0">
                  <a:pos x="T10" y="T11"/>
                </a:cxn>
              </a:cxnLst>
              <a:rect l="0" t="0" r="r" b="b"/>
              <a:pathLst>
                <a:path w="401" h="402">
                  <a:moveTo>
                    <a:pt x="0" y="210"/>
                  </a:moveTo>
                  <a:lnTo>
                    <a:pt x="0" y="210"/>
                  </a:lnTo>
                  <a:cubicBezTo>
                    <a:pt x="0" y="325"/>
                    <a:pt x="95" y="401"/>
                    <a:pt x="210" y="401"/>
                  </a:cubicBezTo>
                  <a:cubicBezTo>
                    <a:pt x="305" y="401"/>
                    <a:pt x="400" y="305"/>
                    <a:pt x="400" y="210"/>
                  </a:cubicBezTo>
                  <a:cubicBezTo>
                    <a:pt x="400" y="96"/>
                    <a:pt x="305" y="0"/>
                    <a:pt x="190" y="0"/>
                  </a:cubicBezTo>
                  <a:cubicBezTo>
                    <a:pt x="76" y="0"/>
                    <a:pt x="0" y="96"/>
                    <a:pt x="0" y="210"/>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77" name="Freeform 176"/>
            <p:cNvSpPr>
              <a:spLocks noChangeArrowheads="1"/>
            </p:cNvSpPr>
            <p:nvPr/>
          </p:nvSpPr>
          <p:spPr bwMode="auto">
            <a:xfrm rot="16200000">
              <a:off x="10623755" y="1818091"/>
              <a:ext cx="50072" cy="72532"/>
            </a:xfrm>
            <a:custGeom>
              <a:avLst/>
              <a:gdLst>
                <a:gd name="T0" fmla="*/ 115 w 172"/>
                <a:gd name="T1" fmla="*/ 0 h 192"/>
                <a:gd name="T2" fmla="*/ 0 w 172"/>
                <a:gd name="T3" fmla="*/ 172 h 192"/>
                <a:gd name="T4" fmla="*/ 76 w 172"/>
                <a:gd name="T5" fmla="*/ 191 h 192"/>
                <a:gd name="T6" fmla="*/ 171 w 172"/>
                <a:gd name="T7" fmla="*/ 191 h 192"/>
                <a:gd name="T8" fmla="*/ 171 w 172"/>
                <a:gd name="T9" fmla="*/ 115 h 192"/>
                <a:gd name="T10" fmla="*/ 115 w 172"/>
                <a:gd name="T11" fmla="*/ 0 h 192"/>
              </a:gdLst>
              <a:ahLst/>
              <a:cxnLst>
                <a:cxn ang="0">
                  <a:pos x="T0" y="T1"/>
                </a:cxn>
                <a:cxn ang="0">
                  <a:pos x="T2" y="T3"/>
                </a:cxn>
                <a:cxn ang="0">
                  <a:pos x="T4" y="T5"/>
                </a:cxn>
                <a:cxn ang="0">
                  <a:pos x="T6" y="T7"/>
                </a:cxn>
                <a:cxn ang="0">
                  <a:pos x="T8" y="T9"/>
                </a:cxn>
                <a:cxn ang="0">
                  <a:pos x="T10" y="T11"/>
                </a:cxn>
              </a:cxnLst>
              <a:rect l="0" t="0" r="r" b="b"/>
              <a:pathLst>
                <a:path w="172" h="192">
                  <a:moveTo>
                    <a:pt x="115" y="0"/>
                  </a:moveTo>
                  <a:lnTo>
                    <a:pt x="0" y="172"/>
                  </a:lnTo>
                  <a:lnTo>
                    <a:pt x="76" y="191"/>
                  </a:lnTo>
                  <a:lnTo>
                    <a:pt x="171" y="191"/>
                  </a:lnTo>
                  <a:lnTo>
                    <a:pt x="171" y="115"/>
                  </a:lnTo>
                  <a:lnTo>
                    <a:pt x="115" y="0"/>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78" name="Freeform 177"/>
            <p:cNvSpPr>
              <a:spLocks noChangeArrowheads="1"/>
            </p:cNvSpPr>
            <p:nvPr/>
          </p:nvSpPr>
          <p:spPr bwMode="auto">
            <a:xfrm rot="16200000">
              <a:off x="10599845" y="1482399"/>
              <a:ext cx="195153" cy="542345"/>
            </a:xfrm>
            <a:custGeom>
              <a:avLst/>
              <a:gdLst>
                <a:gd name="T0" fmla="*/ 516 w 669"/>
                <a:gd name="T1" fmla="*/ 496 h 1451"/>
                <a:gd name="T2" fmla="*/ 516 w 669"/>
                <a:gd name="T3" fmla="*/ 496 h 1451"/>
                <a:gd name="T4" fmla="*/ 631 w 669"/>
                <a:gd name="T5" fmla="*/ 248 h 1451"/>
                <a:gd name="T6" fmla="*/ 497 w 669"/>
                <a:gd name="T7" fmla="*/ 38 h 1451"/>
                <a:gd name="T8" fmla="*/ 229 w 669"/>
                <a:gd name="T9" fmla="*/ 152 h 1451"/>
                <a:gd name="T10" fmla="*/ 0 w 669"/>
                <a:gd name="T11" fmla="*/ 515 h 1451"/>
                <a:gd name="T12" fmla="*/ 0 w 669"/>
                <a:gd name="T13" fmla="*/ 1450 h 1451"/>
                <a:gd name="T14" fmla="*/ 516 w 669"/>
                <a:gd name="T15" fmla="*/ 496 h 14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9" h="1451">
                  <a:moveTo>
                    <a:pt x="516" y="496"/>
                  </a:moveTo>
                  <a:lnTo>
                    <a:pt x="516" y="496"/>
                  </a:lnTo>
                  <a:cubicBezTo>
                    <a:pt x="631" y="248"/>
                    <a:pt x="631" y="248"/>
                    <a:pt x="631" y="248"/>
                  </a:cubicBezTo>
                  <a:cubicBezTo>
                    <a:pt x="631" y="248"/>
                    <a:pt x="668" y="114"/>
                    <a:pt x="497" y="38"/>
                  </a:cubicBezTo>
                  <a:cubicBezTo>
                    <a:pt x="497" y="38"/>
                    <a:pt x="344" y="0"/>
                    <a:pt x="229" y="152"/>
                  </a:cubicBezTo>
                  <a:cubicBezTo>
                    <a:pt x="0" y="515"/>
                    <a:pt x="0" y="515"/>
                    <a:pt x="0" y="515"/>
                  </a:cubicBezTo>
                  <a:cubicBezTo>
                    <a:pt x="0" y="1450"/>
                    <a:pt x="0" y="1450"/>
                    <a:pt x="0" y="1450"/>
                  </a:cubicBezTo>
                  <a:lnTo>
                    <a:pt x="516" y="496"/>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79" name="Freeform 178"/>
            <p:cNvSpPr>
              <a:spLocks noChangeArrowheads="1"/>
            </p:cNvSpPr>
            <p:nvPr/>
          </p:nvSpPr>
          <p:spPr bwMode="auto">
            <a:xfrm rot="16200000">
              <a:off x="10499091" y="1642703"/>
              <a:ext cx="83453" cy="143416"/>
            </a:xfrm>
            <a:custGeom>
              <a:avLst/>
              <a:gdLst>
                <a:gd name="T0" fmla="*/ 286 w 287"/>
                <a:gd name="T1" fmla="*/ 134 h 383"/>
                <a:gd name="T2" fmla="*/ 286 w 287"/>
                <a:gd name="T3" fmla="*/ 134 h 383"/>
                <a:gd name="T4" fmla="*/ 191 w 287"/>
                <a:gd name="T5" fmla="*/ 0 h 383"/>
                <a:gd name="T6" fmla="*/ 38 w 287"/>
                <a:gd name="T7" fmla="*/ 230 h 383"/>
                <a:gd name="T8" fmla="*/ 114 w 287"/>
                <a:gd name="T9" fmla="*/ 382 h 383"/>
                <a:gd name="T10" fmla="*/ 153 w 287"/>
                <a:gd name="T11" fmla="*/ 382 h 383"/>
                <a:gd name="T12" fmla="*/ 286 w 287"/>
                <a:gd name="T13" fmla="*/ 134 h 383"/>
              </a:gdLst>
              <a:ahLst/>
              <a:cxnLst>
                <a:cxn ang="0">
                  <a:pos x="T0" y="T1"/>
                </a:cxn>
                <a:cxn ang="0">
                  <a:pos x="T2" y="T3"/>
                </a:cxn>
                <a:cxn ang="0">
                  <a:pos x="T4" y="T5"/>
                </a:cxn>
                <a:cxn ang="0">
                  <a:pos x="T6" y="T7"/>
                </a:cxn>
                <a:cxn ang="0">
                  <a:pos x="T8" y="T9"/>
                </a:cxn>
                <a:cxn ang="0">
                  <a:pos x="T10" y="T11"/>
                </a:cxn>
                <a:cxn ang="0">
                  <a:pos x="T12" y="T13"/>
                </a:cxn>
              </a:cxnLst>
              <a:rect l="0" t="0" r="r" b="b"/>
              <a:pathLst>
                <a:path w="287" h="383">
                  <a:moveTo>
                    <a:pt x="286" y="134"/>
                  </a:moveTo>
                  <a:lnTo>
                    <a:pt x="286" y="134"/>
                  </a:lnTo>
                  <a:cubicBezTo>
                    <a:pt x="286" y="134"/>
                    <a:pt x="286" y="0"/>
                    <a:pt x="191" y="0"/>
                  </a:cubicBezTo>
                  <a:cubicBezTo>
                    <a:pt x="191" y="0"/>
                    <a:pt x="133" y="19"/>
                    <a:pt x="38" y="230"/>
                  </a:cubicBezTo>
                  <a:cubicBezTo>
                    <a:pt x="38" y="230"/>
                    <a:pt x="0" y="344"/>
                    <a:pt x="114" y="382"/>
                  </a:cubicBezTo>
                  <a:cubicBezTo>
                    <a:pt x="153" y="382"/>
                    <a:pt x="153" y="382"/>
                    <a:pt x="153" y="382"/>
                  </a:cubicBezTo>
                  <a:lnTo>
                    <a:pt x="286" y="134"/>
                  </a:ln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80" name="Freeform 179"/>
            <p:cNvSpPr>
              <a:spLocks noChangeArrowheads="1"/>
            </p:cNvSpPr>
            <p:nvPr/>
          </p:nvSpPr>
          <p:spPr bwMode="auto">
            <a:xfrm rot="16200000">
              <a:off x="10590168" y="1888293"/>
              <a:ext cx="550794" cy="407172"/>
            </a:xfrm>
            <a:custGeom>
              <a:avLst/>
              <a:gdLst>
                <a:gd name="T0" fmla="*/ 1795 w 1891"/>
                <a:gd name="T1" fmla="*/ 0 h 1088"/>
                <a:gd name="T2" fmla="*/ 1795 w 1891"/>
                <a:gd name="T3" fmla="*/ 0 h 1088"/>
                <a:gd name="T4" fmla="*/ 1814 w 1891"/>
                <a:gd name="T5" fmla="*/ 572 h 1088"/>
                <a:gd name="T6" fmla="*/ 1890 w 1891"/>
                <a:gd name="T7" fmla="*/ 572 h 1088"/>
                <a:gd name="T8" fmla="*/ 1795 w 1891"/>
                <a:gd name="T9" fmla="*/ 705 h 1088"/>
                <a:gd name="T10" fmla="*/ 1775 w 1891"/>
                <a:gd name="T11" fmla="*/ 782 h 1088"/>
                <a:gd name="T12" fmla="*/ 1279 w 1891"/>
                <a:gd name="T13" fmla="*/ 1049 h 1088"/>
                <a:gd name="T14" fmla="*/ 1279 w 1891"/>
                <a:gd name="T15" fmla="*/ 1049 h 1088"/>
                <a:gd name="T16" fmla="*/ 1164 w 1891"/>
                <a:gd name="T17" fmla="*/ 1068 h 1088"/>
                <a:gd name="T18" fmla="*/ 553 w 1891"/>
                <a:gd name="T19" fmla="*/ 1087 h 1088"/>
                <a:gd name="T20" fmla="*/ 18 w 1891"/>
                <a:gd name="T21" fmla="*/ 686 h 1088"/>
                <a:gd name="T22" fmla="*/ 18 w 1891"/>
                <a:gd name="T23" fmla="*/ 629 h 1088"/>
                <a:gd name="T24" fmla="*/ 0 w 1891"/>
                <a:gd name="T25" fmla="*/ 19 h 1088"/>
                <a:gd name="T26" fmla="*/ 1795 w 1891"/>
                <a:gd name="T27"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1" h="1088">
                  <a:moveTo>
                    <a:pt x="1795" y="0"/>
                  </a:moveTo>
                  <a:lnTo>
                    <a:pt x="1795" y="0"/>
                  </a:lnTo>
                  <a:cubicBezTo>
                    <a:pt x="1814" y="572"/>
                    <a:pt x="1814" y="572"/>
                    <a:pt x="1814" y="572"/>
                  </a:cubicBezTo>
                  <a:cubicBezTo>
                    <a:pt x="1890" y="572"/>
                    <a:pt x="1890" y="572"/>
                    <a:pt x="1890" y="572"/>
                  </a:cubicBezTo>
                  <a:cubicBezTo>
                    <a:pt x="1890" y="572"/>
                    <a:pt x="1851" y="629"/>
                    <a:pt x="1795" y="705"/>
                  </a:cubicBezTo>
                  <a:cubicBezTo>
                    <a:pt x="1775" y="782"/>
                    <a:pt x="1775" y="782"/>
                    <a:pt x="1775" y="782"/>
                  </a:cubicBezTo>
                  <a:cubicBezTo>
                    <a:pt x="1775" y="782"/>
                    <a:pt x="1680" y="1030"/>
                    <a:pt x="1279" y="1049"/>
                  </a:cubicBezTo>
                  <a:lnTo>
                    <a:pt x="1279" y="1049"/>
                  </a:lnTo>
                  <a:cubicBezTo>
                    <a:pt x="1240" y="1068"/>
                    <a:pt x="1203" y="1068"/>
                    <a:pt x="1164" y="1068"/>
                  </a:cubicBezTo>
                  <a:cubicBezTo>
                    <a:pt x="553" y="1087"/>
                    <a:pt x="553" y="1087"/>
                    <a:pt x="553" y="1087"/>
                  </a:cubicBezTo>
                  <a:cubicBezTo>
                    <a:pt x="553" y="1087"/>
                    <a:pt x="114" y="1087"/>
                    <a:pt x="18" y="686"/>
                  </a:cubicBezTo>
                  <a:cubicBezTo>
                    <a:pt x="18" y="629"/>
                    <a:pt x="18" y="629"/>
                    <a:pt x="18" y="629"/>
                  </a:cubicBezTo>
                  <a:cubicBezTo>
                    <a:pt x="0" y="19"/>
                    <a:pt x="0" y="19"/>
                    <a:pt x="0" y="19"/>
                  </a:cubicBezTo>
                  <a:lnTo>
                    <a:pt x="1795" y="0"/>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81" name="Freeform 180"/>
            <p:cNvSpPr>
              <a:spLocks noChangeArrowheads="1"/>
            </p:cNvSpPr>
            <p:nvPr/>
          </p:nvSpPr>
          <p:spPr bwMode="auto">
            <a:xfrm rot="16200000">
              <a:off x="11129003" y="1784638"/>
              <a:ext cx="328679" cy="636308"/>
            </a:xfrm>
            <a:custGeom>
              <a:avLst/>
              <a:gdLst>
                <a:gd name="T0" fmla="*/ 37 w 1127"/>
                <a:gd name="T1" fmla="*/ 1699 h 1700"/>
                <a:gd name="T2" fmla="*/ 1126 w 1127"/>
                <a:gd name="T3" fmla="*/ 1680 h 1700"/>
                <a:gd name="T4" fmla="*/ 1107 w 1127"/>
                <a:gd name="T5" fmla="*/ 0 h 1700"/>
                <a:gd name="T6" fmla="*/ 0 w 1127"/>
                <a:gd name="T7" fmla="*/ 19 h 1700"/>
                <a:gd name="T8" fmla="*/ 37 w 1127"/>
                <a:gd name="T9" fmla="*/ 1699 h 1700"/>
              </a:gdLst>
              <a:ahLst/>
              <a:cxnLst>
                <a:cxn ang="0">
                  <a:pos x="T0" y="T1"/>
                </a:cxn>
                <a:cxn ang="0">
                  <a:pos x="T2" y="T3"/>
                </a:cxn>
                <a:cxn ang="0">
                  <a:pos x="T4" y="T5"/>
                </a:cxn>
                <a:cxn ang="0">
                  <a:pos x="T6" y="T7"/>
                </a:cxn>
                <a:cxn ang="0">
                  <a:pos x="T8" y="T9"/>
                </a:cxn>
              </a:cxnLst>
              <a:rect l="0" t="0" r="r" b="b"/>
              <a:pathLst>
                <a:path w="1127" h="1700">
                  <a:moveTo>
                    <a:pt x="37" y="1699"/>
                  </a:moveTo>
                  <a:lnTo>
                    <a:pt x="1126" y="1680"/>
                  </a:lnTo>
                  <a:lnTo>
                    <a:pt x="1107" y="0"/>
                  </a:lnTo>
                  <a:lnTo>
                    <a:pt x="0" y="19"/>
                  </a:lnTo>
                  <a:lnTo>
                    <a:pt x="37" y="1699"/>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82" name="Freeform 181"/>
            <p:cNvSpPr>
              <a:spLocks noChangeArrowheads="1"/>
            </p:cNvSpPr>
            <p:nvPr/>
          </p:nvSpPr>
          <p:spPr bwMode="auto">
            <a:xfrm rot="16200000">
              <a:off x="9936859" y="2008133"/>
              <a:ext cx="100144" cy="107151"/>
            </a:xfrm>
            <a:custGeom>
              <a:avLst/>
              <a:gdLst>
                <a:gd name="T0" fmla="*/ 172 w 344"/>
                <a:gd name="T1" fmla="*/ 287 h 288"/>
                <a:gd name="T2" fmla="*/ 172 w 344"/>
                <a:gd name="T3" fmla="*/ 287 h 288"/>
                <a:gd name="T4" fmla="*/ 343 w 344"/>
                <a:gd name="T5" fmla="*/ 134 h 288"/>
                <a:gd name="T6" fmla="*/ 172 w 344"/>
                <a:gd name="T7" fmla="*/ 0 h 288"/>
                <a:gd name="T8" fmla="*/ 0 w 344"/>
                <a:gd name="T9" fmla="*/ 134 h 288"/>
                <a:gd name="T10" fmla="*/ 172 w 344"/>
                <a:gd name="T11" fmla="*/ 287 h 288"/>
              </a:gdLst>
              <a:ahLst/>
              <a:cxnLst>
                <a:cxn ang="0">
                  <a:pos x="T0" y="T1"/>
                </a:cxn>
                <a:cxn ang="0">
                  <a:pos x="T2" y="T3"/>
                </a:cxn>
                <a:cxn ang="0">
                  <a:pos x="T4" y="T5"/>
                </a:cxn>
                <a:cxn ang="0">
                  <a:pos x="T6" y="T7"/>
                </a:cxn>
                <a:cxn ang="0">
                  <a:pos x="T8" y="T9"/>
                </a:cxn>
                <a:cxn ang="0">
                  <a:pos x="T10" y="T11"/>
                </a:cxn>
              </a:cxnLst>
              <a:rect l="0" t="0" r="r" b="b"/>
              <a:pathLst>
                <a:path w="344" h="288">
                  <a:moveTo>
                    <a:pt x="172" y="287"/>
                  </a:moveTo>
                  <a:lnTo>
                    <a:pt x="172" y="287"/>
                  </a:lnTo>
                  <a:cubicBezTo>
                    <a:pt x="267" y="287"/>
                    <a:pt x="343" y="211"/>
                    <a:pt x="343" y="134"/>
                  </a:cubicBezTo>
                  <a:cubicBezTo>
                    <a:pt x="343" y="58"/>
                    <a:pt x="267" y="0"/>
                    <a:pt x="172" y="0"/>
                  </a:cubicBezTo>
                  <a:cubicBezTo>
                    <a:pt x="76" y="0"/>
                    <a:pt x="0" y="58"/>
                    <a:pt x="0" y="134"/>
                  </a:cubicBezTo>
                  <a:cubicBezTo>
                    <a:pt x="0" y="211"/>
                    <a:pt x="76" y="287"/>
                    <a:pt x="172" y="287"/>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83" name="Freeform 182"/>
            <p:cNvSpPr>
              <a:spLocks noChangeArrowheads="1"/>
            </p:cNvSpPr>
            <p:nvPr/>
          </p:nvSpPr>
          <p:spPr bwMode="auto">
            <a:xfrm rot="16200000">
              <a:off x="10006182" y="2144868"/>
              <a:ext cx="106564" cy="107151"/>
            </a:xfrm>
            <a:custGeom>
              <a:avLst/>
              <a:gdLst>
                <a:gd name="T0" fmla="*/ 192 w 364"/>
                <a:gd name="T1" fmla="*/ 287 h 288"/>
                <a:gd name="T2" fmla="*/ 192 w 364"/>
                <a:gd name="T3" fmla="*/ 287 h 288"/>
                <a:gd name="T4" fmla="*/ 363 w 364"/>
                <a:gd name="T5" fmla="*/ 134 h 288"/>
                <a:gd name="T6" fmla="*/ 192 w 364"/>
                <a:gd name="T7" fmla="*/ 0 h 288"/>
                <a:gd name="T8" fmla="*/ 0 w 364"/>
                <a:gd name="T9" fmla="*/ 134 h 288"/>
                <a:gd name="T10" fmla="*/ 192 w 364"/>
                <a:gd name="T11" fmla="*/ 287 h 288"/>
              </a:gdLst>
              <a:ahLst/>
              <a:cxnLst>
                <a:cxn ang="0">
                  <a:pos x="T0" y="T1"/>
                </a:cxn>
                <a:cxn ang="0">
                  <a:pos x="T2" y="T3"/>
                </a:cxn>
                <a:cxn ang="0">
                  <a:pos x="T4" y="T5"/>
                </a:cxn>
                <a:cxn ang="0">
                  <a:pos x="T6" y="T7"/>
                </a:cxn>
                <a:cxn ang="0">
                  <a:pos x="T8" y="T9"/>
                </a:cxn>
                <a:cxn ang="0">
                  <a:pos x="T10" y="T11"/>
                </a:cxn>
              </a:cxnLst>
              <a:rect l="0" t="0" r="r" b="b"/>
              <a:pathLst>
                <a:path w="364" h="288">
                  <a:moveTo>
                    <a:pt x="192" y="287"/>
                  </a:moveTo>
                  <a:lnTo>
                    <a:pt x="192" y="287"/>
                  </a:lnTo>
                  <a:cubicBezTo>
                    <a:pt x="287" y="287"/>
                    <a:pt x="363" y="229"/>
                    <a:pt x="363" y="134"/>
                  </a:cubicBezTo>
                  <a:cubicBezTo>
                    <a:pt x="363" y="57"/>
                    <a:pt x="287" y="0"/>
                    <a:pt x="192" y="0"/>
                  </a:cubicBezTo>
                  <a:cubicBezTo>
                    <a:pt x="96" y="0"/>
                    <a:pt x="0" y="57"/>
                    <a:pt x="0" y="134"/>
                  </a:cubicBezTo>
                  <a:cubicBezTo>
                    <a:pt x="0" y="229"/>
                    <a:pt x="96" y="287"/>
                    <a:pt x="192" y="287"/>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84" name="Freeform 183"/>
            <p:cNvSpPr>
              <a:spLocks noChangeArrowheads="1"/>
            </p:cNvSpPr>
            <p:nvPr/>
          </p:nvSpPr>
          <p:spPr bwMode="auto">
            <a:xfrm rot="16200000">
              <a:off x="10170309" y="2271047"/>
              <a:ext cx="89873" cy="92315"/>
            </a:xfrm>
            <a:custGeom>
              <a:avLst/>
              <a:gdLst>
                <a:gd name="T0" fmla="*/ 153 w 307"/>
                <a:gd name="T1" fmla="*/ 248 h 249"/>
                <a:gd name="T2" fmla="*/ 153 w 307"/>
                <a:gd name="T3" fmla="*/ 248 h 249"/>
                <a:gd name="T4" fmla="*/ 306 w 307"/>
                <a:gd name="T5" fmla="*/ 134 h 249"/>
                <a:gd name="T6" fmla="*/ 153 w 307"/>
                <a:gd name="T7" fmla="*/ 0 h 249"/>
                <a:gd name="T8" fmla="*/ 0 w 307"/>
                <a:gd name="T9" fmla="*/ 134 h 249"/>
                <a:gd name="T10" fmla="*/ 153 w 307"/>
                <a:gd name="T11" fmla="*/ 248 h 249"/>
              </a:gdLst>
              <a:ahLst/>
              <a:cxnLst>
                <a:cxn ang="0">
                  <a:pos x="T0" y="T1"/>
                </a:cxn>
                <a:cxn ang="0">
                  <a:pos x="T2" y="T3"/>
                </a:cxn>
                <a:cxn ang="0">
                  <a:pos x="T4" y="T5"/>
                </a:cxn>
                <a:cxn ang="0">
                  <a:pos x="T6" y="T7"/>
                </a:cxn>
                <a:cxn ang="0">
                  <a:pos x="T8" y="T9"/>
                </a:cxn>
                <a:cxn ang="0">
                  <a:pos x="T10" y="T11"/>
                </a:cxn>
              </a:cxnLst>
              <a:rect l="0" t="0" r="r" b="b"/>
              <a:pathLst>
                <a:path w="307" h="249">
                  <a:moveTo>
                    <a:pt x="153" y="248"/>
                  </a:moveTo>
                  <a:lnTo>
                    <a:pt x="153" y="248"/>
                  </a:lnTo>
                  <a:cubicBezTo>
                    <a:pt x="249" y="248"/>
                    <a:pt x="306" y="192"/>
                    <a:pt x="306" y="134"/>
                  </a:cubicBezTo>
                  <a:cubicBezTo>
                    <a:pt x="306" y="58"/>
                    <a:pt x="249" y="0"/>
                    <a:pt x="153" y="0"/>
                  </a:cubicBezTo>
                  <a:cubicBezTo>
                    <a:pt x="77" y="0"/>
                    <a:pt x="0" y="58"/>
                    <a:pt x="0" y="134"/>
                  </a:cubicBezTo>
                  <a:cubicBezTo>
                    <a:pt x="0" y="192"/>
                    <a:pt x="77" y="248"/>
                    <a:pt x="153" y="248"/>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85" name="Freeform 184"/>
            <p:cNvSpPr>
              <a:spLocks noChangeArrowheads="1"/>
            </p:cNvSpPr>
            <p:nvPr/>
          </p:nvSpPr>
          <p:spPr bwMode="auto">
            <a:xfrm rot="16200000">
              <a:off x="10363916" y="1907281"/>
              <a:ext cx="83453" cy="14837"/>
            </a:xfrm>
            <a:custGeom>
              <a:avLst/>
              <a:gdLst>
                <a:gd name="T0" fmla="*/ 0 w 287"/>
                <a:gd name="T1" fmla="*/ 19 h 40"/>
                <a:gd name="T2" fmla="*/ 0 w 287"/>
                <a:gd name="T3" fmla="*/ 19 h 40"/>
                <a:gd name="T4" fmla="*/ 38 w 287"/>
                <a:gd name="T5" fmla="*/ 19 h 40"/>
                <a:gd name="T6" fmla="*/ 133 w 287"/>
                <a:gd name="T7" fmla="*/ 0 h 40"/>
                <a:gd name="T8" fmla="*/ 229 w 287"/>
                <a:gd name="T9" fmla="*/ 19 h 40"/>
                <a:gd name="T10" fmla="*/ 286 w 287"/>
                <a:gd name="T11" fmla="*/ 19 h 40"/>
                <a:gd name="T12" fmla="*/ 229 w 287"/>
                <a:gd name="T13" fmla="*/ 19 h 40"/>
                <a:gd name="T14" fmla="*/ 133 w 287"/>
                <a:gd name="T15" fmla="*/ 19 h 40"/>
                <a:gd name="T16" fmla="*/ 38 w 287"/>
                <a:gd name="T17" fmla="*/ 19 h 40"/>
                <a:gd name="T18" fmla="*/ 0 w 287"/>
                <a:gd name="T19"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40">
                  <a:moveTo>
                    <a:pt x="0" y="19"/>
                  </a:moveTo>
                  <a:lnTo>
                    <a:pt x="0" y="19"/>
                  </a:lnTo>
                  <a:cubicBezTo>
                    <a:pt x="0" y="19"/>
                    <a:pt x="19" y="19"/>
                    <a:pt x="38" y="19"/>
                  </a:cubicBezTo>
                  <a:cubicBezTo>
                    <a:pt x="76" y="0"/>
                    <a:pt x="95" y="0"/>
                    <a:pt x="133" y="0"/>
                  </a:cubicBezTo>
                  <a:cubicBezTo>
                    <a:pt x="171" y="0"/>
                    <a:pt x="209" y="19"/>
                    <a:pt x="229" y="19"/>
                  </a:cubicBezTo>
                  <a:cubicBezTo>
                    <a:pt x="267" y="19"/>
                    <a:pt x="286" y="19"/>
                    <a:pt x="286" y="19"/>
                  </a:cubicBezTo>
                  <a:cubicBezTo>
                    <a:pt x="286" y="19"/>
                    <a:pt x="267" y="19"/>
                    <a:pt x="229" y="19"/>
                  </a:cubicBezTo>
                  <a:cubicBezTo>
                    <a:pt x="209" y="19"/>
                    <a:pt x="171" y="39"/>
                    <a:pt x="133" y="19"/>
                  </a:cubicBezTo>
                  <a:cubicBezTo>
                    <a:pt x="95" y="19"/>
                    <a:pt x="76" y="19"/>
                    <a:pt x="38" y="19"/>
                  </a:cubicBezTo>
                  <a:cubicBezTo>
                    <a:pt x="19" y="19"/>
                    <a:pt x="0" y="19"/>
                    <a:pt x="0" y="1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86" name="Freeform 185"/>
            <p:cNvSpPr>
              <a:spLocks noChangeArrowheads="1"/>
            </p:cNvSpPr>
            <p:nvPr/>
          </p:nvSpPr>
          <p:spPr bwMode="auto">
            <a:xfrm rot="16200000">
              <a:off x="10360723" y="1913790"/>
              <a:ext cx="66763" cy="8241"/>
            </a:xfrm>
            <a:custGeom>
              <a:avLst/>
              <a:gdLst>
                <a:gd name="T0" fmla="*/ 0 w 230"/>
                <a:gd name="T1" fmla="*/ 0 h 20"/>
                <a:gd name="T2" fmla="*/ 0 w 230"/>
                <a:gd name="T3" fmla="*/ 0 h 20"/>
                <a:gd name="T4" fmla="*/ 38 w 230"/>
                <a:gd name="T5" fmla="*/ 0 h 20"/>
                <a:gd name="T6" fmla="*/ 114 w 230"/>
                <a:gd name="T7" fmla="*/ 0 h 20"/>
                <a:gd name="T8" fmla="*/ 190 w 230"/>
                <a:gd name="T9" fmla="*/ 0 h 20"/>
                <a:gd name="T10" fmla="*/ 229 w 230"/>
                <a:gd name="T11" fmla="*/ 0 h 20"/>
                <a:gd name="T12" fmla="*/ 190 w 230"/>
                <a:gd name="T13" fmla="*/ 19 h 20"/>
                <a:gd name="T14" fmla="*/ 114 w 230"/>
                <a:gd name="T15" fmla="*/ 19 h 20"/>
                <a:gd name="T16" fmla="*/ 38 w 230"/>
                <a:gd name="T17" fmla="*/ 19 h 20"/>
                <a:gd name="T18" fmla="*/ 0 w 23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0">
                  <a:moveTo>
                    <a:pt x="0" y="0"/>
                  </a:moveTo>
                  <a:lnTo>
                    <a:pt x="0" y="0"/>
                  </a:lnTo>
                  <a:cubicBezTo>
                    <a:pt x="0" y="0"/>
                    <a:pt x="19" y="0"/>
                    <a:pt x="38" y="0"/>
                  </a:cubicBezTo>
                  <a:cubicBezTo>
                    <a:pt x="57" y="0"/>
                    <a:pt x="76" y="0"/>
                    <a:pt x="114" y="0"/>
                  </a:cubicBezTo>
                  <a:cubicBezTo>
                    <a:pt x="133" y="0"/>
                    <a:pt x="171" y="0"/>
                    <a:pt x="190" y="0"/>
                  </a:cubicBezTo>
                  <a:cubicBezTo>
                    <a:pt x="210" y="0"/>
                    <a:pt x="229" y="0"/>
                    <a:pt x="229" y="0"/>
                  </a:cubicBezTo>
                  <a:cubicBezTo>
                    <a:pt x="229" y="0"/>
                    <a:pt x="210" y="19"/>
                    <a:pt x="190" y="19"/>
                  </a:cubicBezTo>
                  <a:cubicBezTo>
                    <a:pt x="171" y="19"/>
                    <a:pt x="133" y="19"/>
                    <a:pt x="114" y="19"/>
                  </a:cubicBezTo>
                  <a:cubicBezTo>
                    <a:pt x="76" y="19"/>
                    <a:pt x="57" y="19"/>
                    <a:pt x="38" y="19"/>
                  </a:cubicBezTo>
                  <a:cubicBezTo>
                    <a:pt x="19" y="19"/>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87" name="Freeform 186"/>
            <p:cNvSpPr>
              <a:spLocks noChangeArrowheads="1"/>
            </p:cNvSpPr>
            <p:nvPr/>
          </p:nvSpPr>
          <p:spPr bwMode="auto">
            <a:xfrm rot="16200000">
              <a:off x="10336812" y="2043375"/>
              <a:ext cx="78318" cy="14837"/>
            </a:xfrm>
            <a:custGeom>
              <a:avLst/>
              <a:gdLst>
                <a:gd name="T0" fmla="*/ 0 w 268"/>
                <a:gd name="T1" fmla="*/ 19 h 39"/>
                <a:gd name="T2" fmla="*/ 0 w 268"/>
                <a:gd name="T3" fmla="*/ 19 h 39"/>
                <a:gd name="T4" fmla="*/ 38 w 268"/>
                <a:gd name="T5" fmla="*/ 19 h 39"/>
                <a:gd name="T6" fmla="*/ 134 w 268"/>
                <a:gd name="T7" fmla="*/ 0 h 39"/>
                <a:gd name="T8" fmla="*/ 230 w 268"/>
                <a:gd name="T9" fmla="*/ 19 h 39"/>
                <a:gd name="T10" fmla="*/ 267 w 268"/>
                <a:gd name="T11" fmla="*/ 19 h 39"/>
                <a:gd name="T12" fmla="*/ 230 w 268"/>
                <a:gd name="T13" fmla="*/ 19 h 39"/>
                <a:gd name="T14" fmla="*/ 134 w 268"/>
                <a:gd name="T15" fmla="*/ 38 h 39"/>
                <a:gd name="T16" fmla="*/ 38 w 268"/>
                <a:gd name="T17" fmla="*/ 19 h 39"/>
                <a:gd name="T18" fmla="*/ 0 w 268"/>
                <a:gd name="T19"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39">
                  <a:moveTo>
                    <a:pt x="0" y="19"/>
                  </a:moveTo>
                  <a:lnTo>
                    <a:pt x="0" y="19"/>
                  </a:lnTo>
                  <a:cubicBezTo>
                    <a:pt x="0" y="19"/>
                    <a:pt x="19" y="19"/>
                    <a:pt x="38" y="19"/>
                  </a:cubicBezTo>
                  <a:cubicBezTo>
                    <a:pt x="57" y="19"/>
                    <a:pt x="96" y="0"/>
                    <a:pt x="134" y="0"/>
                  </a:cubicBezTo>
                  <a:cubicBezTo>
                    <a:pt x="172" y="0"/>
                    <a:pt x="210" y="19"/>
                    <a:pt x="230" y="19"/>
                  </a:cubicBezTo>
                  <a:cubicBezTo>
                    <a:pt x="249" y="19"/>
                    <a:pt x="267" y="19"/>
                    <a:pt x="267" y="19"/>
                  </a:cubicBezTo>
                  <a:cubicBezTo>
                    <a:pt x="267" y="19"/>
                    <a:pt x="249" y="19"/>
                    <a:pt x="230" y="19"/>
                  </a:cubicBezTo>
                  <a:cubicBezTo>
                    <a:pt x="210" y="19"/>
                    <a:pt x="172" y="38"/>
                    <a:pt x="134" y="38"/>
                  </a:cubicBezTo>
                  <a:cubicBezTo>
                    <a:pt x="96" y="38"/>
                    <a:pt x="57" y="19"/>
                    <a:pt x="38" y="19"/>
                  </a:cubicBezTo>
                  <a:cubicBezTo>
                    <a:pt x="19" y="19"/>
                    <a:pt x="0" y="19"/>
                    <a:pt x="0" y="1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88" name="Freeform 187"/>
            <p:cNvSpPr>
              <a:spLocks noChangeArrowheads="1"/>
            </p:cNvSpPr>
            <p:nvPr/>
          </p:nvSpPr>
          <p:spPr bwMode="auto">
            <a:xfrm rot="16200000">
              <a:off x="10332699" y="2047314"/>
              <a:ext cx="66763" cy="8243"/>
            </a:xfrm>
            <a:custGeom>
              <a:avLst/>
              <a:gdLst>
                <a:gd name="T0" fmla="*/ 0 w 231"/>
                <a:gd name="T1" fmla="*/ 19 h 20"/>
                <a:gd name="T2" fmla="*/ 0 w 231"/>
                <a:gd name="T3" fmla="*/ 19 h 20"/>
                <a:gd name="T4" fmla="*/ 38 w 231"/>
                <a:gd name="T5" fmla="*/ 0 h 20"/>
                <a:gd name="T6" fmla="*/ 115 w 231"/>
                <a:gd name="T7" fmla="*/ 0 h 20"/>
                <a:gd name="T8" fmla="*/ 191 w 231"/>
                <a:gd name="T9" fmla="*/ 0 h 20"/>
                <a:gd name="T10" fmla="*/ 230 w 231"/>
                <a:gd name="T11" fmla="*/ 19 h 20"/>
                <a:gd name="T12" fmla="*/ 191 w 231"/>
                <a:gd name="T13" fmla="*/ 19 h 20"/>
                <a:gd name="T14" fmla="*/ 115 w 231"/>
                <a:gd name="T15" fmla="*/ 19 h 20"/>
                <a:gd name="T16" fmla="*/ 38 w 231"/>
                <a:gd name="T17" fmla="*/ 19 h 20"/>
                <a:gd name="T18" fmla="*/ 0 w 231"/>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20">
                  <a:moveTo>
                    <a:pt x="0" y="19"/>
                  </a:moveTo>
                  <a:lnTo>
                    <a:pt x="0" y="19"/>
                  </a:lnTo>
                  <a:cubicBezTo>
                    <a:pt x="0" y="19"/>
                    <a:pt x="0" y="0"/>
                    <a:pt x="38" y="0"/>
                  </a:cubicBezTo>
                  <a:cubicBezTo>
                    <a:pt x="58" y="0"/>
                    <a:pt x="77" y="0"/>
                    <a:pt x="115" y="0"/>
                  </a:cubicBezTo>
                  <a:cubicBezTo>
                    <a:pt x="134" y="0"/>
                    <a:pt x="172" y="0"/>
                    <a:pt x="191" y="0"/>
                  </a:cubicBezTo>
                  <a:cubicBezTo>
                    <a:pt x="211" y="0"/>
                    <a:pt x="230" y="19"/>
                    <a:pt x="230" y="19"/>
                  </a:cubicBezTo>
                  <a:cubicBezTo>
                    <a:pt x="230" y="19"/>
                    <a:pt x="211" y="19"/>
                    <a:pt x="191" y="19"/>
                  </a:cubicBezTo>
                  <a:cubicBezTo>
                    <a:pt x="172" y="19"/>
                    <a:pt x="134" y="19"/>
                    <a:pt x="115" y="19"/>
                  </a:cubicBezTo>
                  <a:cubicBezTo>
                    <a:pt x="77" y="19"/>
                    <a:pt x="58" y="19"/>
                    <a:pt x="38" y="19"/>
                  </a:cubicBezTo>
                  <a:cubicBezTo>
                    <a:pt x="0" y="19"/>
                    <a:pt x="0" y="19"/>
                    <a:pt x="0" y="1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89" name="Freeform 188"/>
            <p:cNvSpPr>
              <a:spLocks noChangeArrowheads="1"/>
            </p:cNvSpPr>
            <p:nvPr/>
          </p:nvSpPr>
          <p:spPr bwMode="auto">
            <a:xfrm rot="16200000">
              <a:off x="10345782" y="2189187"/>
              <a:ext cx="83454" cy="8241"/>
            </a:xfrm>
            <a:custGeom>
              <a:avLst/>
              <a:gdLst>
                <a:gd name="T0" fmla="*/ 0 w 287"/>
                <a:gd name="T1" fmla="*/ 19 h 20"/>
                <a:gd name="T2" fmla="*/ 0 w 287"/>
                <a:gd name="T3" fmla="*/ 19 h 20"/>
                <a:gd name="T4" fmla="*/ 38 w 287"/>
                <a:gd name="T5" fmla="*/ 0 h 20"/>
                <a:gd name="T6" fmla="*/ 134 w 287"/>
                <a:gd name="T7" fmla="*/ 0 h 20"/>
                <a:gd name="T8" fmla="*/ 248 w 287"/>
                <a:gd name="T9" fmla="*/ 0 h 20"/>
                <a:gd name="T10" fmla="*/ 286 w 287"/>
                <a:gd name="T11" fmla="*/ 19 h 20"/>
                <a:gd name="T12" fmla="*/ 248 w 287"/>
                <a:gd name="T13" fmla="*/ 19 h 20"/>
                <a:gd name="T14" fmla="*/ 134 w 287"/>
                <a:gd name="T15" fmla="*/ 19 h 20"/>
                <a:gd name="T16" fmla="*/ 38 w 287"/>
                <a:gd name="T17" fmla="*/ 19 h 20"/>
                <a:gd name="T18" fmla="*/ 0 w 287"/>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20">
                  <a:moveTo>
                    <a:pt x="0" y="19"/>
                  </a:moveTo>
                  <a:lnTo>
                    <a:pt x="0" y="19"/>
                  </a:lnTo>
                  <a:cubicBezTo>
                    <a:pt x="0" y="19"/>
                    <a:pt x="19" y="0"/>
                    <a:pt x="38" y="0"/>
                  </a:cubicBezTo>
                  <a:cubicBezTo>
                    <a:pt x="76" y="0"/>
                    <a:pt x="115" y="0"/>
                    <a:pt x="134" y="0"/>
                  </a:cubicBezTo>
                  <a:cubicBezTo>
                    <a:pt x="171" y="0"/>
                    <a:pt x="210" y="0"/>
                    <a:pt x="248" y="0"/>
                  </a:cubicBezTo>
                  <a:cubicBezTo>
                    <a:pt x="267" y="0"/>
                    <a:pt x="286" y="19"/>
                    <a:pt x="286" y="19"/>
                  </a:cubicBezTo>
                  <a:cubicBezTo>
                    <a:pt x="286" y="19"/>
                    <a:pt x="267" y="19"/>
                    <a:pt x="248" y="19"/>
                  </a:cubicBezTo>
                  <a:cubicBezTo>
                    <a:pt x="210" y="19"/>
                    <a:pt x="171" y="19"/>
                    <a:pt x="134" y="19"/>
                  </a:cubicBezTo>
                  <a:cubicBezTo>
                    <a:pt x="115" y="19"/>
                    <a:pt x="76" y="19"/>
                    <a:pt x="38" y="19"/>
                  </a:cubicBezTo>
                  <a:cubicBezTo>
                    <a:pt x="19" y="19"/>
                    <a:pt x="0" y="19"/>
                    <a:pt x="0" y="1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90" name="Freeform 189"/>
            <p:cNvSpPr>
              <a:spLocks noChangeArrowheads="1"/>
            </p:cNvSpPr>
            <p:nvPr/>
          </p:nvSpPr>
          <p:spPr bwMode="auto">
            <a:xfrm rot="16200000">
              <a:off x="10347535" y="2191113"/>
              <a:ext cx="66763" cy="8241"/>
            </a:xfrm>
            <a:custGeom>
              <a:avLst/>
              <a:gdLst>
                <a:gd name="T0" fmla="*/ 0 w 230"/>
                <a:gd name="T1" fmla="*/ 0 h 20"/>
                <a:gd name="T2" fmla="*/ 0 w 230"/>
                <a:gd name="T3" fmla="*/ 0 h 20"/>
                <a:gd name="T4" fmla="*/ 38 w 230"/>
                <a:gd name="T5" fmla="*/ 0 h 20"/>
                <a:gd name="T6" fmla="*/ 115 w 230"/>
                <a:gd name="T7" fmla="*/ 0 h 20"/>
                <a:gd name="T8" fmla="*/ 191 w 230"/>
                <a:gd name="T9" fmla="*/ 0 h 20"/>
                <a:gd name="T10" fmla="*/ 229 w 230"/>
                <a:gd name="T11" fmla="*/ 0 h 20"/>
                <a:gd name="T12" fmla="*/ 191 w 230"/>
                <a:gd name="T13" fmla="*/ 0 h 20"/>
                <a:gd name="T14" fmla="*/ 115 w 230"/>
                <a:gd name="T15" fmla="*/ 19 h 20"/>
                <a:gd name="T16" fmla="*/ 38 w 230"/>
                <a:gd name="T17" fmla="*/ 0 h 20"/>
                <a:gd name="T18" fmla="*/ 0 w 23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0">
                  <a:moveTo>
                    <a:pt x="0" y="0"/>
                  </a:moveTo>
                  <a:lnTo>
                    <a:pt x="0" y="0"/>
                  </a:lnTo>
                  <a:cubicBezTo>
                    <a:pt x="0" y="0"/>
                    <a:pt x="19" y="0"/>
                    <a:pt x="38" y="0"/>
                  </a:cubicBezTo>
                  <a:cubicBezTo>
                    <a:pt x="57" y="0"/>
                    <a:pt x="96" y="0"/>
                    <a:pt x="115" y="0"/>
                  </a:cubicBezTo>
                  <a:cubicBezTo>
                    <a:pt x="152" y="0"/>
                    <a:pt x="172" y="0"/>
                    <a:pt x="191" y="0"/>
                  </a:cubicBezTo>
                  <a:cubicBezTo>
                    <a:pt x="229" y="0"/>
                    <a:pt x="229" y="0"/>
                    <a:pt x="229" y="0"/>
                  </a:cubicBezTo>
                  <a:cubicBezTo>
                    <a:pt x="229" y="0"/>
                    <a:pt x="229" y="0"/>
                    <a:pt x="191" y="0"/>
                  </a:cubicBezTo>
                  <a:cubicBezTo>
                    <a:pt x="172" y="19"/>
                    <a:pt x="152" y="19"/>
                    <a:pt x="115" y="19"/>
                  </a:cubicBezTo>
                  <a:cubicBezTo>
                    <a:pt x="96" y="19"/>
                    <a:pt x="57" y="19"/>
                    <a:pt x="38" y="0"/>
                  </a:cubicBezTo>
                  <a:cubicBezTo>
                    <a:pt x="19" y="0"/>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91" name="Freeform 190"/>
            <p:cNvSpPr>
              <a:spLocks noChangeArrowheads="1"/>
            </p:cNvSpPr>
            <p:nvPr/>
          </p:nvSpPr>
          <p:spPr bwMode="auto">
            <a:xfrm rot="16200000">
              <a:off x="10422445" y="2311798"/>
              <a:ext cx="71899" cy="8243"/>
            </a:xfrm>
            <a:custGeom>
              <a:avLst/>
              <a:gdLst>
                <a:gd name="T0" fmla="*/ 0 w 249"/>
                <a:gd name="T1" fmla="*/ 0 h 20"/>
                <a:gd name="T2" fmla="*/ 0 w 249"/>
                <a:gd name="T3" fmla="*/ 0 h 20"/>
                <a:gd name="T4" fmla="*/ 38 w 249"/>
                <a:gd name="T5" fmla="*/ 0 h 20"/>
                <a:gd name="T6" fmla="*/ 114 w 249"/>
                <a:gd name="T7" fmla="*/ 0 h 20"/>
                <a:gd name="T8" fmla="*/ 210 w 249"/>
                <a:gd name="T9" fmla="*/ 0 h 20"/>
                <a:gd name="T10" fmla="*/ 248 w 249"/>
                <a:gd name="T11" fmla="*/ 0 h 20"/>
                <a:gd name="T12" fmla="*/ 210 w 249"/>
                <a:gd name="T13" fmla="*/ 19 h 20"/>
                <a:gd name="T14" fmla="*/ 114 w 249"/>
                <a:gd name="T15" fmla="*/ 19 h 20"/>
                <a:gd name="T16" fmla="*/ 38 w 249"/>
                <a:gd name="T17" fmla="*/ 19 h 20"/>
                <a:gd name="T18" fmla="*/ 0 w 249"/>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
                  <a:moveTo>
                    <a:pt x="0" y="0"/>
                  </a:moveTo>
                  <a:lnTo>
                    <a:pt x="0" y="0"/>
                  </a:lnTo>
                  <a:cubicBezTo>
                    <a:pt x="0" y="0"/>
                    <a:pt x="19" y="0"/>
                    <a:pt x="38" y="0"/>
                  </a:cubicBezTo>
                  <a:cubicBezTo>
                    <a:pt x="57" y="0"/>
                    <a:pt x="95" y="0"/>
                    <a:pt x="114" y="0"/>
                  </a:cubicBezTo>
                  <a:cubicBezTo>
                    <a:pt x="153" y="0"/>
                    <a:pt x="191" y="0"/>
                    <a:pt x="210" y="0"/>
                  </a:cubicBezTo>
                  <a:cubicBezTo>
                    <a:pt x="229" y="0"/>
                    <a:pt x="248" y="0"/>
                    <a:pt x="248" y="0"/>
                  </a:cubicBezTo>
                  <a:cubicBezTo>
                    <a:pt x="248" y="0"/>
                    <a:pt x="229" y="19"/>
                    <a:pt x="210" y="19"/>
                  </a:cubicBezTo>
                  <a:cubicBezTo>
                    <a:pt x="191" y="19"/>
                    <a:pt x="153" y="19"/>
                    <a:pt x="114" y="19"/>
                  </a:cubicBezTo>
                  <a:cubicBezTo>
                    <a:pt x="95" y="19"/>
                    <a:pt x="57" y="19"/>
                    <a:pt x="38" y="19"/>
                  </a:cubicBezTo>
                  <a:cubicBezTo>
                    <a:pt x="19" y="0"/>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92" name="Freeform 191"/>
            <p:cNvSpPr>
              <a:spLocks noChangeArrowheads="1"/>
            </p:cNvSpPr>
            <p:nvPr/>
          </p:nvSpPr>
          <p:spPr bwMode="auto">
            <a:xfrm rot="16200000">
              <a:off x="10420987" y="2310515"/>
              <a:ext cx="61627" cy="8243"/>
            </a:xfrm>
            <a:custGeom>
              <a:avLst/>
              <a:gdLst>
                <a:gd name="T0" fmla="*/ 0 w 211"/>
                <a:gd name="T1" fmla="*/ 0 h 20"/>
                <a:gd name="T2" fmla="*/ 0 w 211"/>
                <a:gd name="T3" fmla="*/ 0 h 20"/>
                <a:gd name="T4" fmla="*/ 19 w 211"/>
                <a:gd name="T5" fmla="*/ 0 h 20"/>
                <a:gd name="T6" fmla="*/ 95 w 211"/>
                <a:gd name="T7" fmla="*/ 0 h 20"/>
                <a:gd name="T8" fmla="*/ 172 w 211"/>
                <a:gd name="T9" fmla="*/ 0 h 20"/>
                <a:gd name="T10" fmla="*/ 210 w 211"/>
                <a:gd name="T11" fmla="*/ 0 h 20"/>
                <a:gd name="T12" fmla="*/ 172 w 211"/>
                <a:gd name="T13" fmla="*/ 0 h 20"/>
                <a:gd name="T14" fmla="*/ 95 w 211"/>
                <a:gd name="T15" fmla="*/ 19 h 20"/>
                <a:gd name="T16" fmla="*/ 19 w 211"/>
                <a:gd name="T17" fmla="*/ 0 h 20"/>
                <a:gd name="T18" fmla="*/ 0 w 211"/>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0">
                  <a:moveTo>
                    <a:pt x="0" y="0"/>
                  </a:moveTo>
                  <a:lnTo>
                    <a:pt x="0" y="0"/>
                  </a:lnTo>
                  <a:cubicBezTo>
                    <a:pt x="0" y="0"/>
                    <a:pt x="0" y="0"/>
                    <a:pt x="19" y="0"/>
                  </a:cubicBezTo>
                  <a:cubicBezTo>
                    <a:pt x="38" y="0"/>
                    <a:pt x="76" y="0"/>
                    <a:pt x="95" y="0"/>
                  </a:cubicBezTo>
                  <a:cubicBezTo>
                    <a:pt x="115" y="0"/>
                    <a:pt x="153" y="0"/>
                    <a:pt x="172" y="0"/>
                  </a:cubicBezTo>
                  <a:cubicBezTo>
                    <a:pt x="191" y="0"/>
                    <a:pt x="210" y="0"/>
                    <a:pt x="210" y="0"/>
                  </a:cubicBezTo>
                  <a:cubicBezTo>
                    <a:pt x="210" y="0"/>
                    <a:pt x="191" y="0"/>
                    <a:pt x="172" y="0"/>
                  </a:cubicBezTo>
                  <a:cubicBezTo>
                    <a:pt x="153" y="0"/>
                    <a:pt x="115" y="19"/>
                    <a:pt x="95" y="19"/>
                  </a:cubicBezTo>
                  <a:cubicBezTo>
                    <a:pt x="76" y="19"/>
                    <a:pt x="38" y="0"/>
                    <a:pt x="19" y="0"/>
                  </a:cubicBezTo>
                  <a:cubicBezTo>
                    <a:pt x="0" y="0"/>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93" name="Freeform 192"/>
            <p:cNvSpPr>
              <a:spLocks noChangeArrowheads="1"/>
            </p:cNvSpPr>
            <p:nvPr/>
          </p:nvSpPr>
          <p:spPr bwMode="auto">
            <a:xfrm rot="16200000">
              <a:off x="10134049" y="1924703"/>
              <a:ext cx="78318" cy="8241"/>
            </a:xfrm>
            <a:custGeom>
              <a:avLst/>
              <a:gdLst>
                <a:gd name="T0" fmla="*/ 0 w 269"/>
                <a:gd name="T1" fmla="*/ 0 h 20"/>
                <a:gd name="T2" fmla="*/ 0 w 269"/>
                <a:gd name="T3" fmla="*/ 0 h 20"/>
                <a:gd name="T4" fmla="*/ 39 w 269"/>
                <a:gd name="T5" fmla="*/ 0 h 20"/>
                <a:gd name="T6" fmla="*/ 134 w 269"/>
                <a:gd name="T7" fmla="*/ 0 h 20"/>
                <a:gd name="T8" fmla="*/ 229 w 269"/>
                <a:gd name="T9" fmla="*/ 0 h 20"/>
                <a:gd name="T10" fmla="*/ 268 w 269"/>
                <a:gd name="T11" fmla="*/ 0 h 20"/>
                <a:gd name="T12" fmla="*/ 229 w 269"/>
                <a:gd name="T13" fmla="*/ 19 h 20"/>
                <a:gd name="T14" fmla="*/ 134 w 269"/>
                <a:gd name="T15" fmla="*/ 19 h 20"/>
                <a:gd name="T16" fmla="*/ 39 w 269"/>
                <a:gd name="T17" fmla="*/ 0 h 20"/>
                <a:gd name="T18" fmla="*/ 0 w 269"/>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 h="20">
                  <a:moveTo>
                    <a:pt x="0" y="0"/>
                  </a:moveTo>
                  <a:lnTo>
                    <a:pt x="0" y="0"/>
                  </a:lnTo>
                  <a:cubicBezTo>
                    <a:pt x="0" y="0"/>
                    <a:pt x="19" y="0"/>
                    <a:pt x="39" y="0"/>
                  </a:cubicBezTo>
                  <a:cubicBezTo>
                    <a:pt x="58" y="0"/>
                    <a:pt x="96" y="0"/>
                    <a:pt x="134" y="0"/>
                  </a:cubicBezTo>
                  <a:cubicBezTo>
                    <a:pt x="172" y="0"/>
                    <a:pt x="210" y="0"/>
                    <a:pt x="229" y="0"/>
                  </a:cubicBezTo>
                  <a:cubicBezTo>
                    <a:pt x="268" y="0"/>
                    <a:pt x="268" y="0"/>
                    <a:pt x="268" y="0"/>
                  </a:cubicBezTo>
                  <a:cubicBezTo>
                    <a:pt x="268" y="0"/>
                    <a:pt x="268" y="0"/>
                    <a:pt x="229" y="19"/>
                  </a:cubicBezTo>
                  <a:cubicBezTo>
                    <a:pt x="210" y="19"/>
                    <a:pt x="172" y="19"/>
                    <a:pt x="134" y="19"/>
                  </a:cubicBezTo>
                  <a:cubicBezTo>
                    <a:pt x="96" y="19"/>
                    <a:pt x="58" y="19"/>
                    <a:pt x="39" y="0"/>
                  </a:cubicBezTo>
                  <a:cubicBezTo>
                    <a:pt x="19" y="0"/>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94" name="Freeform 193"/>
            <p:cNvSpPr>
              <a:spLocks noChangeArrowheads="1"/>
            </p:cNvSpPr>
            <p:nvPr/>
          </p:nvSpPr>
          <p:spPr bwMode="auto">
            <a:xfrm rot="16200000">
              <a:off x="10126640" y="1925346"/>
              <a:ext cx="66763" cy="8241"/>
            </a:xfrm>
            <a:custGeom>
              <a:avLst/>
              <a:gdLst>
                <a:gd name="T0" fmla="*/ 0 w 230"/>
                <a:gd name="T1" fmla="*/ 19 h 20"/>
                <a:gd name="T2" fmla="*/ 0 w 230"/>
                <a:gd name="T3" fmla="*/ 19 h 20"/>
                <a:gd name="T4" fmla="*/ 39 w 230"/>
                <a:gd name="T5" fmla="*/ 0 h 20"/>
                <a:gd name="T6" fmla="*/ 115 w 230"/>
                <a:gd name="T7" fmla="*/ 0 h 20"/>
                <a:gd name="T8" fmla="*/ 191 w 230"/>
                <a:gd name="T9" fmla="*/ 0 h 20"/>
                <a:gd name="T10" fmla="*/ 229 w 230"/>
                <a:gd name="T11" fmla="*/ 19 h 20"/>
                <a:gd name="T12" fmla="*/ 191 w 230"/>
                <a:gd name="T13" fmla="*/ 19 h 20"/>
                <a:gd name="T14" fmla="*/ 115 w 230"/>
                <a:gd name="T15" fmla="*/ 19 h 20"/>
                <a:gd name="T16" fmla="*/ 39 w 230"/>
                <a:gd name="T17" fmla="*/ 19 h 20"/>
                <a:gd name="T18" fmla="*/ 0 w 230"/>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0">
                  <a:moveTo>
                    <a:pt x="0" y="19"/>
                  </a:moveTo>
                  <a:lnTo>
                    <a:pt x="0" y="19"/>
                  </a:lnTo>
                  <a:cubicBezTo>
                    <a:pt x="0" y="19"/>
                    <a:pt x="20" y="19"/>
                    <a:pt x="39" y="0"/>
                  </a:cubicBezTo>
                  <a:cubicBezTo>
                    <a:pt x="58" y="0"/>
                    <a:pt x="77" y="0"/>
                    <a:pt x="115" y="0"/>
                  </a:cubicBezTo>
                  <a:cubicBezTo>
                    <a:pt x="134" y="0"/>
                    <a:pt x="172" y="0"/>
                    <a:pt x="191" y="0"/>
                  </a:cubicBezTo>
                  <a:cubicBezTo>
                    <a:pt x="210" y="19"/>
                    <a:pt x="229" y="19"/>
                    <a:pt x="229" y="19"/>
                  </a:cubicBezTo>
                  <a:cubicBezTo>
                    <a:pt x="229" y="19"/>
                    <a:pt x="210" y="19"/>
                    <a:pt x="191" y="19"/>
                  </a:cubicBezTo>
                  <a:cubicBezTo>
                    <a:pt x="172" y="19"/>
                    <a:pt x="134" y="19"/>
                    <a:pt x="115" y="19"/>
                  </a:cubicBezTo>
                  <a:cubicBezTo>
                    <a:pt x="77" y="19"/>
                    <a:pt x="58" y="19"/>
                    <a:pt x="39" y="19"/>
                  </a:cubicBezTo>
                  <a:cubicBezTo>
                    <a:pt x="20" y="19"/>
                    <a:pt x="0" y="19"/>
                    <a:pt x="0" y="1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95" name="Freeform 194"/>
            <p:cNvSpPr>
              <a:spLocks noChangeArrowheads="1"/>
            </p:cNvSpPr>
            <p:nvPr/>
          </p:nvSpPr>
          <p:spPr bwMode="auto">
            <a:xfrm rot="16200000">
              <a:off x="10075435" y="2049241"/>
              <a:ext cx="83453" cy="8241"/>
            </a:xfrm>
            <a:custGeom>
              <a:avLst/>
              <a:gdLst>
                <a:gd name="T0" fmla="*/ 0 w 287"/>
                <a:gd name="T1" fmla="*/ 0 h 20"/>
                <a:gd name="T2" fmla="*/ 0 w 287"/>
                <a:gd name="T3" fmla="*/ 0 h 20"/>
                <a:gd name="T4" fmla="*/ 38 w 287"/>
                <a:gd name="T5" fmla="*/ 0 h 20"/>
                <a:gd name="T6" fmla="*/ 134 w 287"/>
                <a:gd name="T7" fmla="*/ 0 h 20"/>
                <a:gd name="T8" fmla="*/ 229 w 287"/>
                <a:gd name="T9" fmla="*/ 0 h 20"/>
                <a:gd name="T10" fmla="*/ 286 w 287"/>
                <a:gd name="T11" fmla="*/ 19 h 20"/>
                <a:gd name="T12" fmla="*/ 229 w 287"/>
                <a:gd name="T13" fmla="*/ 19 h 20"/>
                <a:gd name="T14" fmla="*/ 134 w 287"/>
                <a:gd name="T15" fmla="*/ 19 h 20"/>
                <a:gd name="T16" fmla="*/ 38 w 287"/>
                <a:gd name="T17" fmla="*/ 19 h 20"/>
                <a:gd name="T18" fmla="*/ 0 w 287"/>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20">
                  <a:moveTo>
                    <a:pt x="0" y="0"/>
                  </a:moveTo>
                  <a:lnTo>
                    <a:pt x="0" y="0"/>
                  </a:lnTo>
                  <a:cubicBezTo>
                    <a:pt x="0" y="0"/>
                    <a:pt x="19" y="0"/>
                    <a:pt x="38" y="0"/>
                  </a:cubicBezTo>
                  <a:cubicBezTo>
                    <a:pt x="76" y="0"/>
                    <a:pt x="115" y="0"/>
                    <a:pt x="134" y="0"/>
                  </a:cubicBezTo>
                  <a:cubicBezTo>
                    <a:pt x="172" y="0"/>
                    <a:pt x="210" y="0"/>
                    <a:pt x="229" y="0"/>
                  </a:cubicBezTo>
                  <a:cubicBezTo>
                    <a:pt x="268" y="0"/>
                    <a:pt x="286" y="19"/>
                    <a:pt x="286" y="19"/>
                  </a:cubicBezTo>
                  <a:cubicBezTo>
                    <a:pt x="286" y="19"/>
                    <a:pt x="268" y="19"/>
                    <a:pt x="229" y="19"/>
                  </a:cubicBezTo>
                  <a:cubicBezTo>
                    <a:pt x="210" y="19"/>
                    <a:pt x="172" y="19"/>
                    <a:pt x="134" y="19"/>
                  </a:cubicBezTo>
                  <a:cubicBezTo>
                    <a:pt x="115" y="19"/>
                    <a:pt x="76" y="19"/>
                    <a:pt x="38" y="19"/>
                  </a:cubicBezTo>
                  <a:cubicBezTo>
                    <a:pt x="19" y="19"/>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96" name="Freeform 195"/>
            <p:cNvSpPr>
              <a:spLocks noChangeArrowheads="1"/>
            </p:cNvSpPr>
            <p:nvPr/>
          </p:nvSpPr>
          <p:spPr bwMode="auto">
            <a:xfrm rot="16200000">
              <a:off x="10075537" y="2052450"/>
              <a:ext cx="66763" cy="8243"/>
            </a:xfrm>
            <a:custGeom>
              <a:avLst/>
              <a:gdLst>
                <a:gd name="T0" fmla="*/ 0 w 231"/>
                <a:gd name="T1" fmla="*/ 0 h 20"/>
                <a:gd name="T2" fmla="*/ 0 w 231"/>
                <a:gd name="T3" fmla="*/ 0 h 20"/>
                <a:gd name="T4" fmla="*/ 38 w 231"/>
                <a:gd name="T5" fmla="*/ 0 h 20"/>
                <a:gd name="T6" fmla="*/ 115 w 231"/>
                <a:gd name="T7" fmla="*/ 0 h 20"/>
                <a:gd name="T8" fmla="*/ 191 w 231"/>
                <a:gd name="T9" fmla="*/ 0 h 20"/>
                <a:gd name="T10" fmla="*/ 230 w 231"/>
                <a:gd name="T11" fmla="*/ 0 h 20"/>
                <a:gd name="T12" fmla="*/ 191 w 231"/>
                <a:gd name="T13" fmla="*/ 0 h 20"/>
                <a:gd name="T14" fmla="*/ 115 w 231"/>
                <a:gd name="T15" fmla="*/ 19 h 20"/>
                <a:gd name="T16" fmla="*/ 38 w 231"/>
                <a:gd name="T17" fmla="*/ 0 h 20"/>
                <a:gd name="T18" fmla="*/ 0 w 231"/>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20">
                  <a:moveTo>
                    <a:pt x="0" y="0"/>
                  </a:moveTo>
                  <a:lnTo>
                    <a:pt x="0" y="0"/>
                  </a:lnTo>
                  <a:cubicBezTo>
                    <a:pt x="0" y="0"/>
                    <a:pt x="19" y="0"/>
                    <a:pt x="38" y="0"/>
                  </a:cubicBezTo>
                  <a:cubicBezTo>
                    <a:pt x="57" y="0"/>
                    <a:pt x="96" y="0"/>
                    <a:pt x="115" y="0"/>
                  </a:cubicBezTo>
                  <a:cubicBezTo>
                    <a:pt x="153" y="0"/>
                    <a:pt x="172" y="0"/>
                    <a:pt x="191" y="0"/>
                  </a:cubicBezTo>
                  <a:cubicBezTo>
                    <a:pt x="210" y="0"/>
                    <a:pt x="230" y="0"/>
                    <a:pt x="230" y="0"/>
                  </a:cubicBezTo>
                  <a:cubicBezTo>
                    <a:pt x="230" y="0"/>
                    <a:pt x="210" y="0"/>
                    <a:pt x="191" y="0"/>
                  </a:cubicBezTo>
                  <a:cubicBezTo>
                    <a:pt x="172" y="19"/>
                    <a:pt x="153" y="19"/>
                    <a:pt x="115" y="19"/>
                  </a:cubicBezTo>
                  <a:cubicBezTo>
                    <a:pt x="96" y="19"/>
                    <a:pt x="57" y="19"/>
                    <a:pt x="38" y="0"/>
                  </a:cubicBezTo>
                  <a:cubicBezTo>
                    <a:pt x="19" y="0"/>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97" name="Freeform 196"/>
            <p:cNvSpPr>
              <a:spLocks noChangeArrowheads="1"/>
            </p:cNvSpPr>
            <p:nvPr/>
          </p:nvSpPr>
          <p:spPr bwMode="auto">
            <a:xfrm rot="16200000">
              <a:off x="10110052" y="2194321"/>
              <a:ext cx="83454" cy="8243"/>
            </a:xfrm>
            <a:custGeom>
              <a:avLst/>
              <a:gdLst>
                <a:gd name="T0" fmla="*/ 0 w 287"/>
                <a:gd name="T1" fmla="*/ 19 h 20"/>
                <a:gd name="T2" fmla="*/ 0 w 287"/>
                <a:gd name="T3" fmla="*/ 19 h 20"/>
                <a:gd name="T4" fmla="*/ 57 w 287"/>
                <a:gd name="T5" fmla="*/ 0 h 20"/>
                <a:gd name="T6" fmla="*/ 153 w 287"/>
                <a:gd name="T7" fmla="*/ 0 h 20"/>
                <a:gd name="T8" fmla="*/ 248 w 287"/>
                <a:gd name="T9" fmla="*/ 19 h 20"/>
                <a:gd name="T10" fmla="*/ 286 w 287"/>
                <a:gd name="T11" fmla="*/ 19 h 20"/>
                <a:gd name="T12" fmla="*/ 248 w 287"/>
                <a:gd name="T13" fmla="*/ 19 h 20"/>
                <a:gd name="T14" fmla="*/ 153 w 287"/>
                <a:gd name="T15" fmla="*/ 19 h 20"/>
                <a:gd name="T16" fmla="*/ 57 w 287"/>
                <a:gd name="T17" fmla="*/ 19 h 20"/>
                <a:gd name="T18" fmla="*/ 0 w 287"/>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20">
                  <a:moveTo>
                    <a:pt x="0" y="19"/>
                  </a:moveTo>
                  <a:lnTo>
                    <a:pt x="0" y="19"/>
                  </a:lnTo>
                  <a:cubicBezTo>
                    <a:pt x="0" y="19"/>
                    <a:pt x="19" y="19"/>
                    <a:pt x="57" y="0"/>
                  </a:cubicBezTo>
                  <a:cubicBezTo>
                    <a:pt x="76" y="0"/>
                    <a:pt x="114" y="0"/>
                    <a:pt x="153" y="0"/>
                  </a:cubicBezTo>
                  <a:cubicBezTo>
                    <a:pt x="190" y="0"/>
                    <a:pt x="210" y="0"/>
                    <a:pt x="248" y="19"/>
                  </a:cubicBezTo>
                  <a:cubicBezTo>
                    <a:pt x="267" y="19"/>
                    <a:pt x="286" y="19"/>
                    <a:pt x="286" y="19"/>
                  </a:cubicBezTo>
                  <a:cubicBezTo>
                    <a:pt x="286" y="19"/>
                    <a:pt x="267" y="19"/>
                    <a:pt x="248" y="19"/>
                  </a:cubicBezTo>
                  <a:cubicBezTo>
                    <a:pt x="210" y="19"/>
                    <a:pt x="190" y="19"/>
                    <a:pt x="153" y="19"/>
                  </a:cubicBezTo>
                  <a:cubicBezTo>
                    <a:pt x="114" y="19"/>
                    <a:pt x="76" y="19"/>
                    <a:pt x="57" y="19"/>
                  </a:cubicBezTo>
                  <a:cubicBezTo>
                    <a:pt x="19" y="19"/>
                    <a:pt x="0" y="19"/>
                    <a:pt x="0" y="1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98" name="Freeform 197"/>
            <p:cNvSpPr>
              <a:spLocks noChangeArrowheads="1"/>
            </p:cNvSpPr>
            <p:nvPr/>
          </p:nvSpPr>
          <p:spPr bwMode="auto">
            <a:xfrm rot="16200000">
              <a:off x="10109236" y="2194964"/>
              <a:ext cx="71899" cy="8243"/>
            </a:xfrm>
            <a:custGeom>
              <a:avLst/>
              <a:gdLst>
                <a:gd name="T0" fmla="*/ 0 w 249"/>
                <a:gd name="T1" fmla="*/ 0 h 20"/>
                <a:gd name="T2" fmla="*/ 0 w 249"/>
                <a:gd name="T3" fmla="*/ 0 h 20"/>
                <a:gd name="T4" fmla="*/ 38 w 249"/>
                <a:gd name="T5" fmla="*/ 0 h 20"/>
                <a:gd name="T6" fmla="*/ 134 w 249"/>
                <a:gd name="T7" fmla="*/ 0 h 20"/>
                <a:gd name="T8" fmla="*/ 210 w 249"/>
                <a:gd name="T9" fmla="*/ 0 h 20"/>
                <a:gd name="T10" fmla="*/ 248 w 249"/>
                <a:gd name="T11" fmla="*/ 0 h 20"/>
                <a:gd name="T12" fmla="*/ 210 w 249"/>
                <a:gd name="T13" fmla="*/ 19 h 20"/>
                <a:gd name="T14" fmla="*/ 115 w 249"/>
                <a:gd name="T15" fmla="*/ 19 h 20"/>
                <a:gd name="T16" fmla="*/ 38 w 249"/>
                <a:gd name="T17" fmla="*/ 19 h 20"/>
                <a:gd name="T18" fmla="*/ 0 w 249"/>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
                  <a:moveTo>
                    <a:pt x="0" y="0"/>
                  </a:moveTo>
                  <a:lnTo>
                    <a:pt x="0" y="0"/>
                  </a:lnTo>
                  <a:cubicBezTo>
                    <a:pt x="0" y="0"/>
                    <a:pt x="19" y="0"/>
                    <a:pt x="38" y="0"/>
                  </a:cubicBezTo>
                  <a:cubicBezTo>
                    <a:pt x="57" y="0"/>
                    <a:pt x="95" y="0"/>
                    <a:pt x="134" y="0"/>
                  </a:cubicBezTo>
                  <a:cubicBezTo>
                    <a:pt x="153" y="0"/>
                    <a:pt x="191" y="0"/>
                    <a:pt x="210" y="0"/>
                  </a:cubicBezTo>
                  <a:cubicBezTo>
                    <a:pt x="229" y="0"/>
                    <a:pt x="248" y="0"/>
                    <a:pt x="248" y="0"/>
                  </a:cubicBezTo>
                  <a:cubicBezTo>
                    <a:pt x="248" y="0"/>
                    <a:pt x="229" y="19"/>
                    <a:pt x="210" y="19"/>
                  </a:cubicBezTo>
                  <a:cubicBezTo>
                    <a:pt x="191" y="19"/>
                    <a:pt x="153" y="19"/>
                    <a:pt x="115" y="19"/>
                  </a:cubicBezTo>
                  <a:cubicBezTo>
                    <a:pt x="95" y="19"/>
                    <a:pt x="57" y="19"/>
                    <a:pt x="38" y="19"/>
                  </a:cubicBezTo>
                  <a:cubicBezTo>
                    <a:pt x="19" y="0"/>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99" name="Freeform 198"/>
            <p:cNvSpPr>
              <a:spLocks noChangeArrowheads="1"/>
            </p:cNvSpPr>
            <p:nvPr/>
          </p:nvSpPr>
          <p:spPr bwMode="auto">
            <a:xfrm rot="16200000">
              <a:off x="10255220" y="2307948"/>
              <a:ext cx="66763" cy="8241"/>
            </a:xfrm>
            <a:custGeom>
              <a:avLst/>
              <a:gdLst>
                <a:gd name="T0" fmla="*/ 0 w 230"/>
                <a:gd name="T1" fmla="*/ 19 h 20"/>
                <a:gd name="T2" fmla="*/ 0 w 230"/>
                <a:gd name="T3" fmla="*/ 19 h 20"/>
                <a:gd name="T4" fmla="*/ 38 w 230"/>
                <a:gd name="T5" fmla="*/ 19 h 20"/>
                <a:gd name="T6" fmla="*/ 115 w 230"/>
                <a:gd name="T7" fmla="*/ 0 h 20"/>
                <a:gd name="T8" fmla="*/ 191 w 230"/>
                <a:gd name="T9" fmla="*/ 19 h 20"/>
                <a:gd name="T10" fmla="*/ 229 w 230"/>
                <a:gd name="T11" fmla="*/ 19 h 20"/>
                <a:gd name="T12" fmla="*/ 191 w 230"/>
                <a:gd name="T13" fmla="*/ 19 h 20"/>
                <a:gd name="T14" fmla="*/ 115 w 230"/>
                <a:gd name="T15" fmla="*/ 19 h 20"/>
                <a:gd name="T16" fmla="*/ 38 w 230"/>
                <a:gd name="T17" fmla="*/ 19 h 20"/>
                <a:gd name="T18" fmla="*/ 0 w 230"/>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0">
                  <a:moveTo>
                    <a:pt x="0" y="19"/>
                  </a:moveTo>
                  <a:lnTo>
                    <a:pt x="0" y="19"/>
                  </a:lnTo>
                  <a:cubicBezTo>
                    <a:pt x="0" y="19"/>
                    <a:pt x="0" y="19"/>
                    <a:pt x="38" y="19"/>
                  </a:cubicBezTo>
                  <a:cubicBezTo>
                    <a:pt x="57" y="0"/>
                    <a:pt x="76" y="0"/>
                    <a:pt x="115" y="0"/>
                  </a:cubicBezTo>
                  <a:cubicBezTo>
                    <a:pt x="134" y="0"/>
                    <a:pt x="172" y="19"/>
                    <a:pt x="191" y="19"/>
                  </a:cubicBezTo>
                  <a:cubicBezTo>
                    <a:pt x="210" y="19"/>
                    <a:pt x="229" y="19"/>
                    <a:pt x="229" y="19"/>
                  </a:cubicBezTo>
                  <a:cubicBezTo>
                    <a:pt x="229" y="19"/>
                    <a:pt x="210" y="19"/>
                    <a:pt x="191" y="19"/>
                  </a:cubicBezTo>
                  <a:cubicBezTo>
                    <a:pt x="172" y="19"/>
                    <a:pt x="134" y="19"/>
                    <a:pt x="115" y="19"/>
                  </a:cubicBezTo>
                  <a:cubicBezTo>
                    <a:pt x="76" y="19"/>
                    <a:pt x="57" y="19"/>
                    <a:pt x="38" y="19"/>
                  </a:cubicBezTo>
                  <a:cubicBezTo>
                    <a:pt x="0" y="19"/>
                    <a:pt x="0" y="19"/>
                    <a:pt x="0" y="1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00" name="Freeform 199"/>
            <p:cNvSpPr>
              <a:spLocks noChangeArrowheads="1"/>
            </p:cNvSpPr>
            <p:nvPr/>
          </p:nvSpPr>
          <p:spPr bwMode="auto">
            <a:xfrm rot="16200000">
              <a:off x="10252113" y="2313083"/>
              <a:ext cx="56492" cy="8243"/>
            </a:xfrm>
            <a:custGeom>
              <a:avLst/>
              <a:gdLst>
                <a:gd name="T0" fmla="*/ 0 w 192"/>
                <a:gd name="T1" fmla="*/ 19 h 20"/>
                <a:gd name="T2" fmla="*/ 0 w 192"/>
                <a:gd name="T3" fmla="*/ 19 h 20"/>
                <a:gd name="T4" fmla="*/ 38 w 192"/>
                <a:gd name="T5" fmla="*/ 0 h 20"/>
                <a:gd name="T6" fmla="*/ 95 w 192"/>
                <a:gd name="T7" fmla="*/ 0 h 20"/>
                <a:gd name="T8" fmla="*/ 172 w 192"/>
                <a:gd name="T9" fmla="*/ 0 h 20"/>
                <a:gd name="T10" fmla="*/ 191 w 192"/>
                <a:gd name="T11" fmla="*/ 19 h 20"/>
                <a:gd name="T12" fmla="*/ 172 w 192"/>
                <a:gd name="T13" fmla="*/ 19 h 20"/>
                <a:gd name="T14" fmla="*/ 95 w 192"/>
                <a:gd name="T15" fmla="*/ 19 h 20"/>
                <a:gd name="T16" fmla="*/ 38 w 192"/>
                <a:gd name="T17" fmla="*/ 19 h 20"/>
                <a:gd name="T18" fmla="*/ 0 w 192"/>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20">
                  <a:moveTo>
                    <a:pt x="0" y="19"/>
                  </a:moveTo>
                  <a:lnTo>
                    <a:pt x="0" y="19"/>
                  </a:lnTo>
                  <a:cubicBezTo>
                    <a:pt x="0" y="19"/>
                    <a:pt x="19" y="19"/>
                    <a:pt x="38" y="0"/>
                  </a:cubicBezTo>
                  <a:cubicBezTo>
                    <a:pt x="57" y="0"/>
                    <a:pt x="76" y="0"/>
                    <a:pt x="95" y="0"/>
                  </a:cubicBezTo>
                  <a:cubicBezTo>
                    <a:pt x="134" y="0"/>
                    <a:pt x="153" y="0"/>
                    <a:pt x="172" y="0"/>
                  </a:cubicBezTo>
                  <a:cubicBezTo>
                    <a:pt x="191" y="19"/>
                    <a:pt x="191" y="19"/>
                    <a:pt x="191" y="19"/>
                  </a:cubicBezTo>
                  <a:cubicBezTo>
                    <a:pt x="191" y="19"/>
                    <a:pt x="191" y="19"/>
                    <a:pt x="172" y="19"/>
                  </a:cubicBezTo>
                  <a:cubicBezTo>
                    <a:pt x="153" y="19"/>
                    <a:pt x="134" y="19"/>
                    <a:pt x="95" y="19"/>
                  </a:cubicBezTo>
                  <a:cubicBezTo>
                    <a:pt x="76" y="19"/>
                    <a:pt x="57" y="19"/>
                    <a:pt x="38" y="19"/>
                  </a:cubicBezTo>
                  <a:cubicBezTo>
                    <a:pt x="19" y="19"/>
                    <a:pt x="0" y="19"/>
                    <a:pt x="0" y="1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01" name="Freeform 200"/>
            <p:cNvSpPr>
              <a:spLocks noChangeArrowheads="1"/>
            </p:cNvSpPr>
            <p:nvPr/>
          </p:nvSpPr>
          <p:spPr bwMode="auto">
            <a:xfrm rot="16200000">
              <a:off x="10292716" y="1760855"/>
              <a:ext cx="11555" cy="456625"/>
            </a:xfrm>
            <a:custGeom>
              <a:avLst/>
              <a:gdLst>
                <a:gd name="T0" fmla="*/ 0 w 39"/>
                <a:gd name="T1" fmla="*/ 0 h 1223"/>
                <a:gd name="T2" fmla="*/ 0 w 39"/>
                <a:gd name="T3" fmla="*/ 0 h 1223"/>
                <a:gd name="T4" fmla="*/ 19 w 39"/>
                <a:gd name="T5" fmla="*/ 57 h 1223"/>
                <a:gd name="T6" fmla="*/ 19 w 39"/>
                <a:gd name="T7" fmla="*/ 191 h 1223"/>
                <a:gd name="T8" fmla="*/ 19 w 39"/>
                <a:gd name="T9" fmla="*/ 382 h 1223"/>
                <a:gd name="T10" fmla="*/ 38 w 39"/>
                <a:gd name="T11" fmla="*/ 611 h 1223"/>
                <a:gd name="T12" fmla="*/ 38 w 39"/>
                <a:gd name="T13" fmla="*/ 840 h 1223"/>
                <a:gd name="T14" fmla="*/ 38 w 39"/>
                <a:gd name="T15" fmla="*/ 1031 h 1223"/>
                <a:gd name="T16" fmla="*/ 19 w 39"/>
                <a:gd name="T17" fmla="*/ 1165 h 1223"/>
                <a:gd name="T18" fmla="*/ 19 w 39"/>
                <a:gd name="T19" fmla="*/ 1222 h 1223"/>
                <a:gd name="T20" fmla="*/ 19 w 39"/>
                <a:gd name="T21" fmla="*/ 1165 h 1223"/>
                <a:gd name="T22" fmla="*/ 19 w 39"/>
                <a:gd name="T23" fmla="*/ 1031 h 1223"/>
                <a:gd name="T24" fmla="*/ 0 w 39"/>
                <a:gd name="T25" fmla="*/ 840 h 1223"/>
                <a:gd name="T26" fmla="*/ 0 w 39"/>
                <a:gd name="T27" fmla="*/ 611 h 1223"/>
                <a:gd name="T28" fmla="*/ 0 w 39"/>
                <a:gd name="T29" fmla="*/ 382 h 1223"/>
                <a:gd name="T30" fmla="*/ 0 w 39"/>
                <a:gd name="T31" fmla="*/ 191 h 1223"/>
                <a:gd name="T32" fmla="*/ 0 w 39"/>
                <a:gd name="T33" fmla="*/ 57 h 1223"/>
                <a:gd name="T34" fmla="*/ 0 w 39"/>
                <a:gd name="T35"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1223">
                  <a:moveTo>
                    <a:pt x="0" y="0"/>
                  </a:moveTo>
                  <a:lnTo>
                    <a:pt x="0" y="0"/>
                  </a:lnTo>
                  <a:cubicBezTo>
                    <a:pt x="0" y="0"/>
                    <a:pt x="19" y="19"/>
                    <a:pt x="19" y="57"/>
                  </a:cubicBezTo>
                  <a:cubicBezTo>
                    <a:pt x="19" y="96"/>
                    <a:pt x="19" y="134"/>
                    <a:pt x="19" y="191"/>
                  </a:cubicBezTo>
                  <a:cubicBezTo>
                    <a:pt x="19" y="248"/>
                    <a:pt x="19" y="325"/>
                    <a:pt x="19" y="382"/>
                  </a:cubicBezTo>
                  <a:cubicBezTo>
                    <a:pt x="38" y="459"/>
                    <a:pt x="38" y="535"/>
                    <a:pt x="38" y="611"/>
                  </a:cubicBezTo>
                  <a:cubicBezTo>
                    <a:pt x="38" y="688"/>
                    <a:pt x="38" y="764"/>
                    <a:pt x="38" y="840"/>
                  </a:cubicBezTo>
                  <a:cubicBezTo>
                    <a:pt x="38" y="897"/>
                    <a:pt x="38" y="974"/>
                    <a:pt x="38" y="1031"/>
                  </a:cubicBezTo>
                  <a:cubicBezTo>
                    <a:pt x="38" y="1088"/>
                    <a:pt x="38" y="1126"/>
                    <a:pt x="19" y="1165"/>
                  </a:cubicBezTo>
                  <a:cubicBezTo>
                    <a:pt x="19" y="1203"/>
                    <a:pt x="19" y="1222"/>
                    <a:pt x="19" y="1222"/>
                  </a:cubicBezTo>
                  <a:cubicBezTo>
                    <a:pt x="19" y="1222"/>
                    <a:pt x="19" y="1203"/>
                    <a:pt x="19" y="1165"/>
                  </a:cubicBezTo>
                  <a:cubicBezTo>
                    <a:pt x="19" y="1126"/>
                    <a:pt x="19" y="1088"/>
                    <a:pt x="19" y="1031"/>
                  </a:cubicBezTo>
                  <a:cubicBezTo>
                    <a:pt x="19" y="974"/>
                    <a:pt x="19" y="897"/>
                    <a:pt x="0" y="840"/>
                  </a:cubicBezTo>
                  <a:cubicBezTo>
                    <a:pt x="0" y="764"/>
                    <a:pt x="0" y="688"/>
                    <a:pt x="0" y="611"/>
                  </a:cubicBezTo>
                  <a:cubicBezTo>
                    <a:pt x="0" y="535"/>
                    <a:pt x="0" y="459"/>
                    <a:pt x="0" y="382"/>
                  </a:cubicBezTo>
                  <a:cubicBezTo>
                    <a:pt x="0" y="325"/>
                    <a:pt x="0" y="248"/>
                    <a:pt x="0" y="191"/>
                  </a:cubicBezTo>
                  <a:cubicBezTo>
                    <a:pt x="0" y="134"/>
                    <a:pt x="0" y="96"/>
                    <a:pt x="0" y="57"/>
                  </a:cubicBezTo>
                  <a:cubicBezTo>
                    <a:pt x="0" y="19"/>
                    <a:pt x="0" y="0"/>
                    <a:pt x="0" y="0"/>
                  </a:cubicBezTo>
                </a:path>
              </a:pathLst>
            </a:custGeom>
            <a:solidFill>
              <a:srgbClr val="F6C29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02" name="Freeform 201"/>
            <p:cNvSpPr>
              <a:spLocks noChangeArrowheads="1"/>
            </p:cNvSpPr>
            <p:nvPr/>
          </p:nvSpPr>
          <p:spPr bwMode="auto">
            <a:xfrm rot="16200000">
              <a:off x="10274581" y="1904096"/>
              <a:ext cx="11556" cy="450032"/>
            </a:xfrm>
            <a:custGeom>
              <a:avLst/>
              <a:gdLst>
                <a:gd name="T0" fmla="*/ 0 w 39"/>
                <a:gd name="T1" fmla="*/ 0 h 1204"/>
                <a:gd name="T2" fmla="*/ 0 w 39"/>
                <a:gd name="T3" fmla="*/ 0 h 1204"/>
                <a:gd name="T4" fmla="*/ 0 w 39"/>
                <a:gd name="T5" fmla="*/ 38 h 1204"/>
                <a:gd name="T6" fmla="*/ 19 w 39"/>
                <a:gd name="T7" fmla="*/ 191 h 1204"/>
                <a:gd name="T8" fmla="*/ 19 w 39"/>
                <a:gd name="T9" fmla="*/ 382 h 1204"/>
                <a:gd name="T10" fmla="*/ 19 w 39"/>
                <a:gd name="T11" fmla="*/ 592 h 1204"/>
                <a:gd name="T12" fmla="*/ 38 w 39"/>
                <a:gd name="T13" fmla="*/ 821 h 1204"/>
                <a:gd name="T14" fmla="*/ 19 w 39"/>
                <a:gd name="T15" fmla="*/ 1012 h 1204"/>
                <a:gd name="T16" fmla="*/ 19 w 39"/>
                <a:gd name="T17" fmla="*/ 1145 h 1204"/>
                <a:gd name="T18" fmla="*/ 19 w 39"/>
                <a:gd name="T19" fmla="*/ 1203 h 1204"/>
                <a:gd name="T20" fmla="*/ 19 w 39"/>
                <a:gd name="T21" fmla="*/ 1145 h 1204"/>
                <a:gd name="T22" fmla="*/ 19 w 39"/>
                <a:gd name="T23" fmla="*/ 1012 h 1204"/>
                <a:gd name="T24" fmla="*/ 0 w 39"/>
                <a:gd name="T25" fmla="*/ 821 h 1204"/>
                <a:gd name="T26" fmla="*/ 0 w 39"/>
                <a:gd name="T27" fmla="*/ 592 h 1204"/>
                <a:gd name="T28" fmla="*/ 0 w 39"/>
                <a:gd name="T29" fmla="*/ 382 h 1204"/>
                <a:gd name="T30" fmla="*/ 0 w 39"/>
                <a:gd name="T31" fmla="*/ 191 h 1204"/>
                <a:gd name="T32" fmla="*/ 0 w 39"/>
                <a:gd name="T33" fmla="*/ 38 h 1204"/>
                <a:gd name="T34" fmla="*/ 0 w 39"/>
                <a:gd name="T35"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1204">
                  <a:moveTo>
                    <a:pt x="0" y="0"/>
                  </a:moveTo>
                  <a:lnTo>
                    <a:pt x="0" y="0"/>
                  </a:lnTo>
                  <a:cubicBezTo>
                    <a:pt x="0" y="0"/>
                    <a:pt x="0" y="19"/>
                    <a:pt x="0" y="38"/>
                  </a:cubicBezTo>
                  <a:cubicBezTo>
                    <a:pt x="19" y="76"/>
                    <a:pt x="19" y="134"/>
                    <a:pt x="19" y="191"/>
                  </a:cubicBezTo>
                  <a:cubicBezTo>
                    <a:pt x="19" y="229"/>
                    <a:pt x="19" y="305"/>
                    <a:pt x="19" y="382"/>
                  </a:cubicBezTo>
                  <a:cubicBezTo>
                    <a:pt x="19" y="439"/>
                    <a:pt x="19" y="515"/>
                    <a:pt x="19" y="592"/>
                  </a:cubicBezTo>
                  <a:cubicBezTo>
                    <a:pt x="38" y="668"/>
                    <a:pt x="38" y="745"/>
                    <a:pt x="38" y="821"/>
                  </a:cubicBezTo>
                  <a:cubicBezTo>
                    <a:pt x="38" y="897"/>
                    <a:pt x="19" y="955"/>
                    <a:pt x="19" y="1012"/>
                  </a:cubicBezTo>
                  <a:cubicBezTo>
                    <a:pt x="19" y="1069"/>
                    <a:pt x="19" y="1107"/>
                    <a:pt x="19" y="1145"/>
                  </a:cubicBezTo>
                  <a:cubicBezTo>
                    <a:pt x="19" y="1184"/>
                    <a:pt x="19" y="1203"/>
                    <a:pt x="19" y="1203"/>
                  </a:cubicBezTo>
                  <a:cubicBezTo>
                    <a:pt x="19" y="1203"/>
                    <a:pt x="19" y="1184"/>
                    <a:pt x="19" y="1145"/>
                  </a:cubicBezTo>
                  <a:cubicBezTo>
                    <a:pt x="19" y="1107"/>
                    <a:pt x="19" y="1069"/>
                    <a:pt x="19" y="1012"/>
                  </a:cubicBezTo>
                  <a:cubicBezTo>
                    <a:pt x="19" y="955"/>
                    <a:pt x="0" y="897"/>
                    <a:pt x="0" y="821"/>
                  </a:cubicBezTo>
                  <a:cubicBezTo>
                    <a:pt x="0" y="745"/>
                    <a:pt x="0" y="668"/>
                    <a:pt x="0" y="592"/>
                  </a:cubicBezTo>
                  <a:cubicBezTo>
                    <a:pt x="0" y="515"/>
                    <a:pt x="0" y="439"/>
                    <a:pt x="0" y="382"/>
                  </a:cubicBezTo>
                  <a:cubicBezTo>
                    <a:pt x="0" y="305"/>
                    <a:pt x="0" y="229"/>
                    <a:pt x="0" y="191"/>
                  </a:cubicBezTo>
                  <a:cubicBezTo>
                    <a:pt x="0" y="134"/>
                    <a:pt x="0" y="76"/>
                    <a:pt x="0" y="38"/>
                  </a:cubicBezTo>
                  <a:cubicBezTo>
                    <a:pt x="0" y="19"/>
                    <a:pt x="0" y="0"/>
                    <a:pt x="0" y="0"/>
                  </a:cubicBezTo>
                </a:path>
              </a:pathLst>
            </a:custGeom>
            <a:solidFill>
              <a:srgbClr val="F6C29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03" name="Freeform 202"/>
            <p:cNvSpPr>
              <a:spLocks noChangeArrowheads="1"/>
            </p:cNvSpPr>
            <p:nvPr/>
          </p:nvSpPr>
          <p:spPr bwMode="auto">
            <a:xfrm rot="16200000">
              <a:off x="10362871" y="2098061"/>
              <a:ext cx="6419" cy="321451"/>
            </a:xfrm>
            <a:custGeom>
              <a:avLst/>
              <a:gdLst>
                <a:gd name="T0" fmla="*/ 0 w 20"/>
                <a:gd name="T1" fmla="*/ 0 h 860"/>
                <a:gd name="T2" fmla="*/ 0 w 20"/>
                <a:gd name="T3" fmla="*/ 0 h 860"/>
                <a:gd name="T4" fmla="*/ 0 w 20"/>
                <a:gd name="T5" fmla="*/ 38 h 860"/>
                <a:gd name="T6" fmla="*/ 19 w 20"/>
                <a:gd name="T7" fmla="*/ 133 h 860"/>
                <a:gd name="T8" fmla="*/ 19 w 20"/>
                <a:gd name="T9" fmla="*/ 267 h 860"/>
                <a:gd name="T10" fmla="*/ 19 w 20"/>
                <a:gd name="T11" fmla="*/ 439 h 860"/>
                <a:gd name="T12" fmla="*/ 19 w 20"/>
                <a:gd name="T13" fmla="*/ 592 h 860"/>
                <a:gd name="T14" fmla="*/ 19 w 20"/>
                <a:gd name="T15" fmla="*/ 725 h 860"/>
                <a:gd name="T16" fmla="*/ 19 w 20"/>
                <a:gd name="T17" fmla="*/ 821 h 860"/>
                <a:gd name="T18" fmla="*/ 19 w 20"/>
                <a:gd name="T19" fmla="*/ 859 h 860"/>
                <a:gd name="T20" fmla="*/ 19 w 20"/>
                <a:gd name="T21" fmla="*/ 821 h 860"/>
                <a:gd name="T22" fmla="*/ 0 w 20"/>
                <a:gd name="T23" fmla="*/ 725 h 860"/>
                <a:gd name="T24" fmla="*/ 0 w 20"/>
                <a:gd name="T25" fmla="*/ 592 h 860"/>
                <a:gd name="T26" fmla="*/ 0 w 20"/>
                <a:gd name="T27" fmla="*/ 439 h 860"/>
                <a:gd name="T28" fmla="*/ 0 w 20"/>
                <a:gd name="T29" fmla="*/ 267 h 860"/>
                <a:gd name="T30" fmla="*/ 0 w 20"/>
                <a:gd name="T31" fmla="*/ 133 h 860"/>
                <a:gd name="T32" fmla="*/ 0 w 20"/>
                <a:gd name="T33" fmla="*/ 38 h 860"/>
                <a:gd name="T34" fmla="*/ 0 w 20"/>
                <a:gd name="T35" fmla="*/ 0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860">
                  <a:moveTo>
                    <a:pt x="0" y="0"/>
                  </a:moveTo>
                  <a:lnTo>
                    <a:pt x="0" y="0"/>
                  </a:lnTo>
                  <a:cubicBezTo>
                    <a:pt x="0" y="0"/>
                    <a:pt x="0" y="19"/>
                    <a:pt x="0" y="38"/>
                  </a:cubicBezTo>
                  <a:cubicBezTo>
                    <a:pt x="19" y="57"/>
                    <a:pt x="19" y="96"/>
                    <a:pt x="19" y="133"/>
                  </a:cubicBezTo>
                  <a:cubicBezTo>
                    <a:pt x="19" y="172"/>
                    <a:pt x="19" y="229"/>
                    <a:pt x="19" y="267"/>
                  </a:cubicBezTo>
                  <a:cubicBezTo>
                    <a:pt x="19" y="325"/>
                    <a:pt x="19" y="381"/>
                    <a:pt x="19" y="439"/>
                  </a:cubicBezTo>
                  <a:cubicBezTo>
                    <a:pt x="19" y="477"/>
                    <a:pt x="19" y="534"/>
                    <a:pt x="19" y="592"/>
                  </a:cubicBezTo>
                  <a:cubicBezTo>
                    <a:pt x="19" y="649"/>
                    <a:pt x="19" y="687"/>
                    <a:pt x="19" y="725"/>
                  </a:cubicBezTo>
                  <a:cubicBezTo>
                    <a:pt x="19" y="763"/>
                    <a:pt x="19" y="802"/>
                    <a:pt x="19" y="821"/>
                  </a:cubicBezTo>
                  <a:cubicBezTo>
                    <a:pt x="19" y="840"/>
                    <a:pt x="19" y="859"/>
                    <a:pt x="19" y="859"/>
                  </a:cubicBezTo>
                  <a:cubicBezTo>
                    <a:pt x="19" y="859"/>
                    <a:pt x="19" y="840"/>
                    <a:pt x="19" y="821"/>
                  </a:cubicBezTo>
                  <a:cubicBezTo>
                    <a:pt x="19" y="802"/>
                    <a:pt x="0" y="763"/>
                    <a:pt x="0" y="725"/>
                  </a:cubicBezTo>
                  <a:cubicBezTo>
                    <a:pt x="0" y="687"/>
                    <a:pt x="0" y="649"/>
                    <a:pt x="0" y="592"/>
                  </a:cubicBezTo>
                  <a:cubicBezTo>
                    <a:pt x="0" y="534"/>
                    <a:pt x="0" y="477"/>
                    <a:pt x="0" y="439"/>
                  </a:cubicBezTo>
                  <a:cubicBezTo>
                    <a:pt x="0" y="381"/>
                    <a:pt x="0" y="325"/>
                    <a:pt x="0" y="267"/>
                  </a:cubicBezTo>
                  <a:cubicBezTo>
                    <a:pt x="0" y="229"/>
                    <a:pt x="0" y="172"/>
                    <a:pt x="0" y="133"/>
                  </a:cubicBezTo>
                  <a:cubicBezTo>
                    <a:pt x="0" y="96"/>
                    <a:pt x="0" y="57"/>
                    <a:pt x="0" y="38"/>
                  </a:cubicBezTo>
                  <a:cubicBezTo>
                    <a:pt x="0" y="19"/>
                    <a:pt x="0" y="0"/>
                    <a:pt x="0" y="0"/>
                  </a:cubicBezTo>
                </a:path>
              </a:pathLst>
            </a:custGeom>
            <a:solidFill>
              <a:srgbClr val="F6C29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04" name="Freeform 203"/>
            <p:cNvSpPr>
              <a:spLocks noChangeArrowheads="1"/>
            </p:cNvSpPr>
            <p:nvPr/>
          </p:nvSpPr>
          <p:spPr bwMode="auto">
            <a:xfrm rot="16200000">
              <a:off x="10683101" y="1763040"/>
              <a:ext cx="50073" cy="36267"/>
            </a:xfrm>
            <a:custGeom>
              <a:avLst/>
              <a:gdLst>
                <a:gd name="T0" fmla="*/ 172 w 173"/>
                <a:gd name="T1" fmla="*/ 95 h 96"/>
                <a:gd name="T2" fmla="*/ 172 w 173"/>
                <a:gd name="T3" fmla="*/ 95 h 96"/>
                <a:gd name="T4" fmla="*/ 153 w 173"/>
                <a:gd name="T5" fmla="*/ 75 h 96"/>
                <a:gd name="T6" fmla="*/ 76 w 173"/>
                <a:gd name="T7" fmla="*/ 56 h 96"/>
                <a:gd name="T8" fmla="*/ 19 w 173"/>
                <a:gd name="T9" fmla="*/ 18 h 96"/>
                <a:gd name="T10" fmla="*/ 0 w 173"/>
                <a:gd name="T11" fmla="*/ 0 h 96"/>
                <a:gd name="T12" fmla="*/ 19 w 173"/>
                <a:gd name="T13" fmla="*/ 0 h 96"/>
                <a:gd name="T14" fmla="*/ 96 w 173"/>
                <a:gd name="T15" fmla="*/ 37 h 96"/>
                <a:gd name="T16" fmla="*/ 153 w 173"/>
                <a:gd name="T17" fmla="*/ 75 h 96"/>
                <a:gd name="T18" fmla="*/ 172 w 173"/>
                <a:gd name="T1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96">
                  <a:moveTo>
                    <a:pt x="172" y="95"/>
                  </a:moveTo>
                  <a:lnTo>
                    <a:pt x="172" y="95"/>
                  </a:lnTo>
                  <a:cubicBezTo>
                    <a:pt x="172" y="95"/>
                    <a:pt x="172" y="75"/>
                    <a:pt x="153" y="75"/>
                  </a:cubicBezTo>
                  <a:cubicBezTo>
                    <a:pt x="134" y="75"/>
                    <a:pt x="115" y="56"/>
                    <a:pt x="76" y="56"/>
                  </a:cubicBezTo>
                  <a:cubicBezTo>
                    <a:pt x="57" y="37"/>
                    <a:pt x="38" y="18"/>
                    <a:pt x="19" y="18"/>
                  </a:cubicBezTo>
                  <a:cubicBezTo>
                    <a:pt x="0" y="0"/>
                    <a:pt x="0" y="0"/>
                    <a:pt x="0" y="0"/>
                  </a:cubicBezTo>
                  <a:cubicBezTo>
                    <a:pt x="0" y="0"/>
                    <a:pt x="0" y="0"/>
                    <a:pt x="19" y="0"/>
                  </a:cubicBezTo>
                  <a:cubicBezTo>
                    <a:pt x="38" y="18"/>
                    <a:pt x="76" y="18"/>
                    <a:pt x="96" y="37"/>
                  </a:cubicBezTo>
                  <a:cubicBezTo>
                    <a:pt x="115" y="37"/>
                    <a:pt x="134" y="56"/>
                    <a:pt x="153" y="75"/>
                  </a:cubicBezTo>
                  <a:cubicBezTo>
                    <a:pt x="172" y="75"/>
                    <a:pt x="172" y="95"/>
                    <a:pt x="172" y="95"/>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05" name="Freeform 204"/>
            <p:cNvSpPr>
              <a:spLocks noChangeArrowheads="1"/>
            </p:cNvSpPr>
            <p:nvPr/>
          </p:nvSpPr>
          <p:spPr bwMode="auto">
            <a:xfrm rot="16200000">
              <a:off x="10688966" y="1768906"/>
              <a:ext cx="44937" cy="29672"/>
            </a:xfrm>
            <a:custGeom>
              <a:avLst/>
              <a:gdLst>
                <a:gd name="T0" fmla="*/ 153 w 154"/>
                <a:gd name="T1" fmla="*/ 77 h 78"/>
                <a:gd name="T2" fmla="*/ 153 w 154"/>
                <a:gd name="T3" fmla="*/ 77 h 78"/>
                <a:gd name="T4" fmla="*/ 134 w 154"/>
                <a:gd name="T5" fmla="*/ 77 h 78"/>
                <a:gd name="T6" fmla="*/ 76 w 154"/>
                <a:gd name="T7" fmla="*/ 57 h 78"/>
                <a:gd name="T8" fmla="*/ 38 w 154"/>
                <a:gd name="T9" fmla="*/ 19 h 78"/>
                <a:gd name="T10" fmla="*/ 0 w 154"/>
                <a:gd name="T11" fmla="*/ 0 h 78"/>
                <a:gd name="T12" fmla="*/ 38 w 154"/>
                <a:gd name="T13" fmla="*/ 19 h 78"/>
                <a:gd name="T14" fmla="*/ 96 w 154"/>
                <a:gd name="T15" fmla="*/ 38 h 78"/>
                <a:gd name="T16" fmla="*/ 134 w 154"/>
                <a:gd name="T17" fmla="*/ 77 h 78"/>
                <a:gd name="T18" fmla="*/ 153 w 154"/>
                <a:gd name="T1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78">
                  <a:moveTo>
                    <a:pt x="153" y="77"/>
                  </a:moveTo>
                  <a:lnTo>
                    <a:pt x="153" y="77"/>
                  </a:lnTo>
                  <a:cubicBezTo>
                    <a:pt x="153" y="77"/>
                    <a:pt x="153" y="77"/>
                    <a:pt x="134" y="77"/>
                  </a:cubicBezTo>
                  <a:cubicBezTo>
                    <a:pt x="115" y="77"/>
                    <a:pt x="96" y="57"/>
                    <a:pt x="76" y="57"/>
                  </a:cubicBezTo>
                  <a:cubicBezTo>
                    <a:pt x="57" y="38"/>
                    <a:pt x="38" y="38"/>
                    <a:pt x="38" y="19"/>
                  </a:cubicBezTo>
                  <a:cubicBezTo>
                    <a:pt x="19" y="19"/>
                    <a:pt x="0" y="0"/>
                    <a:pt x="0" y="0"/>
                  </a:cubicBezTo>
                  <a:cubicBezTo>
                    <a:pt x="0" y="0"/>
                    <a:pt x="19" y="19"/>
                    <a:pt x="38" y="19"/>
                  </a:cubicBezTo>
                  <a:cubicBezTo>
                    <a:pt x="38" y="19"/>
                    <a:pt x="76" y="19"/>
                    <a:pt x="96" y="38"/>
                  </a:cubicBezTo>
                  <a:cubicBezTo>
                    <a:pt x="115" y="38"/>
                    <a:pt x="115" y="57"/>
                    <a:pt x="134" y="77"/>
                  </a:cubicBezTo>
                  <a:cubicBezTo>
                    <a:pt x="153" y="77"/>
                    <a:pt x="153" y="77"/>
                    <a:pt x="153" y="77"/>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06" name="Freeform 205"/>
            <p:cNvSpPr>
              <a:spLocks noChangeArrowheads="1"/>
            </p:cNvSpPr>
            <p:nvPr/>
          </p:nvSpPr>
          <p:spPr bwMode="auto">
            <a:xfrm rot="16200000">
              <a:off x="11472914" y="1559599"/>
              <a:ext cx="356537" cy="1081639"/>
            </a:xfrm>
            <a:custGeom>
              <a:avLst/>
              <a:gdLst>
                <a:gd name="connsiteX0" fmla="*/ 356537 w 356537"/>
                <a:gd name="connsiteY0" fmla="*/ 811229 h 811229"/>
                <a:gd name="connsiteX1" fmla="*/ 8764 w 356537"/>
                <a:gd name="connsiteY1" fmla="*/ 811229 h 811229"/>
                <a:gd name="connsiteX2" fmla="*/ 0 w 356537"/>
                <a:gd name="connsiteY2" fmla="*/ 5329 h 811229"/>
                <a:gd name="connsiteX3" fmla="*/ 344774 w 356537"/>
                <a:gd name="connsiteY3" fmla="*/ 0 h 811229"/>
              </a:gdLst>
              <a:ahLst/>
              <a:cxnLst>
                <a:cxn ang="0">
                  <a:pos x="connsiteX0" y="connsiteY0"/>
                </a:cxn>
                <a:cxn ang="0">
                  <a:pos x="connsiteX1" y="connsiteY1"/>
                </a:cxn>
                <a:cxn ang="0">
                  <a:pos x="connsiteX2" y="connsiteY2"/>
                </a:cxn>
                <a:cxn ang="0">
                  <a:pos x="connsiteX3" y="connsiteY3"/>
                </a:cxn>
              </a:cxnLst>
              <a:rect l="l" t="t" r="r" b="b"/>
              <a:pathLst>
                <a:path w="356537" h="811229">
                  <a:moveTo>
                    <a:pt x="356537" y="811229"/>
                  </a:moveTo>
                  <a:lnTo>
                    <a:pt x="8764" y="811229"/>
                  </a:lnTo>
                  <a:lnTo>
                    <a:pt x="0" y="5329"/>
                  </a:lnTo>
                  <a:lnTo>
                    <a:pt x="344774" y="0"/>
                  </a:lnTo>
                  <a:close/>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07" name="Freeform 206"/>
            <p:cNvSpPr>
              <a:spLocks noChangeArrowheads="1"/>
            </p:cNvSpPr>
            <p:nvPr/>
          </p:nvSpPr>
          <p:spPr bwMode="auto">
            <a:xfrm rot="16200000">
              <a:off x="9510619" y="4975580"/>
              <a:ext cx="261916" cy="214301"/>
            </a:xfrm>
            <a:custGeom>
              <a:avLst/>
              <a:gdLst>
                <a:gd name="T0" fmla="*/ 897 w 898"/>
                <a:gd name="T1" fmla="*/ 38 h 574"/>
                <a:gd name="T2" fmla="*/ 897 w 898"/>
                <a:gd name="T3" fmla="*/ 38 h 574"/>
                <a:gd name="T4" fmla="*/ 305 w 898"/>
                <a:gd name="T5" fmla="*/ 0 h 574"/>
                <a:gd name="T6" fmla="*/ 210 w 898"/>
                <a:gd name="T7" fmla="*/ 77 h 574"/>
                <a:gd name="T8" fmla="*/ 0 w 898"/>
                <a:gd name="T9" fmla="*/ 573 h 574"/>
                <a:gd name="T10" fmla="*/ 897 w 898"/>
                <a:gd name="T11" fmla="*/ 38 h 574"/>
              </a:gdLst>
              <a:ahLst/>
              <a:cxnLst>
                <a:cxn ang="0">
                  <a:pos x="T0" y="T1"/>
                </a:cxn>
                <a:cxn ang="0">
                  <a:pos x="T2" y="T3"/>
                </a:cxn>
                <a:cxn ang="0">
                  <a:pos x="T4" y="T5"/>
                </a:cxn>
                <a:cxn ang="0">
                  <a:pos x="T6" y="T7"/>
                </a:cxn>
                <a:cxn ang="0">
                  <a:pos x="T8" y="T9"/>
                </a:cxn>
                <a:cxn ang="0">
                  <a:pos x="T10" y="T11"/>
                </a:cxn>
              </a:cxnLst>
              <a:rect l="0" t="0" r="r" b="b"/>
              <a:pathLst>
                <a:path w="898" h="574">
                  <a:moveTo>
                    <a:pt x="897" y="38"/>
                  </a:moveTo>
                  <a:lnTo>
                    <a:pt x="897" y="38"/>
                  </a:lnTo>
                  <a:cubicBezTo>
                    <a:pt x="305" y="0"/>
                    <a:pt x="305" y="0"/>
                    <a:pt x="305" y="0"/>
                  </a:cubicBezTo>
                  <a:cubicBezTo>
                    <a:pt x="305" y="0"/>
                    <a:pt x="229" y="0"/>
                    <a:pt x="210" y="77"/>
                  </a:cubicBezTo>
                  <a:cubicBezTo>
                    <a:pt x="0" y="573"/>
                    <a:pt x="0" y="573"/>
                    <a:pt x="0" y="573"/>
                  </a:cubicBezTo>
                  <a:lnTo>
                    <a:pt x="897" y="38"/>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08" name="Freeform 207"/>
            <p:cNvSpPr>
              <a:spLocks noChangeArrowheads="1"/>
            </p:cNvSpPr>
            <p:nvPr/>
          </p:nvSpPr>
          <p:spPr bwMode="auto">
            <a:xfrm rot="16200000">
              <a:off x="9352588" y="4719688"/>
              <a:ext cx="205424" cy="171441"/>
            </a:xfrm>
            <a:custGeom>
              <a:avLst/>
              <a:gdLst>
                <a:gd name="T0" fmla="*/ 420 w 707"/>
                <a:gd name="T1" fmla="*/ 0 h 459"/>
                <a:gd name="T2" fmla="*/ 420 w 707"/>
                <a:gd name="T3" fmla="*/ 0 h 459"/>
                <a:gd name="T4" fmla="*/ 668 w 707"/>
                <a:gd name="T5" fmla="*/ 153 h 459"/>
                <a:gd name="T6" fmla="*/ 439 w 707"/>
                <a:gd name="T7" fmla="*/ 439 h 459"/>
                <a:gd name="T8" fmla="*/ 0 w 707"/>
                <a:gd name="T9" fmla="*/ 458 h 459"/>
                <a:gd name="T10" fmla="*/ 420 w 707"/>
                <a:gd name="T11" fmla="*/ 0 h 459"/>
              </a:gdLst>
              <a:ahLst/>
              <a:cxnLst>
                <a:cxn ang="0">
                  <a:pos x="T0" y="T1"/>
                </a:cxn>
                <a:cxn ang="0">
                  <a:pos x="T2" y="T3"/>
                </a:cxn>
                <a:cxn ang="0">
                  <a:pos x="T4" y="T5"/>
                </a:cxn>
                <a:cxn ang="0">
                  <a:pos x="T6" y="T7"/>
                </a:cxn>
                <a:cxn ang="0">
                  <a:pos x="T8" y="T9"/>
                </a:cxn>
                <a:cxn ang="0">
                  <a:pos x="T10" y="T11"/>
                </a:cxn>
              </a:cxnLst>
              <a:rect l="0" t="0" r="r" b="b"/>
              <a:pathLst>
                <a:path w="707" h="459">
                  <a:moveTo>
                    <a:pt x="420" y="0"/>
                  </a:moveTo>
                  <a:lnTo>
                    <a:pt x="420" y="0"/>
                  </a:lnTo>
                  <a:cubicBezTo>
                    <a:pt x="420" y="0"/>
                    <a:pt x="706" y="0"/>
                    <a:pt x="668" y="153"/>
                  </a:cubicBezTo>
                  <a:cubicBezTo>
                    <a:pt x="668" y="153"/>
                    <a:pt x="630" y="420"/>
                    <a:pt x="439" y="439"/>
                  </a:cubicBezTo>
                  <a:cubicBezTo>
                    <a:pt x="0" y="458"/>
                    <a:pt x="0" y="458"/>
                    <a:pt x="0" y="458"/>
                  </a:cubicBezTo>
                  <a:lnTo>
                    <a:pt x="420" y="0"/>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09" name="Freeform 208"/>
            <p:cNvSpPr>
              <a:spLocks noChangeArrowheads="1"/>
            </p:cNvSpPr>
            <p:nvPr/>
          </p:nvSpPr>
          <p:spPr bwMode="auto">
            <a:xfrm rot="16200000">
              <a:off x="10201653" y="5053367"/>
              <a:ext cx="322259" cy="242324"/>
            </a:xfrm>
            <a:custGeom>
              <a:avLst/>
              <a:gdLst>
                <a:gd name="T0" fmla="*/ 1107 w 1108"/>
                <a:gd name="T1" fmla="*/ 285 h 649"/>
                <a:gd name="T2" fmla="*/ 973 w 1108"/>
                <a:gd name="T3" fmla="*/ 648 h 649"/>
                <a:gd name="T4" fmla="*/ 0 w 1108"/>
                <a:gd name="T5" fmla="*/ 305 h 649"/>
                <a:gd name="T6" fmla="*/ 114 w 1108"/>
                <a:gd name="T7" fmla="*/ 0 h 649"/>
                <a:gd name="T8" fmla="*/ 1107 w 1108"/>
                <a:gd name="T9" fmla="*/ 285 h 649"/>
              </a:gdLst>
              <a:ahLst/>
              <a:cxnLst>
                <a:cxn ang="0">
                  <a:pos x="T0" y="T1"/>
                </a:cxn>
                <a:cxn ang="0">
                  <a:pos x="T2" y="T3"/>
                </a:cxn>
                <a:cxn ang="0">
                  <a:pos x="T4" y="T5"/>
                </a:cxn>
                <a:cxn ang="0">
                  <a:pos x="T6" y="T7"/>
                </a:cxn>
                <a:cxn ang="0">
                  <a:pos x="T8" y="T9"/>
                </a:cxn>
              </a:cxnLst>
              <a:rect l="0" t="0" r="r" b="b"/>
              <a:pathLst>
                <a:path w="1108" h="649">
                  <a:moveTo>
                    <a:pt x="1107" y="285"/>
                  </a:moveTo>
                  <a:lnTo>
                    <a:pt x="973" y="648"/>
                  </a:lnTo>
                  <a:lnTo>
                    <a:pt x="0" y="305"/>
                  </a:lnTo>
                  <a:lnTo>
                    <a:pt x="114" y="0"/>
                  </a:lnTo>
                  <a:lnTo>
                    <a:pt x="1107" y="285"/>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10" name="Freeform 209"/>
            <p:cNvSpPr>
              <a:spLocks noChangeArrowheads="1"/>
            </p:cNvSpPr>
            <p:nvPr/>
          </p:nvSpPr>
          <p:spPr bwMode="auto">
            <a:xfrm rot="16200000">
              <a:off x="9608505" y="4656181"/>
              <a:ext cx="550795" cy="1041832"/>
            </a:xfrm>
            <a:custGeom>
              <a:avLst/>
              <a:gdLst>
                <a:gd name="T0" fmla="*/ 114 w 1891"/>
                <a:gd name="T1" fmla="*/ 1031 h 2788"/>
                <a:gd name="T2" fmla="*/ 114 w 1891"/>
                <a:gd name="T3" fmla="*/ 1031 h 2788"/>
                <a:gd name="T4" fmla="*/ 744 w 1891"/>
                <a:gd name="T5" fmla="*/ 114 h 2788"/>
                <a:gd name="T6" fmla="*/ 974 w 1891"/>
                <a:gd name="T7" fmla="*/ 0 h 2788"/>
                <a:gd name="T8" fmla="*/ 1050 w 1891"/>
                <a:gd name="T9" fmla="*/ 0 h 2788"/>
                <a:gd name="T10" fmla="*/ 1050 w 1891"/>
                <a:gd name="T11" fmla="*/ 0 h 2788"/>
                <a:gd name="T12" fmla="*/ 1069 w 1891"/>
                <a:gd name="T13" fmla="*/ 0 h 2788"/>
                <a:gd name="T14" fmla="*/ 1069 w 1891"/>
                <a:gd name="T15" fmla="*/ 859 h 2788"/>
                <a:gd name="T16" fmla="*/ 1069 w 1891"/>
                <a:gd name="T17" fmla="*/ 859 h 2788"/>
                <a:gd name="T18" fmla="*/ 1031 w 1891"/>
                <a:gd name="T19" fmla="*/ 802 h 2788"/>
                <a:gd name="T20" fmla="*/ 1012 w 1891"/>
                <a:gd name="T21" fmla="*/ 821 h 2788"/>
                <a:gd name="T22" fmla="*/ 821 w 1891"/>
                <a:gd name="T23" fmla="*/ 1031 h 2788"/>
                <a:gd name="T24" fmla="*/ 1069 w 1891"/>
                <a:gd name="T25" fmla="*/ 1585 h 2788"/>
                <a:gd name="T26" fmla="*/ 1069 w 1891"/>
                <a:gd name="T27" fmla="*/ 1661 h 2788"/>
                <a:gd name="T28" fmla="*/ 1298 w 1891"/>
                <a:gd name="T29" fmla="*/ 1680 h 2788"/>
                <a:gd name="T30" fmla="*/ 1642 w 1891"/>
                <a:gd name="T31" fmla="*/ 1871 h 2788"/>
                <a:gd name="T32" fmla="*/ 1890 w 1891"/>
                <a:gd name="T33" fmla="*/ 1986 h 2788"/>
                <a:gd name="T34" fmla="*/ 1890 w 1891"/>
                <a:gd name="T35" fmla="*/ 2081 h 2788"/>
                <a:gd name="T36" fmla="*/ 1852 w 1891"/>
                <a:gd name="T37" fmla="*/ 2138 h 2788"/>
                <a:gd name="T38" fmla="*/ 1852 w 1891"/>
                <a:gd name="T39" fmla="*/ 2138 h 2788"/>
                <a:gd name="T40" fmla="*/ 1451 w 1891"/>
                <a:gd name="T41" fmla="*/ 2787 h 2788"/>
                <a:gd name="T42" fmla="*/ 458 w 1891"/>
                <a:gd name="T43" fmla="*/ 2463 h 2788"/>
                <a:gd name="T44" fmla="*/ 57 w 1891"/>
                <a:gd name="T45" fmla="*/ 1356 h 2788"/>
                <a:gd name="T46" fmla="*/ 114 w 1891"/>
                <a:gd name="T47" fmla="*/ 1031 h 2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1" h="2788">
                  <a:moveTo>
                    <a:pt x="114" y="1031"/>
                  </a:moveTo>
                  <a:lnTo>
                    <a:pt x="114" y="1031"/>
                  </a:lnTo>
                  <a:cubicBezTo>
                    <a:pt x="744" y="114"/>
                    <a:pt x="744" y="114"/>
                    <a:pt x="744" y="114"/>
                  </a:cubicBezTo>
                  <a:cubicBezTo>
                    <a:pt x="802" y="38"/>
                    <a:pt x="897" y="0"/>
                    <a:pt x="974" y="0"/>
                  </a:cubicBezTo>
                  <a:cubicBezTo>
                    <a:pt x="1050" y="0"/>
                    <a:pt x="1050" y="0"/>
                    <a:pt x="1050" y="0"/>
                  </a:cubicBezTo>
                  <a:lnTo>
                    <a:pt x="1050" y="0"/>
                  </a:lnTo>
                  <a:cubicBezTo>
                    <a:pt x="1069" y="0"/>
                    <a:pt x="1069" y="0"/>
                    <a:pt x="1069" y="0"/>
                  </a:cubicBezTo>
                  <a:cubicBezTo>
                    <a:pt x="1069" y="859"/>
                    <a:pt x="1069" y="859"/>
                    <a:pt x="1069" y="859"/>
                  </a:cubicBezTo>
                  <a:lnTo>
                    <a:pt x="1069" y="859"/>
                  </a:lnTo>
                  <a:cubicBezTo>
                    <a:pt x="1031" y="802"/>
                    <a:pt x="1031" y="802"/>
                    <a:pt x="1031" y="802"/>
                  </a:cubicBezTo>
                  <a:cubicBezTo>
                    <a:pt x="1012" y="821"/>
                    <a:pt x="1012" y="821"/>
                    <a:pt x="1012" y="821"/>
                  </a:cubicBezTo>
                  <a:cubicBezTo>
                    <a:pt x="1012" y="821"/>
                    <a:pt x="878" y="974"/>
                    <a:pt x="821" y="1031"/>
                  </a:cubicBezTo>
                  <a:cubicBezTo>
                    <a:pt x="783" y="1356"/>
                    <a:pt x="916" y="1527"/>
                    <a:pt x="1069" y="1585"/>
                  </a:cubicBezTo>
                  <a:cubicBezTo>
                    <a:pt x="1069" y="1661"/>
                    <a:pt x="1069" y="1661"/>
                    <a:pt x="1069" y="1661"/>
                  </a:cubicBezTo>
                  <a:cubicBezTo>
                    <a:pt x="1298" y="1680"/>
                    <a:pt x="1298" y="1680"/>
                    <a:pt x="1298" y="1680"/>
                  </a:cubicBezTo>
                  <a:cubicBezTo>
                    <a:pt x="1298" y="1680"/>
                    <a:pt x="1642" y="1852"/>
                    <a:pt x="1642" y="1871"/>
                  </a:cubicBezTo>
                  <a:cubicBezTo>
                    <a:pt x="1661" y="1871"/>
                    <a:pt x="1890" y="1986"/>
                    <a:pt x="1890" y="1986"/>
                  </a:cubicBezTo>
                  <a:cubicBezTo>
                    <a:pt x="1890" y="2081"/>
                    <a:pt x="1890" y="2081"/>
                    <a:pt x="1890" y="2081"/>
                  </a:cubicBezTo>
                  <a:cubicBezTo>
                    <a:pt x="1852" y="2138"/>
                    <a:pt x="1852" y="2138"/>
                    <a:pt x="1852" y="2138"/>
                  </a:cubicBezTo>
                  <a:lnTo>
                    <a:pt x="1852" y="2138"/>
                  </a:lnTo>
                  <a:cubicBezTo>
                    <a:pt x="1451" y="2787"/>
                    <a:pt x="1451" y="2787"/>
                    <a:pt x="1451" y="2787"/>
                  </a:cubicBezTo>
                  <a:cubicBezTo>
                    <a:pt x="458" y="2463"/>
                    <a:pt x="458" y="2463"/>
                    <a:pt x="458" y="2463"/>
                  </a:cubicBezTo>
                  <a:cubicBezTo>
                    <a:pt x="57" y="1356"/>
                    <a:pt x="57" y="1356"/>
                    <a:pt x="57" y="1356"/>
                  </a:cubicBezTo>
                  <a:cubicBezTo>
                    <a:pt x="0" y="1203"/>
                    <a:pt x="114" y="1031"/>
                    <a:pt x="114" y="1031"/>
                  </a:cubicBezTo>
                </a:path>
              </a:pathLst>
            </a:custGeom>
            <a:solidFill>
              <a:srgbClr val="9C724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11" name="Freeform 210"/>
            <p:cNvSpPr>
              <a:spLocks noChangeArrowheads="1"/>
            </p:cNvSpPr>
            <p:nvPr/>
          </p:nvSpPr>
          <p:spPr bwMode="auto">
            <a:xfrm rot="16200000">
              <a:off x="8574013" y="4565247"/>
              <a:ext cx="1200449" cy="964353"/>
            </a:xfrm>
            <a:custGeom>
              <a:avLst/>
              <a:gdLst>
                <a:gd name="T0" fmla="*/ 3780 w 4125"/>
                <a:gd name="T1" fmla="*/ 0 h 2579"/>
                <a:gd name="T2" fmla="*/ 3780 w 4125"/>
                <a:gd name="T3" fmla="*/ 0 h 2579"/>
                <a:gd name="T4" fmla="*/ 1164 w 4125"/>
                <a:gd name="T5" fmla="*/ 0 h 2579"/>
                <a:gd name="T6" fmla="*/ 820 w 4125"/>
                <a:gd name="T7" fmla="*/ 363 h 2579"/>
                <a:gd name="T8" fmla="*/ 820 w 4125"/>
                <a:gd name="T9" fmla="*/ 955 h 2579"/>
                <a:gd name="T10" fmla="*/ 0 w 4125"/>
                <a:gd name="T11" fmla="*/ 1242 h 2579"/>
                <a:gd name="T12" fmla="*/ 820 w 4125"/>
                <a:gd name="T13" fmla="*/ 1432 h 2579"/>
                <a:gd name="T14" fmla="*/ 820 w 4125"/>
                <a:gd name="T15" fmla="*/ 2234 h 2579"/>
                <a:gd name="T16" fmla="*/ 1164 w 4125"/>
                <a:gd name="T17" fmla="*/ 2578 h 2579"/>
                <a:gd name="T18" fmla="*/ 3780 w 4125"/>
                <a:gd name="T19" fmla="*/ 2578 h 2579"/>
                <a:gd name="T20" fmla="*/ 4124 w 4125"/>
                <a:gd name="T21" fmla="*/ 2234 h 2579"/>
                <a:gd name="T22" fmla="*/ 4124 w 4125"/>
                <a:gd name="T23" fmla="*/ 363 h 2579"/>
                <a:gd name="T24" fmla="*/ 3780 w 4125"/>
                <a:gd name="T25" fmla="*/ 0 h 2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5" h="2579">
                  <a:moveTo>
                    <a:pt x="3780" y="0"/>
                  </a:moveTo>
                  <a:lnTo>
                    <a:pt x="3780" y="0"/>
                  </a:lnTo>
                  <a:cubicBezTo>
                    <a:pt x="1164" y="0"/>
                    <a:pt x="1164" y="0"/>
                    <a:pt x="1164" y="0"/>
                  </a:cubicBezTo>
                  <a:cubicBezTo>
                    <a:pt x="973" y="0"/>
                    <a:pt x="820" y="172"/>
                    <a:pt x="820" y="363"/>
                  </a:cubicBezTo>
                  <a:cubicBezTo>
                    <a:pt x="820" y="955"/>
                    <a:pt x="820" y="955"/>
                    <a:pt x="820" y="955"/>
                  </a:cubicBezTo>
                  <a:cubicBezTo>
                    <a:pt x="496" y="1108"/>
                    <a:pt x="0" y="1242"/>
                    <a:pt x="0" y="1242"/>
                  </a:cubicBezTo>
                  <a:cubicBezTo>
                    <a:pt x="382" y="1394"/>
                    <a:pt x="649" y="1432"/>
                    <a:pt x="820" y="1432"/>
                  </a:cubicBezTo>
                  <a:cubicBezTo>
                    <a:pt x="820" y="2234"/>
                    <a:pt x="820" y="2234"/>
                    <a:pt x="820" y="2234"/>
                  </a:cubicBezTo>
                  <a:cubicBezTo>
                    <a:pt x="820" y="2425"/>
                    <a:pt x="973" y="2578"/>
                    <a:pt x="1164" y="2578"/>
                  </a:cubicBezTo>
                  <a:cubicBezTo>
                    <a:pt x="3780" y="2578"/>
                    <a:pt x="3780" y="2578"/>
                    <a:pt x="3780" y="2578"/>
                  </a:cubicBezTo>
                  <a:cubicBezTo>
                    <a:pt x="3971" y="2578"/>
                    <a:pt x="4124" y="2425"/>
                    <a:pt x="4124" y="2234"/>
                  </a:cubicBezTo>
                  <a:cubicBezTo>
                    <a:pt x="4124" y="363"/>
                    <a:pt x="4124" y="363"/>
                    <a:pt x="4124" y="363"/>
                  </a:cubicBezTo>
                  <a:cubicBezTo>
                    <a:pt x="4124" y="172"/>
                    <a:pt x="3971" y="0"/>
                    <a:pt x="3780" y="0"/>
                  </a:cubicBezTo>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12" name="Freeform 211"/>
            <p:cNvSpPr>
              <a:spLocks noChangeArrowheads="1"/>
            </p:cNvSpPr>
            <p:nvPr/>
          </p:nvSpPr>
          <p:spPr bwMode="auto">
            <a:xfrm rot="16200000">
              <a:off x="9594494" y="4615398"/>
              <a:ext cx="417268" cy="679169"/>
            </a:xfrm>
            <a:custGeom>
              <a:avLst/>
              <a:gdLst>
                <a:gd name="T0" fmla="*/ 0 w 1434"/>
                <a:gd name="T1" fmla="*/ 1375 h 1815"/>
                <a:gd name="T2" fmla="*/ 0 w 1434"/>
                <a:gd name="T3" fmla="*/ 1375 h 1815"/>
                <a:gd name="T4" fmla="*/ 0 w 1434"/>
                <a:gd name="T5" fmla="*/ 1279 h 1815"/>
                <a:gd name="T6" fmla="*/ 555 w 1434"/>
                <a:gd name="T7" fmla="*/ 1127 h 1815"/>
                <a:gd name="T8" fmla="*/ 555 w 1434"/>
                <a:gd name="T9" fmla="*/ 1127 h 1815"/>
                <a:gd name="T10" fmla="*/ 879 w 1434"/>
                <a:gd name="T11" fmla="*/ 210 h 1815"/>
                <a:gd name="T12" fmla="*/ 1203 w 1434"/>
                <a:gd name="T13" fmla="*/ 39 h 1815"/>
                <a:gd name="T14" fmla="*/ 1375 w 1434"/>
                <a:gd name="T15" fmla="*/ 382 h 1815"/>
                <a:gd name="T16" fmla="*/ 898 w 1434"/>
                <a:gd name="T17" fmla="*/ 1814 h 1815"/>
                <a:gd name="T18" fmla="*/ 402 w 1434"/>
                <a:gd name="T19" fmla="*/ 1642 h 1815"/>
                <a:gd name="T20" fmla="*/ 402 w 1434"/>
                <a:gd name="T21" fmla="*/ 1604 h 1815"/>
                <a:gd name="T22" fmla="*/ 134 w 1434"/>
                <a:gd name="T23" fmla="*/ 1508 h 1815"/>
                <a:gd name="T24" fmla="*/ 0 w 1434"/>
                <a:gd name="T25" fmla="*/ 137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4" h="1815">
                  <a:moveTo>
                    <a:pt x="0" y="1375"/>
                  </a:moveTo>
                  <a:lnTo>
                    <a:pt x="0" y="1375"/>
                  </a:lnTo>
                  <a:cubicBezTo>
                    <a:pt x="0" y="1279"/>
                    <a:pt x="0" y="1279"/>
                    <a:pt x="0" y="1279"/>
                  </a:cubicBezTo>
                  <a:cubicBezTo>
                    <a:pt x="344" y="1471"/>
                    <a:pt x="555" y="1127"/>
                    <a:pt x="555" y="1127"/>
                  </a:cubicBezTo>
                  <a:lnTo>
                    <a:pt x="555" y="1127"/>
                  </a:lnTo>
                  <a:cubicBezTo>
                    <a:pt x="879" y="210"/>
                    <a:pt x="879" y="210"/>
                    <a:pt x="879" y="210"/>
                  </a:cubicBezTo>
                  <a:cubicBezTo>
                    <a:pt x="917" y="76"/>
                    <a:pt x="1070" y="0"/>
                    <a:pt x="1203" y="39"/>
                  </a:cubicBezTo>
                  <a:cubicBezTo>
                    <a:pt x="1356" y="96"/>
                    <a:pt x="1433" y="249"/>
                    <a:pt x="1375" y="382"/>
                  </a:cubicBezTo>
                  <a:cubicBezTo>
                    <a:pt x="898" y="1814"/>
                    <a:pt x="898" y="1814"/>
                    <a:pt x="898" y="1814"/>
                  </a:cubicBezTo>
                  <a:cubicBezTo>
                    <a:pt x="402" y="1642"/>
                    <a:pt x="402" y="1642"/>
                    <a:pt x="402" y="1642"/>
                  </a:cubicBezTo>
                  <a:cubicBezTo>
                    <a:pt x="402" y="1604"/>
                    <a:pt x="402" y="1604"/>
                    <a:pt x="402" y="1604"/>
                  </a:cubicBezTo>
                  <a:cubicBezTo>
                    <a:pt x="287" y="1566"/>
                    <a:pt x="153" y="1527"/>
                    <a:pt x="134" y="1508"/>
                  </a:cubicBezTo>
                  <a:cubicBezTo>
                    <a:pt x="134" y="1490"/>
                    <a:pt x="0" y="1375"/>
                    <a:pt x="0" y="1375"/>
                  </a:cubicBezTo>
                </a:path>
              </a:pathLst>
            </a:custGeom>
            <a:solidFill>
              <a:srgbClr val="9C724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13" name="Freeform 212"/>
            <p:cNvSpPr>
              <a:spLocks noChangeArrowheads="1"/>
            </p:cNvSpPr>
            <p:nvPr/>
          </p:nvSpPr>
          <p:spPr bwMode="auto">
            <a:xfrm rot="16200000">
              <a:off x="10188758" y="4854006"/>
              <a:ext cx="161772" cy="257161"/>
            </a:xfrm>
            <a:custGeom>
              <a:avLst/>
              <a:gdLst>
                <a:gd name="T0" fmla="*/ 115 w 555"/>
                <a:gd name="T1" fmla="*/ 687 h 688"/>
                <a:gd name="T2" fmla="*/ 115 w 555"/>
                <a:gd name="T3" fmla="*/ 687 h 688"/>
                <a:gd name="T4" fmla="*/ 0 w 555"/>
                <a:gd name="T5" fmla="*/ 497 h 688"/>
                <a:gd name="T6" fmla="*/ 306 w 555"/>
                <a:gd name="T7" fmla="*/ 134 h 688"/>
                <a:gd name="T8" fmla="*/ 554 w 555"/>
                <a:gd name="T9" fmla="*/ 0 h 688"/>
                <a:gd name="T10" fmla="*/ 115 w 555"/>
                <a:gd name="T11" fmla="*/ 687 h 688"/>
              </a:gdLst>
              <a:ahLst/>
              <a:cxnLst>
                <a:cxn ang="0">
                  <a:pos x="T0" y="T1"/>
                </a:cxn>
                <a:cxn ang="0">
                  <a:pos x="T2" y="T3"/>
                </a:cxn>
                <a:cxn ang="0">
                  <a:pos x="T4" y="T5"/>
                </a:cxn>
                <a:cxn ang="0">
                  <a:pos x="T6" y="T7"/>
                </a:cxn>
                <a:cxn ang="0">
                  <a:pos x="T8" y="T9"/>
                </a:cxn>
                <a:cxn ang="0">
                  <a:pos x="T10" y="T11"/>
                </a:cxn>
              </a:cxnLst>
              <a:rect l="0" t="0" r="r" b="b"/>
              <a:pathLst>
                <a:path w="555" h="688">
                  <a:moveTo>
                    <a:pt x="115" y="687"/>
                  </a:moveTo>
                  <a:lnTo>
                    <a:pt x="115" y="687"/>
                  </a:lnTo>
                  <a:cubicBezTo>
                    <a:pt x="0" y="497"/>
                    <a:pt x="0" y="497"/>
                    <a:pt x="0" y="497"/>
                  </a:cubicBezTo>
                  <a:cubicBezTo>
                    <a:pt x="306" y="134"/>
                    <a:pt x="306" y="134"/>
                    <a:pt x="306" y="134"/>
                  </a:cubicBezTo>
                  <a:cubicBezTo>
                    <a:pt x="554" y="0"/>
                    <a:pt x="554" y="0"/>
                    <a:pt x="554" y="0"/>
                  </a:cubicBezTo>
                  <a:cubicBezTo>
                    <a:pt x="554" y="0"/>
                    <a:pt x="401" y="363"/>
                    <a:pt x="115" y="687"/>
                  </a:cubicBezTo>
                </a:path>
              </a:pathLst>
            </a:custGeom>
            <a:solidFill>
              <a:srgbClr val="9C724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14" name="Freeform 213"/>
            <p:cNvSpPr>
              <a:spLocks noChangeArrowheads="1"/>
            </p:cNvSpPr>
            <p:nvPr/>
          </p:nvSpPr>
          <p:spPr bwMode="auto">
            <a:xfrm rot="16200000">
              <a:off x="9515478" y="4757276"/>
              <a:ext cx="121970" cy="156605"/>
            </a:xfrm>
            <a:custGeom>
              <a:avLst/>
              <a:gdLst>
                <a:gd name="T0" fmla="*/ 172 w 421"/>
                <a:gd name="T1" fmla="*/ 382 h 421"/>
                <a:gd name="T2" fmla="*/ 172 w 421"/>
                <a:gd name="T3" fmla="*/ 382 h 421"/>
                <a:gd name="T4" fmla="*/ 401 w 421"/>
                <a:gd name="T5" fmla="*/ 248 h 421"/>
                <a:gd name="T6" fmla="*/ 249 w 421"/>
                <a:gd name="T7" fmla="*/ 38 h 421"/>
                <a:gd name="T8" fmla="*/ 19 w 421"/>
                <a:gd name="T9" fmla="*/ 172 h 421"/>
                <a:gd name="T10" fmla="*/ 172 w 421"/>
                <a:gd name="T11" fmla="*/ 382 h 421"/>
              </a:gdLst>
              <a:ahLst/>
              <a:cxnLst>
                <a:cxn ang="0">
                  <a:pos x="T0" y="T1"/>
                </a:cxn>
                <a:cxn ang="0">
                  <a:pos x="T2" y="T3"/>
                </a:cxn>
                <a:cxn ang="0">
                  <a:pos x="T4" y="T5"/>
                </a:cxn>
                <a:cxn ang="0">
                  <a:pos x="T6" y="T7"/>
                </a:cxn>
                <a:cxn ang="0">
                  <a:pos x="T8" y="T9"/>
                </a:cxn>
                <a:cxn ang="0">
                  <a:pos x="T10" y="T11"/>
                </a:cxn>
              </a:cxnLst>
              <a:rect l="0" t="0" r="r" b="b"/>
              <a:pathLst>
                <a:path w="421" h="421">
                  <a:moveTo>
                    <a:pt x="172" y="382"/>
                  </a:moveTo>
                  <a:lnTo>
                    <a:pt x="172" y="382"/>
                  </a:lnTo>
                  <a:cubicBezTo>
                    <a:pt x="268" y="420"/>
                    <a:pt x="382" y="343"/>
                    <a:pt x="401" y="248"/>
                  </a:cubicBezTo>
                  <a:cubicBezTo>
                    <a:pt x="420" y="153"/>
                    <a:pt x="363" y="57"/>
                    <a:pt x="249" y="38"/>
                  </a:cubicBezTo>
                  <a:cubicBezTo>
                    <a:pt x="153" y="0"/>
                    <a:pt x="38" y="57"/>
                    <a:pt x="19" y="172"/>
                  </a:cubicBezTo>
                  <a:cubicBezTo>
                    <a:pt x="0" y="267"/>
                    <a:pt x="57" y="362"/>
                    <a:pt x="172" y="382"/>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15" name="Freeform 214"/>
            <p:cNvSpPr>
              <a:spLocks noChangeArrowheads="1"/>
            </p:cNvSpPr>
            <p:nvPr/>
          </p:nvSpPr>
          <p:spPr bwMode="auto">
            <a:xfrm rot="16200000">
              <a:off x="9541116" y="4786229"/>
              <a:ext cx="128390" cy="115393"/>
            </a:xfrm>
            <a:custGeom>
              <a:avLst/>
              <a:gdLst>
                <a:gd name="T0" fmla="*/ 439 w 440"/>
                <a:gd name="T1" fmla="*/ 134 h 307"/>
                <a:gd name="T2" fmla="*/ 382 w 440"/>
                <a:gd name="T3" fmla="*/ 306 h 307"/>
                <a:gd name="T4" fmla="*/ 0 w 440"/>
                <a:gd name="T5" fmla="*/ 191 h 307"/>
                <a:gd name="T6" fmla="*/ 57 w 440"/>
                <a:gd name="T7" fmla="*/ 0 h 307"/>
                <a:gd name="T8" fmla="*/ 439 w 440"/>
                <a:gd name="T9" fmla="*/ 134 h 307"/>
              </a:gdLst>
              <a:ahLst/>
              <a:cxnLst>
                <a:cxn ang="0">
                  <a:pos x="T0" y="T1"/>
                </a:cxn>
                <a:cxn ang="0">
                  <a:pos x="T2" y="T3"/>
                </a:cxn>
                <a:cxn ang="0">
                  <a:pos x="T4" y="T5"/>
                </a:cxn>
                <a:cxn ang="0">
                  <a:pos x="T6" y="T7"/>
                </a:cxn>
                <a:cxn ang="0">
                  <a:pos x="T8" y="T9"/>
                </a:cxn>
              </a:cxnLst>
              <a:rect l="0" t="0" r="r" b="b"/>
              <a:pathLst>
                <a:path w="440" h="307">
                  <a:moveTo>
                    <a:pt x="439" y="134"/>
                  </a:moveTo>
                  <a:lnTo>
                    <a:pt x="382" y="306"/>
                  </a:lnTo>
                  <a:lnTo>
                    <a:pt x="0" y="191"/>
                  </a:lnTo>
                  <a:lnTo>
                    <a:pt x="57" y="0"/>
                  </a:lnTo>
                  <a:lnTo>
                    <a:pt x="439" y="134"/>
                  </a:ln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16" name="Freeform 215"/>
            <p:cNvSpPr>
              <a:spLocks noChangeArrowheads="1"/>
            </p:cNvSpPr>
            <p:nvPr/>
          </p:nvSpPr>
          <p:spPr bwMode="auto">
            <a:xfrm rot="16200000">
              <a:off x="10775771" y="4505709"/>
              <a:ext cx="924941" cy="1907520"/>
            </a:xfrm>
            <a:custGeom>
              <a:avLst/>
              <a:gdLst>
                <a:gd name="connsiteX0" fmla="*/ 924941 w 924941"/>
                <a:gd name="connsiteY0" fmla="*/ 128361 h 1430640"/>
                <a:gd name="connsiteX1" fmla="*/ 422101 w 924941"/>
                <a:gd name="connsiteY1" fmla="*/ 1430640 h 1430640"/>
                <a:gd name="connsiteX2" fmla="*/ 0 w 924941"/>
                <a:gd name="connsiteY2" fmla="*/ 1430640 h 1430640"/>
                <a:gd name="connsiteX3" fmla="*/ 552117 w 924941"/>
                <a:gd name="connsiteY3" fmla="*/ 0 h 1430640"/>
              </a:gdLst>
              <a:ahLst/>
              <a:cxnLst>
                <a:cxn ang="0">
                  <a:pos x="connsiteX0" y="connsiteY0"/>
                </a:cxn>
                <a:cxn ang="0">
                  <a:pos x="connsiteX1" y="connsiteY1"/>
                </a:cxn>
                <a:cxn ang="0">
                  <a:pos x="connsiteX2" y="connsiteY2"/>
                </a:cxn>
                <a:cxn ang="0">
                  <a:pos x="connsiteX3" y="connsiteY3"/>
                </a:cxn>
              </a:cxnLst>
              <a:rect l="l" t="t" r="r" b="b"/>
              <a:pathLst>
                <a:path w="924941" h="1430640">
                  <a:moveTo>
                    <a:pt x="924941" y="128361"/>
                  </a:moveTo>
                  <a:lnTo>
                    <a:pt x="422101" y="1430640"/>
                  </a:lnTo>
                  <a:lnTo>
                    <a:pt x="0" y="1430640"/>
                  </a:lnTo>
                  <a:lnTo>
                    <a:pt x="552117" y="0"/>
                  </a:lnTo>
                  <a:close/>
                </a:path>
              </a:pathLst>
            </a:custGeom>
            <a:solidFill>
              <a:schemeClr val="accent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17" name="Freeform 216"/>
            <p:cNvSpPr>
              <a:spLocks noChangeArrowheads="1"/>
            </p:cNvSpPr>
            <p:nvPr/>
          </p:nvSpPr>
          <p:spPr bwMode="auto">
            <a:xfrm rot="16200000">
              <a:off x="10252747" y="4243375"/>
              <a:ext cx="333815" cy="728623"/>
            </a:xfrm>
            <a:custGeom>
              <a:avLst/>
              <a:gdLst>
                <a:gd name="T0" fmla="*/ 1146 w 1147"/>
                <a:gd name="T1" fmla="*/ 1774 h 1948"/>
                <a:gd name="T2" fmla="*/ 707 w 1147"/>
                <a:gd name="T3" fmla="*/ 1947 h 1948"/>
                <a:gd name="T4" fmla="*/ 0 w 1147"/>
                <a:gd name="T5" fmla="*/ 172 h 1948"/>
                <a:gd name="T6" fmla="*/ 440 w 1147"/>
                <a:gd name="T7" fmla="*/ 0 h 1948"/>
                <a:gd name="T8" fmla="*/ 1146 w 1147"/>
                <a:gd name="T9" fmla="*/ 1774 h 1948"/>
              </a:gdLst>
              <a:ahLst/>
              <a:cxnLst>
                <a:cxn ang="0">
                  <a:pos x="T0" y="T1"/>
                </a:cxn>
                <a:cxn ang="0">
                  <a:pos x="T2" y="T3"/>
                </a:cxn>
                <a:cxn ang="0">
                  <a:pos x="T4" y="T5"/>
                </a:cxn>
                <a:cxn ang="0">
                  <a:pos x="T6" y="T7"/>
                </a:cxn>
                <a:cxn ang="0">
                  <a:pos x="T8" y="T9"/>
                </a:cxn>
              </a:cxnLst>
              <a:rect l="0" t="0" r="r" b="b"/>
              <a:pathLst>
                <a:path w="1147" h="1948">
                  <a:moveTo>
                    <a:pt x="1146" y="1774"/>
                  </a:moveTo>
                  <a:lnTo>
                    <a:pt x="707" y="1947"/>
                  </a:lnTo>
                  <a:lnTo>
                    <a:pt x="0" y="172"/>
                  </a:lnTo>
                  <a:lnTo>
                    <a:pt x="440" y="0"/>
                  </a:lnTo>
                  <a:lnTo>
                    <a:pt x="1146" y="1774"/>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18" name="Freeform 217"/>
            <p:cNvSpPr>
              <a:spLocks noChangeArrowheads="1"/>
            </p:cNvSpPr>
            <p:nvPr/>
          </p:nvSpPr>
          <p:spPr bwMode="auto">
            <a:xfrm rot="16200000">
              <a:off x="10013204" y="4607187"/>
              <a:ext cx="150216" cy="207707"/>
            </a:xfrm>
            <a:custGeom>
              <a:avLst/>
              <a:gdLst>
                <a:gd name="T0" fmla="*/ 478 w 516"/>
                <a:gd name="T1" fmla="*/ 191 h 555"/>
                <a:gd name="T2" fmla="*/ 478 w 516"/>
                <a:gd name="T3" fmla="*/ 191 h 555"/>
                <a:gd name="T4" fmla="*/ 344 w 516"/>
                <a:gd name="T5" fmla="*/ 496 h 555"/>
                <a:gd name="T6" fmla="*/ 57 w 516"/>
                <a:gd name="T7" fmla="*/ 363 h 555"/>
                <a:gd name="T8" fmla="*/ 172 w 516"/>
                <a:gd name="T9" fmla="*/ 57 h 555"/>
                <a:gd name="T10" fmla="*/ 478 w 516"/>
                <a:gd name="T11" fmla="*/ 191 h 555"/>
              </a:gdLst>
              <a:ahLst/>
              <a:cxnLst>
                <a:cxn ang="0">
                  <a:pos x="T0" y="T1"/>
                </a:cxn>
                <a:cxn ang="0">
                  <a:pos x="T2" y="T3"/>
                </a:cxn>
                <a:cxn ang="0">
                  <a:pos x="T4" y="T5"/>
                </a:cxn>
                <a:cxn ang="0">
                  <a:pos x="T6" y="T7"/>
                </a:cxn>
                <a:cxn ang="0">
                  <a:pos x="T8" y="T9"/>
                </a:cxn>
                <a:cxn ang="0">
                  <a:pos x="T10" y="T11"/>
                </a:cxn>
              </a:cxnLst>
              <a:rect l="0" t="0" r="r" b="b"/>
              <a:pathLst>
                <a:path w="516" h="555">
                  <a:moveTo>
                    <a:pt x="478" y="191"/>
                  </a:moveTo>
                  <a:lnTo>
                    <a:pt x="478" y="191"/>
                  </a:lnTo>
                  <a:cubicBezTo>
                    <a:pt x="515" y="325"/>
                    <a:pt x="458" y="458"/>
                    <a:pt x="344" y="496"/>
                  </a:cubicBezTo>
                  <a:cubicBezTo>
                    <a:pt x="229" y="554"/>
                    <a:pt x="96" y="477"/>
                    <a:pt x="57" y="363"/>
                  </a:cubicBezTo>
                  <a:cubicBezTo>
                    <a:pt x="0" y="229"/>
                    <a:pt x="57" y="96"/>
                    <a:pt x="172" y="57"/>
                  </a:cubicBezTo>
                  <a:cubicBezTo>
                    <a:pt x="286" y="0"/>
                    <a:pt x="420" y="77"/>
                    <a:pt x="478" y="191"/>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19" name="Freeform 218"/>
            <p:cNvSpPr>
              <a:spLocks noChangeArrowheads="1"/>
            </p:cNvSpPr>
            <p:nvPr/>
          </p:nvSpPr>
          <p:spPr bwMode="auto">
            <a:xfrm rot="16200000">
              <a:off x="10016612" y="4641900"/>
              <a:ext cx="121971" cy="143417"/>
            </a:xfrm>
            <a:custGeom>
              <a:avLst/>
              <a:gdLst>
                <a:gd name="T0" fmla="*/ 287 w 421"/>
                <a:gd name="T1" fmla="*/ 344 h 383"/>
                <a:gd name="T2" fmla="*/ 287 w 421"/>
                <a:gd name="T3" fmla="*/ 344 h 383"/>
                <a:gd name="T4" fmla="*/ 38 w 421"/>
                <a:gd name="T5" fmla="*/ 268 h 383"/>
                <a:gd name="T6" fmla="*/ 153 w 421"/>
                <a:gd name="T7" fmla="*/ 39 h 383"/>
                <a:gd name="T8" fmla="*/ 382 w 421"/>
                <a:gd name="T9" fmla="*/ 115 h 383"/>
                <a:gd name="T10" fmla="*/ 287 w 421"/>
                <a:gd name="T11" fmla="*/ 344 h 383"/>
              </a:gdLst>
              <a:ahLst/>
              <a:cxnLst>
                <a:cxn ang="0">
                  <a:pos x="T0" y="T1"/>
                </a:cxn>
                <a:cxn ang="0">
                  <a:pos x="T2" y="T3"/>
                </a:cxn>
                <a:cxn ang="0">
                  <a:pos x="T4" y="T5"/>
                </a:cxn>
                <a:cxn ang="0">
                  <a:pos x="T6" y="T7"/>
                </a:cxn>
                <a:cxn ang="0">
                  <a:pos x="T8" y="T9"/>
                </a:cxn>
                <a:cxn ang="0">
                  <a:pos x="T10" y="T11"/>
                </a:cxn>
              </a:cxnLst>
              <a:rect l="0" t="0" r="r" b="b"/>
              <a:pathLst>
                <a:path w="421" h="383">
                  <a:moveTo>
                    <a:pt x="287" y="344"/>
                  </a:moveTo>
                  <a:lnTo>
                    <a:pt x="287" y="344"/>
                  </a:lnTo>
                  <a:cubicBezTo>
                    <a:pt x="191" y="382"/>
                    <a:pt x="77" y="344"/>
                    <a:pt x="38" y="268"/>
                  </a:cubicBezTo>
                  <a:cubicBezTo>
                    <a:pt x="0" y="172"/>
                    <a:pt x="58" y="76"/>
                    <a:pt x="153" y="39"/>
                  </a:cubicBezTo>
                  <a:cubicBezTo>
                    <a:pt x="248" y="0"/>
                    <a:pt x="344" y="39"/>
                    <a:pt x="382" y="115"/>
                  </a:cubicBezTo>
                  <a:cubicBezTo>
                    <a:pt x="420" y="210"/>
                    <a:pt x="363" y="306"/>
                    <a:pt x="287" y="344"/>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20" name="Freeform 219"/>
            <p:cNvSpPr>
              <a:spLocks noChangeArrowheads="1"/>
            </p:cNvSpPr>
            <p:nvPr/>
          </p:nvSpPr>
          <p:spPr bwMode="auto">
            <a:xfrm rot="16200000">
              <a:off x="10483336" y="4228166"/>
              <a:ext cx="222115" cy="349475"/>
            </a:xfrm>
            <a:custGeom>
              <a:avLst/>
              <a:gdLst>
                <a:gd name="T0" fmla="*/ 764 w 765"/>
                <a:gd name="T1" fmla="*/ 743 h 935"/>
                <a:gd name="T2" fmla="*/ 286 w 765"/>
                <a:gd name="T3" fmla="*/ 934 h 935"/>
                <a:gd name="T4" fmla="*/ 0 w 765"/>
                <a:gd name="T5" fmla="*/ 190 h 935"/>
                <a:gd name="T6" fmla="*/ 477 w 765"/>
                <a:gd name="T7" fmla="*/ 0 h 935"/>
                <a:gd name="T8" fmla="*/ 764 w 765"/>
                <a:gd name="T9" fmla="*/ 743 h 935"/>
              </a:gdLst>
              <a:ahLst/>
              <a:cxnLst>
                <a:cxn ang="0">
                  <a:pos x="T0" y="T1"/>
                </a:cxn>
                <a:cxn ang="0">
                  <a:pos x="T2" y="T3"/>
                </a:cxn>
                <a:cxn ang="0">
                  <a:pos x="T4" y="T5"/>
                </a:cxn>
                <a:cxn ang="0">
                  <a:pos x="T6" y="T7"/>
                </a:cxn>
                <a:cxn ang="0">
                  <a:pos x="T8" y="T9"/>
                </a:cxn>
              </a:cxnLst>
              <a:rect l="0" t="0" r="r" b="b"/>
              <a:pathLst>
                <a:path w="765" h="935">
                  <a:moveTo>
                    <a:pt x="764" y="743"/>
                  </a:moveTo>
                  <a:lnTo>
                    <a:pt x="286" y="934"/>
                  </a:lnTo>
                  <a:lnTo>
                    <a:pt x="0" y="190"/>
                  </a:lnTo>
                  <a:lnTo>
                    <a:pt x="477" y="0"/>
                  </a:lnTo>
                  <a:lnTo>
                    <a:pt x="764" y="743"/>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21" name="Freeform 220"/>
            <p:cNvSpPr>
              <a:spLocks noChangeArrowheads="1"/>
            </p:cNvSpPr>
            <p:nvPr/>
          </p:nvSpPr>
          <p:spPr bwMode="auto">
            <a:xfrm rot="16200000">
              <a:off x="10379061" y="4340048"/>
              <a:ext cx="166907" cy="214301"/>
            </a:xfrm>
            <a:custGeom>
              <a:avLst/>
              <a:gdLst>
                <a:gd name="T0" fmla="*/ 535 w 574"/>
                <a:gd name="T1" fmla="*/ 191 h 573"/>
                <a:gd name="T2" fmla="*/ 535 w 574"/>
                <a:gd name="T3" fmla="*/ 191 h 573"/>
                <a:gd name="T4" fmla="*/ 382 w 574"/>
                <a:gd name="T5" fmla="*/ 515 h 573"/>
                <a:gd name="T6" fmla="*/ 58 w 574"/>
                <a:gd name="T7" fmla="*/ 382 h 573"/>
                <a:gd name="T8" fmla="*/ 191 w 574"/>
                <a:gd name="T9" fmla="*/ 38 h 573"/>
                <a:gd name="T10" fmla="*/ 535 w 574"/>
                <a:gd name="T11" fmla="*/ 191 h 573"/>
              </a:gdLst>
              <a:ahLst/>
              <a:cxnLst>
                <a:cxn ang="0">
                  <a:pos x="T0" y="T1"/>
                </a:cxn>
                <a:cxn ang="0">
                  <a:pos x="T2" y="T3"/>
                </a:cxn>
                <a:cxn ang="0">
                  <a:pos x="T4" y="T5"/>
                </a:cxn>
                <a:cxn ang="0">
                  <a:pos x="T6" y="T7"/>
                </a:cxn>
                <a:cxn ang="0">
                  <a:pos x="T8" y="T9"/>
                </a:cxn>
                <a:cxn ang="0">
                  <a:pos x="T10" y="T11"/>
                </a:cxn>
              </a:cxnLst>
              <a:rect l="0" t="0" r="r" b="b"/>
              <a:pathLst>
                <a:path w="574" h="573">
                  <a:moveTo>
                    <a:pt x="535" y="191"/>
                  </a:moveTo>
                  <a:lnTo>
                    <a:pt x="535" y="191"/>
                  </a:lnTo>
                  <a:cubicBezTo>
                    <a:pt x="573" y="324"/>
                    <a:pt x="516" y="458"/>
                    <a:pt x="382" y="515"/>
                  </a:cubicBezTo>
                  <a:cubicBezTo>
                    <a:pt x="248" y="572"/>
                    <a:pt x="115" y="496"/>
                    <a:pt x="58" y="382"/>
                  </a:cubicBezTo>
                  <a:cubicBezTo>
                    <a:pt x="0" y="248"/>
                    <a:pt x="77" y="95"/>
                    <a:pt x="191" y="38"/>
                  </a:cubicBezTo>
                  <a:cubicBezTo>
                    <a:pt x="325" y="0"/>
                    <a:pt x="478" y="57"/>
                    <a:pt x="535" y="191"/>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22" name="Freeform 221"/>
            <p:cNvSpPr>
              <a:spLocks noChangeArrowheads="1"/>
            </p:cNvSpPr>
            <p:nvPr/>
          </p:nvSpPr>
          <p:spPr bwMode="auto">
            <a:xfrm rot="16200000">
              <a:off x="10439849" y="4112132"/>
              <a:ext cx="200289" cy="313209"/>
            </a:xfrm>
            <a:custGeom>
              <a:avLst/>
              <a:gdLst>
                <a:gd name="T0" fmla="*/ 687 w 688"/>
                <a:gd name="T1" fmla="*/ 668 h 840"/>
                <a:gd name="T2" fmla="*/ 268 w 688"/>
                <a:gd name="T3" fmla="*/ 839 h 840"/>
                <a:gd name="T4" fmla="*/ 0 w 688"/>
                <a:gd name="T5" fmla="*/ 172 h 840"/>
                <a:gd name="T6" fmla="*/ 420 w 688"/>
                <a:gd name="T7" fmla="*/ 0 h 840"/>
                <a:gd name="T8" fmla="*/ 687 w 688"/>
                <a:gd name="T9" fmla="*/ 668 h 840"/>
              </a:gdLst>
              <a:ahLst/>
              <a:cxnLst>
                <a:cxn ang="0">
                  <a:pos x="T0" y="T1"/>
                </a:cxn>
                <a:cxn ang="0">
                  <a:pos x="T2" y="T3"/>
                </a:cxn>
                <a:cxn ang="0">
                  <a:pos x="T4" y="T5"/>
                </a:cxn>
                <a:cxn ang="0">
                  <a:pos x="T6" y="T7"/>
                </a:cxn>
                <a:cxn ang="0">
                  <a:pos x="T8" y="T9"/>
                </a:cxn>
              </a:cxnLst>
              <a:rect l="0" t="0" r="r" b="b"/>
              <a:pathLst>
                <a:path w="688" h="840">
                  <a:moveTo>
                    <a:pt x="687" y="668"/>
                  </a:moveTo>
                  <a:lnTo>
                    <a:pt x="268" y="839"/>
                  </a:lnTo>
                  <a:lnTo>
                    <a:pt x="0" y="172"/>
                  </a:lnTo>
                  <a:lnTo>
                    <a:pt x="420" y="0"/>
                  </a:lnTo>
                  <a:lnTo>
                    <a:pt x="687" y="668"/>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23" name="Freeform 222"/>
            <p:cNvSpPr>
              <a:spLocks noChangeArrowheads="1"/>
            </p:cNvSpPr>
            <p:nvPr/>
          </p:nvSpPr>
          <p:spPr bwMode="auto">
            <a:xfrm rot="16200000">
              <a:off x="10341979" y="4207339"/>
              <a:ext cx="155352" cy="201113"/>
            </a:xfrm>
            <a:custGeom>
              <a:avLst/>
              <a:gdLst>
                <a:gd name="T0" fmla="*/ 477 w 535"/>
                <a:gd name="T1" fmla="*/ 191 h 536"/>
                <a:gd name="T2" fmla="*/ 477 w 535"/>
                <a:gd name="T3" fmla="*/ 191 h 536"/>
                <a:gd name="T4" fmla="*/ 362 w 535"/>
                <a:gd name="T5" fmla="*/ 478 h 536"/>
                <a:gd name="T6" fmla="*/ 57 w 535"/>
                <a:gd name="T7" fmla="*/ 363 h 536"/>
                <a:gd name="T8" fmla="*/ 191 w 535"/>
                <a:gd name="T9" fmla="*/ 58 h 536"/>
                <a:gd name="T10" fmla="*/ 477 w 535"/>
                <a:gd name="T11" fmla="*/ 191 h 536"/>
              </a:gdLst>
              <a:ahLst/>
              <a:cxnLst>
                <a:cxn ang="0">
                  <a:pos x="T0" y="T1"/>
                </a:cxn>
                <a:cxn ang="0">
                  <a:pos x="T2" y="T3"/>
                </a:cxn>
                <a:cxn ang="0">
                  <a:pos x="T4" y="T5"/>
                </a:cxn>
                <a:cxn ang="0">
                  <a:pos x="T6" y="T7"/>
                </a:cxn>
                <a:cxn ang="0">
                  <a:pos x="T8" y="T9"/>
                </a:cxn>
                <a:cxn ang="0">
                  <a:pos x="T10" y="T11"/>
                </a:cxn>
              </a:cxnLst>
              <a:rect l="0" t="0" r="r" b="b"/>
              <a:pathLst>
                <a:path w="535" h="536">
                  <a:moveTo>
                    <a:pt x="477" y="191"/>
                  </a:moveTo>
                  <a:lnTo>
                    <a:pt x="477" y="191"/>
                  </a:lnTo>
                  <a:cubicBezTo>
                    <a:pt x="534" y="306"/>
                    <a:pt x="477" y="439"/>
                    <a:pt x="362" y="478"/>
                  </a:cubicBezTo>
                  <a:cubicBezTo>
                    <a:pt x="229" y="535"/>
                    <a:pt x="95" y="478"/>
                    <a:pt x="57" y="363"/>
                  </a:cubicBezTo>
                  <a:cubicBezTo>
                    <a:pt x="0" y="229"/>
                    <a:pt x="57" y="96"/>
                    <a:pt x="191" y="58"/>
                  </a:cubicBezTo>
                  <a:cubicBezTo>
                    <a:pt x="305" y="0"/>
                    <a:pt x="439" y="58"/>
                    <a:pt x="477" y="191"/>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24" name="Freeform 223"/>
            <p:cNvSpPr>
              <a:spLocks noChangeArrowheads="1"/>
            </p:cNvSpPr>
            <p:nvPr/>
          </p:nvSpPr>
          <p:spPr bwMode="auto">
            <a:xfrm rot="16200000">
              <a:off x="10402861" y="4010679"/>
              <a:ext cx="183598" cy="278592"/>
            </a:xfrm>
            <a:custGeom>
              <a:avLst/>
              <a:gdLst>
                <a:gd name="T0" fmla="*/ 630 w 631"/>
                <a:gd name="T1" fmla="*/ 591 h 745"/>
                <a:gd name="T2" fmla="*/ 248 w 631"/>
                <a:gd name="T3" fmla="*/ 744 h 745"/>
                <a:gd name="T4" fmla="*/ 0 w 631"/>
                <a:gd name="T5" fmla="*/ 153 h 745"/>
                <a:gd name="T6" fmla="*/ 382 w 631"/>
                <a:gd name="T7" fmla="*/ 0 h 745"/>
                <a:gd name="T8" fmla="*/ 630 w 631"/>
                <a:gd name="T9" fmla="*/ 591 h 745"/>
              </a:gdLst>
              <a:ahLst/>
              <a:cxnLst>
                <a:cxn ang="0">
                  <a:pos x="T0" y="T1"/>
                </a:cxn>
                <a:cxn ang="0">
                  <a:pos x="T2" y="T3"/>
                </a:cxn>
                <a:cxn ang="0">
                  <a:pos x="T4" y="T5"/>
                </a:cxn>
                <a:cxn ang="0">
                  <a:pos x="T6" y="T7"/>
                </a:cxn>
                <a:cxn ang="0">
                  <a:pos x="T8" y="T9"/>
                </a:cxn>
              </a:cxnLst>
              <a:rect l="0" t="0" r="r" b="b"/>
              <a:pathLst>
                <a:path w="631" h="745">
                  <a:moveTo>
                    <a:pt x="630" y="591"/>
                  </a:moveTo>
                  <a:lnTo>
                    <a:pt x="248" y="744"/>
                  </a:lnTo>
                  <a:lnTo>
                    <a:pt x="0" y="153"/>
                  </a:lnTo>
                  <a:lnTo>
                    <a:pt x="382" y="0"/>
                  </a:lnTo>
                  <a:lnTo>
                    <a:pt x="630" y="591"/>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25" name="Freeform 224"/>
            <p:cNvSpPr>
              <a:spLocks noChangeArrowheads="1"/>
            </p:cNvSpPr>
            <p:nvPr/>
          </p:nvSpPr>
          <p:spPr bwMode="auto">
            <a:xfrm rot="16200000">
              <a:off x="10316713" y="4093055"/>
              <a:ext cx="139945" cy="178035"/>
            </a:xfrm>
            <a:custGeom>
              <a:avLst/>
              <a:gdLst>
                <a:gd name="T0" fmla="*/ 420 w 479"/>
                <a:gd name="T1" fmla="*/ 153 h 478"/>
                <a:gd name="T2" fmla="*/ 420 w 479"/>
                <a:gd name="T3" fmla="*/ 153 h 478"/>
                <a:gd name="T4" fmla="*/ 305 w 479"/>
                <a:gd name="T5" fmla="*/ 420 h 478"/>
                <a:gd name="T6" fmla="*/ 38 w 479"/>
                <a:gd name="T7" fmla="*/ 306 h 478"/>
                <a:gd name="T8" fmla="*/ 153 w 479"/>
                <a:gd name="T9" fmla="*/ 38 h 478"/>
                <a:gd name="T10" fmla="*/ 420 w 479"/>
                <a:gd name="T11" fmla="*/ 153 h 478"/>
              </a:gdLst>
              <a:ahLst/>
              <a:cxnLst>
                <a:cxn ang="0">
                  <a:pos x="T0" y="T1"/>
                </a:cxn>
                <a:cxn ang="0">
                  <a:pos x="T2" y="T3"/>
                </a:cxn>
                <a:cxn ang="0">
                  <a:pos x="T4" y="T5"/>
                </a:cxn>
                <a:cxn ang="0">
                  <a:pos x="T6" y="T7"/>
                </a:cxn>
                <a:cxn ang="0">
                  <a:pos x="T8" y="T9"/>
                </a:cxn>
                <a:cxn ang="0">
                  <a:pos x="T10" y="T11"/>
                </a:cxn>
              </a:cxnLst>
              <a:rect l="0" t="0" r="r" b="b"/>
              <a:pathLst>
                <a:path w="479" h="478">
                  <a:moveTo>
                    <a:pt x="420" y="153"/>
                  </a:moveTo>
                  <a:lnTo>
                    <a:pt x="420" y="153"/>
                  </a:lnTo>
                  <a:cubicBezTo>
                    <a:pt x="478" y="267"/>
                    <a:pt x="420" y="382"/>
                    <a:pt x="305" y="420"/>
                  </a:cubicBezTo>
                  <a:cubicBezTo>
                    <a:pt x="210" y="477"/>
                    <a:pt x="96" y="420"/>
                    <a:pt x="38" y="306"/>
                  </a:cubicBezTo>
                  <a:cubicBezTo>
                    <a:pt x="0" y="210"/>
                    <a:pt x="57" y="77"/>
                    <a:pt x="153" y="38"/>
                  </a:cubicBezTo>
                  <a:cubicBezTo>
                    <a:pt x="267" y="0"/>
                    <a:pt x="382" y="57"/>
                    <a:pt x="420" y="153"/>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26" name="Freeform 225"/>
            <p:cNvSpPr>
              <a:spLocks noChangeArrowheads="1"/>
            </p:cNvSpPr>
            <p:nvPr/>
          </p:nvSpPr>
          <p:spPr bwMode="auto">
            <a:xfrm rot="16200000">
              <a:off x="10733466" y="4538863"/>
              <a:ext cx="56492" cy="70884"/>
            </a:xfrm>
            <a:custGeom>
              <a:avLst/>
              <a:gdLst>
                <a:gd name="T0" fmla="*/ 19 w 192"/>
                <a:gd name="T1" fmla="*/ 0 h 191"/>
                <a:gd name="T2" fmla="*/ 191 w 192"/>
                <a:gd name="T3" fmla="*/ 114 h 191"/>
                <a:gd name="T4" fmla="*/ 134 w 192"/>
                <a:gd name="T5" fmla="*/ 171 h 191"/>
                <a:gd name="T6" fmla="*/ 38 w 192"/>
                <a:gd name="T7" fmla="*/ 190 h 191"/>
                <a:gd name="T8" fmla="*/ 0 w 192"/>
                <a:gd name="T9" fmla="*/ 133 h 191"/>
                <a:gd name="T10" fmla="*/ 19 w 192"/>
                <a:gd name="T11" fmla="*/ 0 h 191"/>
              </a:gdLst>
              <a:ahLst/>
              <a:cxnLst>
                <a:cxn ang="0">
                  <a:pos x="T0" y="T1"/>
                </a:cxn>
                <a:cxn ang="0">
                  <a:pos x="T2" y="T3"/>
                </a:cxn>
                <a:cxn ang="0">
                  <a:pos x="T4" y="T5"/>
                </a:cxn>
                <a:cxn ang="0">
                  <a:pos x="T6" y="T7"/>
                </a:cxn>
                <a:cxn ang="0">
                  <a:pos x="T8" y="T9"/>
                </a:cxn>
                <a:cxn ang="0">
                  <a:pos x="T10" y="T11"/>
                </a:cxn>
              </a:cxnLst>
              <a:rect l="0" t="0" r="r" b="b"/>
              <a:pathLst>
                <a:path w="192" h="191">
                  <a:moveTo>
                    <a:pt x="19" y="0"/>
                  </a:moveTo>
                  <a:lnTo>
                    <a:pt x="191" y="114"/>
                  </a:lnTo>
                  <a:lnTo>
                    <a:pt x="134" y="171"/>
                  </a:lnTo>
                  <a:lnTo>
                    <a:pt x="38" y="190"/>
                  </a:lnTo>
                  <a:lnTo>
                    <a:pt x="0" y="133"/>
                  </a:lnTo>
                  <a:lnTo>
                    <a:pt x="19" y="0"/>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27" name="Freeform 226"/>
            <p:cNvSpPr>
              <a:spLocks noChangeArrowheads="1"/>
            </p:cNvSpPr>
            <p:nvPr/>
          </p:nvSpPr>
          <p:spPr bwMode="auto">
            <a:xfrm rot="16200000">
              <a:off x="10659824" y="4418445"/>
              <a:ext cx="338950" cy="463219"/>
            </a:xfrm>
            <a:custGeom>
              <a:avLst/>
              <a:gdLst>
                <a:gd name="T0" fmla="*/ 286 w 1165"/>
                <a:gd name="T1" fmla="*/ 533 h 1241"/>
                <a:gd name="T2" fmla="*/ 286 w 1165"/>
                <a:gd name="T3" fmla="*/ 533 h 1241"/>
                <a:gd name="T4" fmla="*/ 76 w 1165"/>
                <a:gd name="T5" fmla="*/ 343 h 1241"/>
                <a:gd name="T6" fmla="*/ 114 w 1165"/>
                <a:gd name="T7" fmla="*/ 95 h 1241"/>
                <a:gd name="T8" fmla="*/ 439 w 1165"/>
                <a:gd name="T9" fmla="*/ 95 h 1241"/>
                <a:gd name="T10" fmla="*/ 782 w 1165"/>
                <a:gd name="T11" fmla="*/ 362 h 1241"/>
                <a:gd name="T12" fmla="*/ 1164 w 1165"/>
                <a:gd name="T13" fmla="*/ 1240 h 1241"/>
                <a:gd name="T14" fmla="*/ 286 w 1165"/>
                <a:gd name="T15" fmla="*/ 533 h 1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5" h="1241">
                  <a:moveTo>
                    <a:pt x="286" y="533"/>
                  </a:moveTo>
                  <a:lnTo>
                    <a:pt x="286" y="533"/>
                  </a:lnTo>
                  <a:cubicBezTo>
                    <a:pt x="76" y="343"/>
                    <a:pt x="76" y="343"/>
                    <a:pt x="76" y="343"/>
                  </a:cubicBezTo>
                  <a:cubicBezTo>
                    <a:pt x="76" y="343"/>
                    <a:pt x="0" y="229"/>
                    <a:pt x="114" y="95"/>
                  </a:cubicBezTo>
                  <a:cubicBezTo>
                    <a:pt x="114" y="95"/>
                    <a:pt x="248" y="0"/>
                    <a:pt x="439" y="95"/>
                  </a:cubicBezTo>
                  <a:cubicBezTo>
                    <a:pt x="782" y="362"/>
                    <a:pt x="782" y="362"/>
                    <a:pt x="782" y="362"/>
                  </a:cubicBezTo>
                  <a:cubicBezTo>
                    <a:pt x="1164" y="1240"/>
                    <a:pt x="1164" y="1240"/>
                    <a:pt x="1164" y="1240"/>
                  </a:cubicBezTo>
                  <a:lnTo>
                    <a:pt x="286" y="533"/>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28" name="Freeform 227"/>
            <p:cNvSpPr>
              <a:spLocks noChangeArrowheads="1"/>
            </p:cNvSpPr>
            <p:nvPr/>
          </p:nvSpPr>
          <p:spPr bwMode="auto">
            <a:xfrm rot="16200000">
              <a:off x="10671149" y="4681970"/>
              <a:ext cx="116836" cy="135175"/>
            </a:xfrm>
            <a:custGeom>
              <a:avLst/>
              <a:gdLst>
                <a:gd name="T0" fmla="*/ 58 w 403"/>
                <a:gd name="T1" fmla="*/ 151 h 362"/>
                <a:gd name="T2" fmla="*/ 58 w 403"/>
                <a:gd name="T3" fmla="*/ 151 h 362"/>
                <a:gd name="T4" fmla="*/ 96 w 403"/>
                <a:gd name="T5" fmla="*/ 0 h 362"/>
                <a:gd name="T6" fmla="*/ 344 w 403"/>
                <a:gd name="T7" fmla="*/ 151 h 362"/>
                <a:gd name="T8" fmla="*/ 325 w 403"/>
                <a:gd name="T9" fmla="*/ 342 h 362"/>
                <a:gd name="T10" fmla="*/ 287 w 403"/>
                <a:gd name="T11" fmla="*/ 361 h 362"/>
                <a:gd name="T12" fmla="*/ 58 w 403"/>
                <a:gd name="T13" fmla="*/ 151 h 362"/>
              </a:gdLst>
              <a:ahLst/>
              <a:cxnLst>
                <a:cxn ang="0">
                  <a:pos x="T0" y="T1"/>
                </a:cxn>
                <a:cxn ang="0">
                  <a:pos x="T2" y="T3"/>
                </a:cxn>
                <a:cxn ang="0">
                  <a:pos x="T4" y="T5"/>
                </a:cxn>
                <a:cxn ang="0">
                  <a:pos x="T6" y="T7"/>
                </a:cxn>
                <a:cxn ang="0">
                  <a:pos x="T8" y="T9"/>
                </a:cxn>
                <a:cxn ang="0">
                  <a:pos x="T10" y="T11"/>
                </a:cxn>
                <a:cxn ang="0">
                  <a:pos x="T12" y="T13"/>
                </a:cxn>
              </a:cxnLst>
              <a:rect l="0" t="0" r="r" b="b"/>
              <a:pathLst>
                <a:path w="403" h="362">
                  <a:moveTo>
                    <a:pt x="58" y="151"/>
                  </a:moveTo>
                  <a:lnTo>
                    <a:pt x="58" y="151"/>
                  </a:lnTo>
                  <a:cubicBezTo>
                    <a:pt x="58" y="151"/>
                    <a:pt x="0" y="38"/>
                    <a:pt x="96" y="0"/>
                  </a:cubicBezTo>
                  <a:cubicBezTo>
                    <a:pt x="96" y="0"/>
                    <a:pt x="173" y="0"/>
                    <a:pt x="344" y="151"/>
                  </a:cubicBezTo>
                  <a:cubicBezTo>
                    <a:pt x="344" y="151"/>
                    <a:pt x="402" y="266"/>
                    <a:pt x="325" y="342"/>
                  </a:cubicBezTo>
                  <a:cubicBezTo>
                    <a:pt x="287" y="361"/>
                    <a:pt x="287" y="361"/>
                    <a:pt x="287" y="361"/>
                  </a:cubicBezTo>
                  <a:lnTo>
                    <a:pt x="58" y="151"/>
                  </a:ln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29" name="Freeform 228"/>
            <p:cNvSpPr>
              <a:spLocks noChangeArrowheads="1"/>
            </p:cNvSpPr>
            <p:nvPr/>
          </p:nvSpPr>
          <p:spPr bwMode="auto">
            <a:xfrm rot="16200000">
              <a:off x="10518151" y="3978812"/>
              <a:ext cx="600866" cy="613231"/>
            </a:xfrm>
            <a:custGeom>
              <a:avLst/>
              <a:gdLst>
                <a:gd name="T0" fmla="*/ 0 w 2063"/>
                <a:gd name="T1" fmla="*/ 705 h 1642"/>
                <a:gd name="T2" fmla="*/ 0 w 2063"/>
                <a:gd name="T3" fmla="*/ 705 h 1642"/>
                <a:gd name="T4" fmla="*/ 229 w 2063"/>
                <a:gd name="T5" fmla="*/ 1259 h 1642"/>
                <a:gd name="T6" fmla="*/ 153 w 2063"/>
                <a:gd name="T7" fmla="*/ 1278 h 1642"/>
                <a:gd name="T8" fmla="*/ 306 w 2063"/>
                <a:gd name="T9" fmla="*/ 1373 h 1642"/>
                <a:gd name="T10" fmla="*/ 344 w 2063"/>
                <a:gd name="T11" fmla="*/ 1450 h 1642"/>
                <a:gd name="T12" fmla="*/ 917 w 2063"/>
                <a:gd name="T13" fmla="*/ 1507 h 1642"/>
                <a:gd name="T14" fmla="*/ 917 w 2063"/>
                <a:gd name="T15" fmla="*/ 1507 h 1642"/>
                <a:gd name="T16" fmla="*/ 1050 w 2063"/>
                <a:gd name="T17" fmla="*/ 1469 h 1642"/>
                <a:gd name="T18" fmla="*/ 1624 w 2063"/>
                <a:gd name="T19" fmla="*/ 1240 h 1642"/>
                <a:gd name="T20" fmla="*/ 1986 w 2063"/>
                <a:gd name="T21" fmla="*/ 629 h 1642"/>
                <a:gd name="T22" fmla="*/ 1967 w 2063"/>
                <a:gd name="T23" fmla="*/ 591 h 1642"/>
                <a:gd name="T24" fmla="*/ 1738 w 2063"/>
                <a:gd name="T25" fmla="*/ 0 h 1642"/>
                <a:gd name="T26" fmla="*/ 0 w 2063"/>
                <a:gd name="T27" fmla="*/ 705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3" h="1642">
                  <a:moveTo>
                    <a:pt x="0" y="705"/>
                  </a:moveTo>
                  <a:lnTo>
                    <a:pt x="0" y="705"/>
                  </a:lnTo>
                  <a:cubicBezTo>
                    <a:pt x="229" y="1259"/>
                    <a:pt x="229" y="1259"/>
                    <a:pt x="229" y="1259"/>
                  </a:cubicBezTo>
                  <a:cubicBezTo>
                    <a:pt x="153" y="1278"/>
                    <a:pt x="153" y="1278"/>
                    <a:pt x="153" y="1278"/>
                  </a:cubicBezTo>
                  <a:cubicBezTo>
                    <a:pt x="153" y="1278"/>
                    <a:pt x="210" y="1316"/>
                    <a:pt x="306" y="1373"/>
                  </a:cubicBezTo>
                  <a:cubicBezTo>
                    <a:pt x="344" y="1450"/>
                    <a:pt x="344" y="1450"/>
                    <a:pt x="344" y="1450"/>
                  </a:cubicBezTo>
                  <a:cubicBezTo>
                    <a:pt x="344" y="1450"/>
                    <a:pt x="535" y="1641"/>
                    <a:pt x="917" y="1507"/>
                  </a:cubicBezTo>
                  <a:lnTo>
                    <a:pt x="917" y="1507"/>
                  </a:lnTo>
                  <a:cubicBezTo>
                    <a:pt x="974" y="1507"/>
                    <a:pt x="1013" y="1488"/>
                    <a:pt x="1050" y="1469"/>
                  </a:cubicBezTo>
                  <a:cubicBezTo>
                    <a:pt x="1624" y="1240"/>
                    <a:pt x="1624" y="1240"/>
                    <a:pt x="1624" y="1240"/>
                  </a:cubicBezTo>
                  <a:cubicBezTo>
                    <a:pt x="1624" y="1240"/>
                    <a:pt x="2062" y="1068"/>
                    <a:pt x="1986" y="629"/>
                  </a:cubicBezTo>
                  <a:cubicBezTo>
                    <a:pt x="1967" y="591"/>
                    <a:pt x="1967" y="591"/>
                    <a:pt x="1967" y="591"/>
                  </a:cubicBezTo>
                  <a:cubicBezTo>
                    <a:pt x="1738" y="0"/>
                    <a:pt x="1738" y="0"/>
                    <a:pt x="1738" y="0"/>
                  </a:cubicBezTo>
                  <a:lnTo>
                    <a:pt x="0" y="705"/>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30" name="Freeform 229"/>
            <p:cNvSpPr>
              <a:spLocks noChangeArrowheads="1"/>
            </p:cNvSpPr>
            <p:nvPr/>
          </p:nvSpPr>
          <p:spPr bwMode="auto">
            <a:xfrm rot="16200000">
              <a:off x="10922327" y="3895865"/>
              <a:ext cx="428823" cy="550588"/>
            </a:xfrm>
            <a:custGeom>
              <a:avLst/>
              <a:gdLst>
                <a:gd name="T0" fmla="*/ 1470 w 1471"/>
                <a:gd name="T1" fmla="*/ 1050 h 1472"/>
                <a:gd name="T2" fmla="*/ 420 w 1471"/>
                <a:gd name="T3" fmla="*/ 1471 h 1472"/>
                <a:gd name="T4" fmla="*/ 0 w 1471"/>
                <a:gd name="T5" fmla="*/ 420 h 1472"/>
                <a:gd name="T6" fmla="*/ 1050 w 1471"/>
                <a:gd name="T7" fmla="*/ 0 h 1472"/>
                <a:gd name="T8" fmla="*/ 1470 w 1471"/>
                <a:gd name="T9" fmla="*/ 1050 h 1472"/>
              </a:gdLst>
              <a:ahLst/>
              <a:cxnLst>
                <a:cxn ang="0">
                  <a:pos x="T0" y="T1"/>
                </a:cxn>
                <a:cxn ang="0">
                  <a:pos x="T2" y="T3"/>
                </a:cxn>
                <a:cxn ang="0">
                  <a:pos x="T4" y="T5"/>
                </a:cxn>
                <a:cxn ang="0">
                  <a:pos x="T6" y="T7"/>
                </a:cxn>
                <a:cxn ang="0">
                  <a:pos x="T8" y="T9"/>
                </a:cxn>
              </a:cxnLst>
              <a:rect l="0" t="0" r="r" b="b"/>
              <a:pathLst>
                <a:path w="1471" h="1472">
                  <a:moveTo>
                    <a:pt x="1470" y="1050"/>
                  </a:moveTo>
                  <a:lnTo>
                    <a:pt x="420" y="1471"/>
                  </a:lnTo>
                  <a:lnTo>
                    <a:pt x="0" y="420"/>
                  </a:lnTo>
                  <a:lnTo>
                    <a:pt x="1050" y="0"/>
                  </a:lnTo>
                  <a:lnTo>
                    <a:pt x="1470" y="1050"/>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31" name="Freeform 230"/>
            <p:cNvSpPr>
              <a:spLocks noChangeArrowheads="1"/>
            </p:cNvSpPr>
            <p:nvPr/>
          </p:nvSpPr>
          <p:spPr bwMode="auto">
            <a:xfrm rot="16200000">
              <a:off x="10521645" y="4428218"/>
              <a:ext cx="44936" cy="136823"/>
            </a:xfrm>
            <a:custGeom>
              <a:avLst/>
              <a:gdLst>
                <a:gd name="T0" fmla="*/ 0 w 154"/>
                <a:gd name="T1" fmla="*/ 0 h 364"/>
                <a:gd name="T2" fmla="*/ 153 w 154"/>
                <a:gd name="T3" fmla="*/ 363 h 364"/>
                <a:gd name="T4" fmla="*/ 0 w 154"/>
                <a:gd name="T5" fmla="*/ 0 h 364"/>
              </a:gdLst>
              <a:ahLst/>
              <a:cxnLst>
                <a:cxn ang="0">
                  <a:pos x="T0" y="T1"/>
                </a:cxn>
                <a:cxn ang="0">
                  <a:pos x="T2" y="T3"/>
                </a:cxn>
                <a:cxn ang="0">
                  <a:pos x="T4" y="T5"/>
                </a:cxn>
              </a:cxnLst>
              <a:rect l="0" t="0" r="r" b="b"/>
              <a:pathLst>
                <a:path w="154" h="364">
                  <a:moveTo>
                    <a:pt x="0" y="0"/>
                  </a:moveTo>
                  <a:lnTo>
                    <a:pt x="153" y="363"/>
                  </a:lnTo>
                  <a:lnTo>
                    <a:pt x="0" y="0"/>
                  </a:lnTo>
                </a:path>
              </a:pathLst>
            </a:custGeom>
            <a:solidFill>
              <a:srgbClr val="9B1F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cxnSp>
          <p:nvCxnSpPr>
            <p:cNvPr id="232" name="Line 128"/>
            <p:cNvCxnSpPr/>
            <p:nvPr/>
          </p:nvCxnSpPr>
          <p:spPr bwMode="auto">
            <a:xfrm rot="16200000">
              <a:off x="10520821" y="4429042"/>
              <a:ext cx="44936" cy="135175"/>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233" name="Freeform 232"/>
            <p:cNvSpPr>
              <a:spLocks noChangeArrowheads="1"/>
            </p:cNvSpPr>
            <p:nvPr/>
          </p:nvSpPr>
          <p:spPr bwMode="auto">
            <a:xfrm rot="16200000">
              <a:off x="10521645" y="4428218"/>
              <a:ext cx="44936" cy="136823"/>
            </a:xfrm>
            <a:custGeom>
              <a:avLst/>
              <a:gdLst>
                <a:gd name="T0" fmla="*/ 0 w 154"/>
                <a:gd name="T1" fmla="*/ 0 h 364"/>
                <a:gd name="T2" fmla="*/ 0 w 154"/>
                <a:gd name="T3" fmla="*/ 0 h 364"/>
                <a:gd name="T4" fmla="*/ 39 w 154"/>
                <a:gd name="T5" fmla="*/ 58 h 364"/>
                <a:gd name="T6" fmla="*/ 58 w 154"/>
                <a:gd name="T7" fmla="*/ 115 h 364"/>
                <a:gd name="T8" fmla="*/ 96 w 154"/>
                <a:gd name="T9" fmla="*/ 191 h 364"/>
                <a:gd name="T10" fmla="*/ 115 w 154"/>
                <a:gd name="T11" fmla="*/ 248 h 364"/>
                <a:gd name="T12" fmla="*/ 134 w 154"/>
                <a:gd name="T13" fmla="*/ 306 h 364"/>
                <a:gd name="T14" fmla="*/ 153 w 154"/>
                <a:gd name="T15" fmla="*/ 325 h 364"/>
                <a:gd name="T16" fmla="*/ 153 w 154"/>
                <a:gd name="T17" fmla="*/ 344 h 364"/>
                <a:gd name="T18" fmla="*/ 153 w 154"/>
                <a:gd name="T19" fmla="*/ 363 h 364"/>
                <a:gd name="T20" fmla="*/ 153 w 154"/>
                <a:gd name="T21" fmla="*/ 363 h 364"/>
                <a:gd name="T22" fmla="*/ 153 w 154"/>
                <a:gd name="T23" fmla="*/ 363 h 364"/>
                <a:gd name="T24" fmla="*/ 134 w 154"/>
                <a:gd name="T25" fmla="*/ 344 h 364"/>
                <a:gd name="T26" fmla="*/ 134 w 154"/>
                <a:gd name="T27" fmla="*/ 344 h 364"/>
                <a:gd name="T28" fmla="*/ 115 w 154"/>
                <a:gd name="T29" fmla="*/ 306 h 364"/>
                <a:gd name="T30" fmla="*/ 96 w 154"/>
                <a:gd name="T31" fmla="*/ 267 h 364"/>
                <a:gd name="T32" fmla="*/ 58 w 154"/>
                <a:gd name="T33" fmla="*/ 191 h 364"/>
                <a:gd name="T34" fmla="*/ 39 w 154"/>
                <a:gd name="T35" fmla="*/ 115 h 364"/>
                <a:gd name="T36" fmla="*/ 20 w 154"/>
                <a:gd name="T37" fmla="*/ 58 h 364"/>
                <a:gd name="T38" fmla="*/ 0 w 154"/>
                <a:gd name="T3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 h="364">
                  <a:moveTo>
                    <a:pt x="0" y="0"/>
                  </a:moveTo>
                  <a:lnTo>
                    <a:pt x="0" y="0"/>
                  </a:lnTo>
                  <a:cubicBezTo>
                    <a:pt x="0" y="0"/>
                    <a:pt x="20" y="19"/>
                    <a:pt x="39" y="58"/>
                  </a:cubicBezTo>
                  <a:cubicBezTo>
                    <a:pt x="39" y="77"/>
                    <a:pt x="58" y="96"/>
                    <a:pt x="58" y="115"/>
                  </a:cubicBezTo>
                  <a:cubicBezTo>
                    <a:pt x="77" y="134"/>
                    <a:pt x="77" y="153"/>
                    <a:pt x="96" y="191"/>
                  </a:cubicBezTo>
                  <a:cubicBezTo>
                    <a:pt x="96" y="211"/>
                    <a:pt x="115" y="230"/>
                    <a:pt x="115" y="248"/>
                  </a:cubicBezTo>
                  <a:cubicBezTo>
                    <a:pt x="134" y="267"/>
                    <a:pt x="134" y="287"/>
                    <a:pt x="134" y="306"/>
                  </a:cubicBezTo>
                  <a:cubicBezTo>
                    <a:pt x="134" y="306"/>
                    <a:pt x="134" y="325"/>
                    <a:pt x="153" y="325"/>
                  </a:cubicBezTo>
                  <a:cubicBezTo>
                    <a:pt x="153" y="344"/>
                    <a:pt x="153" y="344"/>
                    <a:pt x="153" y="344"/>
                  </a:cubicBezTo>
                  <a:cubicBezTo>
                    <a:pt x="153" y="363"/>
                    <a:pt x="153" y="363"/>
                    <a:pt x="153" y="363"/>
                  </a:cubicBezTo>
                  <a:lnTo>
                    <a:pt x="153" y="363"/>
                  </a:lnTo>
                  <a:lnTo>
                    <a:pt x="153" y="363"/>
                  </a:lnTo>
                  <a:cubicBezTo>
                    <a:pt x="153" y="363"/>
                    <a:pt x="153" y="363"/>
                    <a:pt x="134" y="344"/>
                  </a:cubicBezTo>
                  <a:lnTo>
                    <a:pt x="134" y="344"/>
                  </a:lnTo>
                  <a:cubicBezTo>
                    <a:pt x="115" y="325"/>
                    <a:pt x="115" y="325"/>
                    <a:pt x="115" y="306"/>
                  </a:cubicBezTo>
                  <a:cubicBezTo>
                    <a:pt x="115" y="306"/>
                    <a:pt x="96" y="287"/>
                    <a:pt x="96" y="267"/>
                  </a:cubicBezTo>
                  <a:cubicBezTo>
                    <a:pt x="77" y="230"/>
                    <a:pt x="77" y="211"/>
                    <a:pt x="58" y="191"/>
                  </a:cubicBezTo>
                  <a:cubicBezTo>
                    <a:pt x="58" y="172"/>
                    <a:pt x="58" y="153"/>
                    <a:pt x="39" y="115"/>
                  </a:cubicBezTo>
                  <a:cubicBezTo>
                    <a:pt x="39" y="96"/>
                    <a:pt x="20" y="77"/>
                    <a:pt x="20" y="58"/>
                  </a:cubicBezTo>
                  <a:cubicBezTo>
                    <a:pt x="0" y="38"/>
                    <a:pt x="0" y="0"/>
                    <a:pt x="0" y="0"/>
                  </a:cubicBez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34" name="Freeform 233"/>
            <p:cNvSpPr>
              <a:spLocks noChangeArrowheads="1"/>
            </p:cNvSpPr>
            <p:nvPr/>
          </p:nvSpPr>
          <p:spPr bwMode="auto">
            <a:xfrm rot="16200000">
              <a:off x="10467342" y="4293122"/>
              <a:ext cx="39801" cy="121987"/>
            </a:xfrm>
            <a:custGeom>
              <a:avLst/>
              <a:gdLst>
                <a:gd name="T0" fmla="*/ 0 w 135"/>
                <a:gd name="T1" fmla="*/ 0 h 325"/>
                <a:gd name="T2" fmla="*/ 134 w 135"/>
                <a:gd name="T3" fmla="*/ 324 h 325"/>
                <a:gd name="T4" fmla="*/ 0 w 135"/>
                <a:gd name="T5" fmla="*/ 0 h 325"/>
              </a:gdLst>
              <a:ahLst/>
              <a:cxnLst>
                <a:cxn ang="0">
                  <a:pos x="T0" y="T1"/>
                </a:cxn>
                <a:cxn ang="0">
                  <a:pos x="T2" y="T3"/>
                </a:cxn>
                <a:cxn ang="0">
                  <a:pos x="T4" y="T5"/>
                </a:cxn>
              </a:cxnLst>
              <a:rect l="0" t="0" r="r" b="b"/>
              <a:pathLst>
                <a:path w="135" h="325">
                  <a:moveTo>
                    <a:pt x="0" y="0"/>
                  </a:moveTo>
                  <a:lnTo>
                    <a:pt x="134" y="324"/>
                  </a:lnTo>
                  <a:lnTo>
                    <a:pt x="0" y="0"/>
                  </a:lnTo>
                </a:path>
              </a:pathLst>
            </a:custGeom>
            <a:solidFill>
              <a:srgbClr val="9B1F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cxnSp>
          <p:nvCxnSpPr>
            <p:cNvPr id="235" name="Line 131"/>
            <p:cNvCxnSpPr/>
            <p:nvPr/>
          </p:nvCxnSpPr>
          <p:spPr bwMode="auto">
            <a:xfrm rot="16200000">
              <a:off x="10467159" y="4294589"/>
              <a:ext cx="38517" cy="120337"/>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236" name="Freeform 235"/>
            <p:cNvSpPr>
              <a:spLocks noChangeArrowheads="1"/>
            </p:cNvSpPr>
            <p:nvPr/>
          </p:nvSpPr>
          <p:spPr bwMode="auto">
            <a:xfrm rot="16200000">
              <a:off x="10467342" y="4293122"/>
              <a:ext cx="39801" cy="121987"/>
            </a:xfrm>
            <a:custGeom>
              <a:avLst/>
              <a:gdLst>
                <a:gd name="T0" fmla="*/ 0 w 135"/>
                <a:gd name="T1" fmla="*/ 0 h 325"/>
                <a:gd name="T2" fmla="*/ 0 w 135"/>
                <a:gd name="T3" fmla="*/ 0 h 325"/>
                <a:gd name="T4" fmla="*/ 19 w 135"/>
                <a:gd name="T5" fmla="*/ 57 h 325"/>
                <a:gd name="T6" fmla="*/ 38 w 135"/>
                <a:gd name="T7" fmla="*/ 95 h 325"/>
                <a:gd name="T8" fmla="*/ 76 w 135"/>
                <a:gd name="T9" fmla="*/ 152 h 325"/>
                <a:gd name="T10" fmla="*/ 95 w 135"/>
                <a:gd name="T11" fmla="*/ 210 h 325"/>
                <a:gd name="T12" fmla="*/ 114 w 135"/>
                <a:gd name="T13" fmla="*/ 267 h 325"/>
                <a:gd name="T14" fmla="*/ 114 w 135"/>
                <a:gd name="T15" fmla="*/ 286 h 325"/>
                <a:gd name="T16" fmla="*/ 134 w 135"/>
                <a:gd name="T17" fmla="*/ 305 h 325"/>
                <a:gd name="T18" fmla="*/ 134 w 135"/>
                <a:gd name="T19" fmla="*/ 324 h 325"/>
                <a:gd name="T20" fmla="*/ 134 w 135"/>
                <a:gd name="T21" fmla="*/ 324 h 325"/>
                <a:gd name="T22" fmla="*/ 134 w 135"/>
                <a:gd name="T23" fmla="*/ 324 h 325"/>
                <a:gd name="T24" fmla="*/ 114 w 135"/>
                <a:gd name="T25" fmla="*/ 305 h 325"/>
                <a:gd name="T26" fmla="*/ 114 w 135"/>
                <a:gd name="T27" fmla="*/ 305 h 325"/>
                <a:gd name="T28" fmla="*/ 95 w 135"/>
                <a:gd name="T29" fmla="*/ 286 h 325"/>
                <a:gd name="T30" fmla="*/ 76 w 135"/>
                <a:gd name="T31" fmla="*/ 229 h 325"/>
                <a:gd name="T32" fmla="*/ 57 w 135"/>
                <a:gd name="T33" fmla="*/ 171 h 325"/>
                <a:gd name="T34" fmla="*/ 38 w 135"/>
                <a:gd name="T35" fmla="*/ 114 h 325"/>
                <a:gd name="T36" fmla="*/ 19 w 135"/>
                <a:gd name="T37" fmla="*/ 57 h 325"/>
                <a:gd name="T38" fmla="*/ 0 w 135"/>
                <a:gd name="T39"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325">
                  <a:moveTo>
                    <a:pt x="0" y="0"/>
                  </a:moveTo>
                  <a:lnTo>
                    <a:pt x="0" y="0"/>
                  </a:lnTo>
                  <a:cubicBezTo>
                    <a:pt x="0" y="0"/>
                    <a:pt x="0" y="19"/>
                    <a:pt x="19" y="57"/>
                  </a:cubicBezTo>
                  <a:cubicBezTo>
                    <a:pt x="38" y="76"/>
                    <a:pt x="38" y="76"/>
                    <a:pt x="38" y="95"/>
                  </a:cubicBezTo>
                  <a:cubicBezTo>
                    <a:pt x="57" y="114"/>
                    <a:pt x="57" y="133"/>
                    <a:pt x="76" y="152"/>
                  </a:cubicBezTo>
                  <a:cubicBezTo>
                    <a:pt x="76" y="171"/>
                    <a:pt x="95" y="191"/>
                    <a:pt x="95" y="210"/>
                  </a:cubicBezTo>
                  <a:cubicBezTo>
                    <a:pt x="114" y="229"/>
                    <a:pt x="114" y="248"/>
                    <a:pt x="114" y="267"/>
                  </a:cubicBezTo>
                  <a:cubicBezTo>
                    <a:pt x="114" y="286"/>
                    <a:pt x="114" y="286"/>
                    <a:pt x="114" y="286"/>
                  </a:cubicBezTo>
                  <a:cubicBezTo>
                    <a:pt x="134" y="305"/>
                    <a:pt x="134" y="305"/>
                    <a:pt x="134" y="305"/>
                  </a:cubicBezTo>
                  <a:cubicBezTo>
                    <a:pt x="134" y="324"/>
                    <a:pt x="134" y="324"/>
                    <a:pt x="134" y="324"/>
                  </a:cubicBezTo>
                  <a:lnTo>
                    <a:pt x="134" y="324"/>
                  </a:lnTo>
                  <a:lnTo>
                    <a:pt x="134" y="324"/>
                  </a:lnTo>
                  <a:cubicBezTo>
                    <a:pt x="134" y="324"/>
                    <a:pt x="114" y="324"/>
                    <a:pt x="114" y="305"/>
                  </a:cubicBezTo>
                  <a:lnTo>
                    <a:pt x="114" y="305"/>
                  </a:lnTo>
                  <a:cubicBezTo>
                    <a:pt x="95" y="286"/>
                    <a:pt x="95" y="286"/>
                    <a:pt x="95" y="286"/>
                  </a:cubicBezTo>
                  <a:cubicBezTo>
                    <a:pt x="95" y="267"/>
                    <a:pt x="76" y="248"/>
                    <a:pt x="76" y="229"/>
                  </a:cubicBezTo>
                  <a:cubicBezTo>
                    <a:pt x="57" y="210"/>
                    <a:pt x="57" y="191"/>
                    <a:pt x="57" y="171"/>
                  </a:cubicBezTo>
                  <a:cubicBezTo>
                    <a:pt x="38" y="152"/>
                    <a:pt x="38" y="133"/>
                    <a:pt x="38" y="114"/>
                  </a:cubicBezTo>
                  <a:cubicBezTo>
                    <a:pt x="19" y="95"/>
                    <a:pt x="19" y="76"/>
                    <a:pt x="19" y="57"/>
                  </a:cubicBezTo>
                  <a:cubicBezTo>
                    <a:pt x="0" y="19"/>
                    <a:pt x="0" y="0"/>
                    <a:pt x="0" y="0"/>
                  </a:cubicBez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37" name="Freeform 236"/>
            <p:cNvSpPr>
              <a:spLocks noChangeArrowheads="1"/>
            </p:cNvSpPr>
            <p:nvPr/>
          </p:nvSpPr>
          <p:spPr bwMode="auto">
            <a:xfrm rot="16200000">
              <a:off x="10419450" y="4184061"/>
              <a:ext cx="33381" cy="92315"/>
            </a:xfrm>
            <a:custGeom>
              <a:avLst/>
              <a:gdLst>
                <a:gd name="T0" fmla="*/ 0 w 116"/>
                <a:gd name="T1" fmla="*/ 0 h 249"/>
                <a:gd name="T2" fmla="*/ 115 w 116"/>
                <a:gd name="T3" fmla="*/ 248 h 249"/>
                <a:gd name="T4" fmla="*/ 0 w 116"/>
                <a:gd name="T5" fmla="*/ 0 h 249"/>
              </a:gdLst>
              <a:ahLst/>
              <a:cxnLst>
                <a:cxn ang="0">
                  <a:pos x="T0" y="T1"/>
                </a:cxn>
                <a:cxn ang="0">
                  <a:pos x="T2" y="T3"/>
                </a:cxn>
                <a:cxn ang="0">
                  <a:pos x="T4" y="T5"/>
                </a:cxn>
              </a:cxnLst>
              <a:rect l="0" t="0" r="r" b="b"/>
              <a:pathLst>
                <a:path w="116" h="249">
                  <a:moveTo>
                    <a:pt x="0" y="0"/>
                  </a:moveTo>
                  <a:lnTo>
                    <a:pt x="115" y="248"/>
                  </a:lnTo>
                  <a:lnTo>
                    <a:pt x="0" y="0"/>
                  </a:lnTo>
                </a:path>
              </a:pathLst>
            </a:custGeom>
            <a:solidFill>
              <a:srgbClr val="9B1F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cxnSp>
          <p:nvCxnSpPr>
            <p:cNvPr id="238" name="Line 134"/>
            <p:cNvCxnSpPr/>
            <p:nvPr/>
          </p:nvCxnSpPr>
          <p:spPr bwMode="auto">
            <a:xfrm rot="16200000">
              <a:off x="10419450" y="4184061"/>
              <a:ext cx="33381" cy="92315"/>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239" name="Freeform 238"/>
            <p:cNvSpPr>
              <a:spLocks noChangeArrowheads="1"/>
            </p:cNvSpPr>
            <p:nvPr/>
          </p:nvSpPr>
          <p:spPr bwMode="auto">
            <a:xfrm rot="16200000">
              <a:off x="10419450" y="4184061"/>
              <a:ext cx="33381" cy="92315"/>
            </a:xfrm>
            <a:custGeom>
              <a:avLst/>
              <a:gdLst>
                <a:gd name="T0" fmla="*/ 0 w 116"/>
                <a:gd name="T1" fmla="*/ 0 h 249"/>
                <a:gd name="T2" fmla="*/ 0 w 116"/>
                <a:gd name="T3" fmla="*/ 0 h 249"/>
                <a:gd name="T4" fmla="*/ 19 w 116"/>
                <a:gd name="T5" fmla="*/ 38 h 249"/>
                <a:gd name="T6" fmla="*/ 38 w 116"/>
                <a:gd name="T7" fmla="*/ 77 h 249"/>
                <a:gd name="T8" fmla="*/ 77 w 116"/>
                <a:gd name="T9" fmla="*/ 115 h 249"/>
                <a:gd name="T10" fmla="*/ 96 w 116"/>
                <a:gd name="T11" fmla="*/ 153 h 249"/>
                <a:gd name="T12" fmla="*/ 96 w 116"/>
                <a:gd name="T13" fmla="*/ 191 h 249"/>
                <a:gd name="T14" fmla="*/ 96 w 116"/>
                <a:gd name="T15" fmla="*/ 210 h 249"/>
                <a:gd name="T16" fmla="*/ 115 w 116"/>
                <a:gd name="T17" fmla="*/ 229 h 249"/>
                <a:gd name="T18" fmla="*/ 115 w 116"/>
                <a:gd name="T19" fmla="*/ 248 h 249"/>
                <a:gd name="T20" fmla="*/ 115 w 116"/>
                <a:gd name="T21" fmla="*/ 248 h 249"/>
                <a:gd name="T22" fmla="*/ 96 w 116"/>
                <a:gd name="T23" fmla="*/ 248 h 249"/>
                <a:gd name="T24" fmla="*/ 96 w 116"/>
                <a:gd name="T25" fmla="*/ 229 h 249"/>
                <a:gd name="T26" fmla="*/ 96 w 116"/>
                <a:gd name="T27" fmla="*/ 229 h 249"/>
                <a:gd name="T28" fmla="*/ 77 w 116"/>
                <a:gd name="T29" fmla="*/ 210 h 249"/>
                <a:gd name="T30" fmla="*/ 57 w 116"/>
                <a:gd name="T31" fmla="*/ 172 h 249"/>
                <a:gd name="T32" fmla="*/ 38 w 116"/>
                <a:gd name="T33" fmla="*/ 134 h 249"/>
                <a:gd name="T34" fmla="*/ 38 w 116"/>
                <a:gd name="T35" fmla="*/ 77 h 249"/>
                <a:gd name="T36" fmla="*/ 19 w 116"/>
                <a:gd name="T37" fmla="*/ 38 h 249"/>
                <a:gd name="T38" fmla="*/ 0 w 116"/>
                <a:gd name="T39"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249">
                  <a:moveTo>
                    <a:pt x="0" y="0"/>
                  </a:moveTo>
                  <a:lnTo>
                    <a:pt x="0" y="0"/>
                  </a:lnTo>
                  <a:cubicBezTo>
                    <a:pt x="0" y="0"/>
                    <a:pt x="19" y="19"/>
                    <a:pt x="19" y="38"/>
                  </a:cubicBezTo>
                  <a:cubicBezTo>
                    <a:pt x="38" y="58"/>
                    <a:pt x="38" y="58"/>
                    <a:pt x="38" y="77"/>
                  </a:cubicBezTo>
                  <a:cubicBezTo>
                    <a:pt x="57" y="96"/>
                    <a:pt x="57" y="96"/>
                    <a:pt x="77" y="115"/>
                  </a:cubicBezTo>
                  <a:cubicBezTo>
                    <a:pt x="77" y="134"/>
                    <a:pt x="77" y="153"/>
                    <a:pt x="96" y="153"/>
                  </a:cubicBezTo>
                  <a:cubicBezTo>
                    <a:pt x="96" y="172"/>
                    <a:pt x="96" y="191"/>
                    <a:pt x="96" y="191"/>
                  </a:cubicBezTo>
                  <a:cubicBezTo>
                    <a:pt x="96" y="210"/>
                    <a:pt x="96" y="210"/>
                    <a:pt x="96" y="210"/>
                  </a:cubicBezTo>
                  <a:cubicBezTo>
                    <a:pt x="115" y="210"/>
                    <a:pt x="115" y="229"/>
                    <a:pt x="115" y="229"/>
                  </a:cubicBezTo>
                  <a:lnTo>
                    <a:pt x="115" y="248"/>
                  </a:lnTo>
                  <a:lnTo>
                    <a:pt x="115" y="248"/>
                  </a:lnTo>
                  <a:cubicBezTo>
                    <a:pt x="96" y="248"/>
                    <a:pt x="96" y="248"/>
                    <a:pt x="96" y="248"/>
                  </a:cubicBezTo>
                  <a:lnTo>
                    <a:pt x="96" y="229"/>
                  </a:lnTo>
                  <a:lnTo>
                    <a:pt x="96" y="229"/>
                  </a:lnTo>
                  <a:cubicBezTo>
                    <a:pt x="77" y="210"/>
                    <a:pt x="77" y="210"/>
                    <a:pt x="77" y="210"/>
                  </a:cubicBezTo>
                  <a:cubicBezTo>
                    <a:pt x="77" y="191"/>
                    <a:pt x="57" y="191"/>
                    <a:pt x="57" y="172"/>
                  </a:cubicBezTo>
                  <a:cubicBezTo>
                    <a:pt x="57" y="153"/>
                    <a:pt x="57" y="134"/>
                    <a:pt x="38" y="134"/>
                  </a:cubicBezTo>
                  <a:cubicBezTo>
                    <a:pt x="38" y="115"/>
                    <a:pt x="38" y="96"/>
                    <a:pt x="38" y="77"/>
                  </a:cubicBezTo>
                  <a:cubicBezTo>
                    <a:pt x="19" y="58"/>
                    <a:pt x="19" y="58"/>
                    <a:pt x="19" y="38"/>
                  </a:cubicBezTo>
                  <a:cubicBezTo>
                    <a:pt x="19" y="19"/>
                    <a:pt x="0" y="0"/>
                    <a:pt x="0" y="0"/>
                  </a:cubicBez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40" name="Freeform 239"/>
            <p:cNvSpPr>
              <a:spLocks noChangeArrowheads="1"/>
            </p:cNvSpPr>
            <p:nvPr/>
          </p:nvSpPr>
          <p:spPr bwMode="auto">
            <a:xfrm rot="16200000">
              <a:off x="11226497" y="3403374"/>
              <a:ext cx="701011" cy="1230001"/>
            </a:xfrm>
            <a:custGeom>
              <a:avLst/>
              <a:gdLst>
                <a:gd name="T0" fmla="*/ 2406 w 2407"/>
                <a:gd name="T1" fmla="*/ 3016 h 3514"/>
                <a:gd name="T2" fmla="*/ 1203 w 2407"/>
                <a:gd name="T3" fmla="*/ 3513 h 3514"/>
                <a:gd name="T4" fmla="*/ 0 w 2407"/>
                <a:gd name="T5" fmla="*/ 477 h 3514"/>
                <a:gd name="T6" fmla="*/ 1203 w 2407"/>
                <a:gd name="T7" fmla="*/ 0 h 3514"/>
                <a:gd name="T8" fmla="*/ 2406 w 2407"/>
                <a:gd name="T9" fmla="*/ 3016 h 3514"/>
              </a:gdLst>
              <a:ahLst/>
              <a:cxnLst>
                <a:cxn ang="0">
                  <a:pos x="T0" y="T1"/>
                </a:cxn>
                <a:cxn ang="0">
                  <a:pos x="T2" y="T3"/>
                </a:cxn>
                <a:cxn ang="0">
                  <a:pos x="T4" y="T5"/>
                </a:cxn>
                <a:cxn ang="0">
                  <a:pos x="T6" y="T7"/>
                </a:cxn>
                <a:cxn ang="0">
                  <a:pos x="T8" y="T9"/>
                </a:cxn>
              </a:cxnLst>
              <a:rect l="0" t="0" r="r" b="b"/>
              <a:pathLst>
                <a:path w="2407" h="3514">
                  <a:moveTo>
                    <a:pt x="2406" y="3016"/>
                  </a:moveTo>
                  <a:lnTo>
                    <a:pt x="1203" y="3513"/>
                  </a:lnTo>
                  <a:lnTo>
                    <a:pt x="0" y="477"/>
                  </a:lnTo>
                  <a:lnTo>
                    <a:pt x="1203" y="0"/>
                  </a:lnTo>
                  <a:lnTo>
                    <a:pt x="2406" y="3016"/>
                  </a:lnTo>
                </a:path>
              </a:pathLst>
            </a:custGeom>
            <a:solidFill>
              <a:schemeClr val="accent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41" name="Freeform 240"/>
            <p:cNvSpPr>
              <a:spLocks noChangeArrowheads="1"/>
            </p:cNvSpPr>
            <p:nvPr/>
          </p:nvSpPr>
          <p:spPr bwMode="auto">
            <a:xfrm rot="16200000">
              <a:off x="10350119" y="3285139"/>
              <a:ext cx="172043" cy="349475"/>
            </a:xfrm>
            <a:custGeom>
              <a:avLst/>
              <a:gdLst>
                <a:gd name="T0" fmla="*/ 0 w 593"/>
                <a:gd name="T1" fmla="*/ 0 h 937"/>
                <a:gd name="T2" fmla="*/ 0 w 593"/>
                <a:gd name="T3" fmla="*/ 0 h 937"/>
                <a:gd name="T4" fmla="*/ 534 w 593"/>
                <a:gd name="T5" fmla="*/ 287 h 937"/>
                <a:gd name="T6" fmla="*/ 573 w 593"/>
                <a:gd name="T7" fmla="*/ 402 h 937"/>
                <a:gd name="T8" fmla="*/ 477 w 593"/>
                <a:gd name="T9" fmla="*/ 936 h 937"/>
                <a:gd name="T10" fmla="*/ 0 w 593"/>
                <a:gd name="T11" fmla="*/ 0 h 937"/>
              </a:gdLst>
              <a:ahLst/>
              <a:cxnLst>
                <a:cxn ang="0">
                  <a:pos x="T0" y="T1"/>
                </a:cxn>
                <a:cxn ang="0">
                  <a:pos x="T2" y="T3"/>
                </a:cxn>
                <a:cxn ang="0">
                  <a:pos x="T4" y="T5"/>
                </a:cxn>
                <a:cxn ang="0">
                  <a:pos x="T6" y="T7"/>
                </a:cxn>
                <a:cxn ang="0">
                  <a:pos x="T8" y="T9"/>
                </a:cxn>
                <a:cxn ang="0">
                  <a:pos x="T10" y="T11"/>
                </a:cxn>
              </a:cxnLst>
              <a:rect l="0" t="0" r="r" b="b"/>
              <a:pathLst>
                <a:path w="593" h="937">
                  <a:moveTo>
                    <a:pt x="0" y="0"/>
                  </a:moveTo>
                  <a:lnTo>
                    <a:pt x="0" y="0"/>
                  </a:lnTo>
                  <a:cubicBezTo>
                    <a:pt x="534" y="287"/>
                    <a:pt x="534" y="287"/>
                    <a:pt x="534" y="287"/>
                  </a:cubicBezTo>
                  <a:cubicBezTo>
                    <a:pt x="534" y="287"/>
                    <a:pt x="592" y="325"/>
                    <a:pt x="573" y="402"/>
                  </a:cubicBezTo>
                  <a:cubicBezTo>
                    <a:pt x="477" y="936"/>
                    <a:pt x="477" y="936"/>
                    <a:pt x="477" y="936"/>
                  </a:cubicBezTo>
                  <a:lnTo>
                    <a:pt x="0" y="0"/>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42" name="Freeform 241"/>
            <p:cNvSpPr>
              <a:spLocks noChangeArrowheads="1"/>
            </p:cNvSpPr>
            <p:nvPr/>
          </p:nvSpPr>
          <p:spPr bwMode="auto">
            <a:xfrm rot="16200000">
              <a:off x="10009084" y="3511796"/>
              <a:ext cx="150217" cy="285184"/>
            </a:xfrm>
            <a:custGeom>
              <a:avLst/>
              <a:gdLst>
                <a:gd name="T0" fmla="*/ 419 w 516"/>
                <a:gd name="T1" fmla="*/ 153 h 765"/>
                <a:gd name="T2" fmla="*/ 419 w 516"/>
                <a:gd name="T3" fmla="*/ 153 h 765"/>
                <a:gd name="T4" fmla="*/ 114 w 516"/>
                <a:gd name="T5" fmla="*/ 153 h 765"/>
                <a:gd name="T6" fmla="*/ 153 w 516"/>
                <a:gd name="T7" fmla="*/ 497 h 765"/>
                <a:gd name="T8" fmla="*/ 515 w 516"/>
                <a:gd name="T9" fmla="*/ 764 h 765"/>
                <a:gd name="T10" fmla="*/ 419 w 516"/>
                <a:gd name="T11" fmla="*/ 153 h 765"/>
              </a:gdLst>
              <a:ahLst/>
              <a:cxnLst>
                <a:cxn ang="0">
                  <a:pos x="T0" y="T1"/>
                </a:cxn>
                <a:cxn ang="0">
                  <a:pos x="T2" y="T3"/>
                </a:cxn>
                <a:cxn ang="0">
                  <a:pos x="T4" y="T5"/>
                </a:cxn>
                <a:cxn ang="0">
                  <a:pos x="T6" y="T7"/>
                </a:cxn>
                <a:cxn ang="0">
                  <a:pos x="T8" y="T9"/>
                </a:cxn>
                <a:cxn ang="0">
                  <a:pos x="T10" y="T11"/>
                </a:cxn>
              </a:cxnLst>
              <a:rect l="0" t="0" r="r" b="b"/>
              <a:pathLst>
                <a:path w="516" h="765">
                  <a:moveTo>
                    <a:pt x="419" y="153"/>
                  </a:moveTo>
                  <a:lnTo>
                    <a:pt x="419" y="153"/>
                  </a:lnTo>
                  <a:cubicBezTo>
                    <a:pt x="419" y="153"/>
                    <a:pt x="172" y="0"/>
                    <a:pt x="114" y="153"/>
                  </a:cubicBezTo>
                  <a:cubicBezTo>
                    <a:pt x="114" y="153"/>
                    <a:pt x="0" y="401"/>
                    <a:pt x="153" y="497"/>
                  </a:cubicBezTo>
                  <a:cubicBezTo>
                    <a:pt x="515" y="764"/>
                    <a:pt x="515" y="764"/>
                    <a:pt x="515" y="764"/>
                  </a:cubicBezTo>
                  <a:lnTo>
                    <a:pt x="419" y="153"/>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43" name="Freeform 242"/>
            <p:cNvSpPr>
              <a:spLocks noChangeArrowheads="1"/>
            </p:cNvSpPr>
            <p:nvPr/>
          </p:nvSpPr>
          <p:spPr bwMode="auto">
            <a:xfrm rot="16200000">
              <a:off x="10942647" y="3576411"/>
              <a:ext cx="310704" cy="229136"/>
            </a:xfrm>
            <a:custGeom>
              <a:avLst/>
              <a:gdLst>
                <a:gd name="T0" fmla="*/ 76 w 1069"/>
                <a:gd name="T1" fmla="*/ 0 h 612"/>
                <a:gd name="T2" fmla="*/ 0 w 1069"/>
                <a:gd name="T3" fmla="*/ 362 h 612"/>
                <a:gd name="T4" fmla="*/ 1011 w 1069"/>
                <a:gd name="T5" fmla="*/ 611 h 612"/>
                <a:gd name="T6" fmla="*/ 1068 w 1069"/>
                <a:gd name="T7" fmla="*/ 286 h 612"/>
                <a:gd name="T8" fmla="*/ 76 w 1069"/>
                <a:gd name="T9" fmla="*/ 0 h 612"/>
              </a:gdLst>
              <a:ahLst/>
              <a:cxnLst>
                <a:cxn ang="0">
                  <a:pos x="T0" y="T1"/>
                </a:cxn>
                <a:cxn ang="0">
                  <a:pos x="T2" y="T3"/>
                </a:cxn>
                <a:cxn ang="0">
                  <a:pos x="T4" y="T5"/>
                </a:cxn>
                <a:cxn ang="0">
                  <a:pos x="T6" y="T7"/>
                </a:cxn>
                <a:cxn ang="0">
                  <a:pos x="T8" y="T9"/>
                </a:cxn>
              </a:cxnLst>
              <a:rect l="0" t="0" r="r" b="b"/>
              <a:pathLst>
                <a:path w="1069" h="612">
                  <a:moveTo>
                    <a:pt x="76" y="0"/>
                  </a:moveTo>
                  <a:lnTo>
                    <a:pt x="0" y="362"/>
                  </a:lnTo>
                  <a:lnTo>
                    <a:pt x="1011" y="611"/>
                  </a:lnTo>
                  <a:lnTo>
                    <a:pt x="1068" y="286"/>
                  </a:lnTo>
                  <a:lnTo>
                    <a:pt x="76"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44" name="Freeform 243"/>
            <p:cNvSpPr>
              <a:spLocks noChangeArrowheads="1"/>
            </p:cNvSpPr>
            <p:nvPr/>
          </p:nvSpPr>
          <p:spPr bwMode="auto">
            <a:xfrm rot="16200000">
              <a:off x="10387098" y="3088434"/>
              <a:ext cx="600866" cy="891820"/>
            </a:xfrm>
            <a:custGeom>
              <a:avLst/>
              <a:gdLst>
                <a:gd name="T0" fmla="*/ 2061 w 2062"/>
                <a:gd name="T1" fmla="*/ 1373 h 2386"/>
                <a:gd name="T2" fmla="*/ 2061 w 2062"/>
                <a:gd name="T3" fmla="*/ 1373 h 2386"/>
                <a:gd name="T4" fmla="*/ 2023 w 2062"/>
                <a:gd name="T5" fmla="*/ 267 h 2386"/>
                <a:gd name="T6" fmla="*/ 1889 w 2062"/>
                <a:gd name="T7" fmla="*/ 37 h 2386"/>
                <a:gd name="T8" fmla="*/ 1832 w 2062"/>
                <a:gd name="T9" fmla="*/ 0 h 2386"/>
                <a:gd name="T10" fmla="*/ 1832 w 2062"/>
                <a:gd name="T11" fmla="*/ 0 h 2386"/>
                <a:gd name="T12" fmla="*/ 1813 w 2062"/>
                <a:gd name="T13" fmla="*/ 0 h 2386"/>
                <a:gd name="T14" fmla="*/ 1355 w 2062"/>
                <a:gd name="T15" fmla="*/ 725 h 2386"/>
                <a:gd name="T16" fmla="*/ 1355 w 2062"/>
                <a:gd name="T17" fmla="*/ 725 h 2386"/>
                <a:gd name="T18" fmla="*/ 1412 w 2062"/>
                <a:gd name="T19" fmla="*/ 706 h 2386"/>
                <a:gd name="T20" fmla="*/ 1412 w 2062"/>
                <a:gd name="T21" fmla="*/ 706 h 2386"/>
                <a:gd name="T22" fmla="*/ 1469 w 2062"/>
                <a:gd name="T23" fmla="*/ 992 h 2386"/>
                <a:gd name="T24" fmla="*/ 954 w 2062"/>
                <a:gd name="T25" fmla="*/ 1335 h 2386"/>
                <a:gd name="T26" fmla="*/ 915 w 2062"/>
                <a:gd name="T27" fmla="*/ 1392 h 2386"/>
                <a:gd name="T28" fmla="*/ 726 w 2062"/>
                <a:gd name="T29" fmla="*/ 1297 h 2386"/>
                <a:gd name="T30" fmla="*/ 324 w 2062"/>
                <a:gd name="T31" fmla="*/ 1258 h 2386"/>
                <a:gd name="T32" fmla="*/ 57 w 2062"/>
                <a:gd name="T33" fmla="*/ 1220 h 2386"/>
                <a:gd name="T34" fmla="*/ 0 w 2062"/>
                <a:gd name="T35" fmla="*/ 1297 h 2386"/>
                <a:gd name="T36" fmla="*/ 0 w 2062"/>
                <a:gd name="T37" fmla="*/ 1373 h 2386"/>
                <a:gd name="T38" fmla="*/ 0 w 2062"/>
                <a:gd name="T39" fmla="*/ 1373 h 2386"/>
                <a:gd name="T40" fmla="*/ 0 w 2062"/>
                <a:gd name="T41" fmla="*/ 2136 h 2386"/>
                <a:gd name="T42" fmla="*/ 1011 w 2062"/>
                <a:gd name="T43" fmla="*/ 2385 h 2386"/>
                <a:gd name="T44" fmla="*/ 1927 w 2062"/>
                <a:gd name="T45" fmla="*/ 1679 h 2386"/>
                <a:gd name="T46" fmla="*/ 2061 w 2062"/>
                <a:gd name="T47" fmla="*/ 1373 h 2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62" h="2386">
                  <a:moveTo>
                    <a:pt x="2061" y="1373"/>
                  </a:moveTo>
                  <a:lnTo>
                    <a:pt x="2061" y="1373"/>
                  </a:lnTo>
                  <a:cubicBezTo>
                    <a:pt x="2023" y="267"/>
                    <a:pt x="2023" y="267"/>
                    <a:pt x="2023" y="267"/>
                  </a:cubicBezTo>
                  <a:cubicBezTo>
                    <a:pt x="2023" y="152"/>
                    <a:pt x="1947" y="95"/>
                    <a:pt x="1889" y="37"/>
                  </a:cubicBezTo>
                  <a:cubicBezTo>
                    <a:pt x="1832" y="0"/>
                    <a:pt x="1832" y="0"/>
                    <a:pt x="1832" y="0"/>
                  </a:cubicBezTo>
                  <a:lnTo>
                    <a:pt x="1832" y="0"/>
                  </a:lnTo>
                  <a:cubicBezTo>
                    <a:pt x="1813" y="0"/>
                    <a:pt x="1813" y="0"/>
                    <a:pt x="1813" y="0"/>
                  </a:cubicBezTo>
                  <a:cubicBezTo>
                    <a:pt x="1355" y="725"/>
                    <a:pt x="1355" y="725"/>
                    <a:pt x="1355" y="725"/>
                  </a:cubicBezTo>
                  <a:lnTo>
                    <a:pt x="1355" y="725"/>
                  </a:lnTo>
                  <a:cubicBezTo>
                    <a:pt x="1412" y="706"/>
                    <a:pt x="1412" y="706"/>
                    <a:pt x="1412" y="706"/>
                  </a:cubicBezTo>
                  <a:lnTo>
                    <a:pt x="1412" y="706"/>
                  </a:lnTo>
                  <a:cubicBezTo>
                    <a:pt x="1412" y="706"/>
                    <a:pt x="1450" y="896"/>
                    <a:pt x="1469" y="992"/>
                  </a:cubicBezTo>
                  <a:cubicBezTo>
                    <a:pt x="1336" y="1297"/>
                    <a:pt x="1126" y="1354"/>
                    <a:pt x="954" y="1335"/>
                  </a:cubicBezTo>
                  <a:cubicBezTo>
                    <a:pt x="915" y="1392"/>
                    <a:pt x="915" y="1392"/>
                    <a:pt x="915" y="1392"/>
                  </a:cubicBezTo>
                  <a:cubicBezTo>
                    <a:pt x="726" y="1297"/>
                    <a:pt x="726" y="1297"/>
                    <a:pt x="726" y="1297"/>
                  </a:cubicBezTo>
                  <a:cubicBezTo>
                    <a:pt x="726" y="1297"/>
                    <a:pt x="344" y="1258"/>
                    <a:pt x="324" y="1258"/>
                  </a:cubicBezTo>
                  <a:lnTo>
                    <a:pt x="57" y="1220"/>
                  </a:lnTo>
                  <a:cubicBezTo>
                    <a:pt x="0" y="1297"/>
                    <a:pt x="0" y="1297"/>
                    <a:pt x="0" y="1297"/>
                  </a:cubicBezTo>
                  <a:cubicBezTo>
                    <a:pt x="0" y="1373"/>
                    <a:pt x="0" y="1373"/>
                    <a:pt x="0" y="1373"/>
                  </a:cubicBezTo>
                  <a:lnTo>
                    <a:pt x="0" y="1373"/>
                  </a:lnTo>
                  <a:cubicBezTo>
                    <a:pt x="0" y="2136"/>
                    <a:pt x="0" y="2136"/>
                    <a:pt x="0" y="2136"/>
                  </a:cubicBezTo>
                  <a:cubicBezTo>
                    <a:pt x="1011" y="2385"/>
                    <a:pt x="1011" y="2385"/>
                    <a:pt x="1011" y="2385"/>
                  </a:cubicBezTo>
                  <a:cubicBezTo>
                    <a:pt x="1927" y="1679"/>
                    <a:pt x="1927" y="1679"/>
                    <a:pt x="1927" y="1679"/>
                  </a:cubicBezTo>
                  <a:cubicBezTo>
                    <a:pt x="2061" y="1564"/>
                    <a:pt x="2061" y="1373"/>
                    <a:pt x="2061" y="1373"/>
                  </a:cubicBezTo>
                </a:path>
              </a:pathLst>
            </a:custGeom>
            <a:solidFill>
              <a:srgbClr val="EAC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45" name="Freeform 244"/>
            <p:cNvSpPr>
              <a:spLocks noChangeArrowheads="1"/>
            </p:cNvSpPr>
            <p:nvPr/>
          </p:nvSpPr>
          <p:spPr bwMode="auto">
            <a:xfrm rot="16200000">
              <a:off x="9073491" y="2639241"/>
              <a:ext cx="1479056" cy="1813315"/>
            </a:xfrm>
            <a:custGeom>
              <a:avLst/>
              <a:gdLst>
                <a:gd name="T0" fmla="*/ 2538 w 5078"/>
                <a:gd name="T1" fmla="*/ 0 h 4849"/>
                <a:gd name="T2" fmla="*/ 3320 w 5078"/>
                <a:gd name="T3" fmla="*/ 1604 h 4849"/>
                <a:gd name="T4" fmla="*/ 5077 w 5078"/>
                <a:gd name="T5" fmla="*/ 1852 h 4849"/>
                <a:gd name="T6" fmla="*/ 3817 w 5078"/>
                <a:gd name="T7" fmla="*/ 3093 h 4849"/>
                <a:gd name="T8" fmla="*/ 4104 w 5078"/>
                <a:gd name="T9" fmla="*/ 4848 h 4849"/>
                <a:gd name="T10" fmla="*/ 2538 w 5078"/>
                <a:gd name="T11" fmla="*/ 4009 h 4849"/>
                <a:gd name="T12" fmla="*/ 973 w 5078"/>
                <a:gd name="T13" fmla="*/ 4848 h 4849"/>
                <a:gd name="T14" fmla="*/ 1279 w 5078"/>
                <a:gd name="T15" fmla="*/ 3093 h 4849"/>
                <a:gd name="T16" fmla="*/ 0 w 5078"/>
                <a:gd name="T17" fmla="*/ 1852 h 4849"/>
                <a:gd name="T18" fmla="*/ 1756 w 5078"/>
                <a:gd name="T19" fmla="*/ 1604 h 4849"/>
                <a:gd name="T20" fmla="*/ 2538 w 5078"/>
                <a:gd name="T21" fmla="*/ 0 h 4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78" h="4849">
                  <a:moveTo>
                    <a:pt x="2538" y="0"/>
                  </a:moveTo>
                  <a:lnTo>
                    <a:pt x="3320" y="1604"/>
                  </a:lnTo>
                  <a:lnTo>
                    <a:pt x="5077" y="1852"/>
                  </a:lnTo>
                  <a:lnTo>
                    <a:pt x="3817" y="3093"/>
                  </a:lnTo>
                  <a:lnTo>
                    <a:pt x="4104" y="4848"/>
                  </a:lnTo>
                  <a:lnTo>
                    <a:pt x="2538" y="4009"/>
                  </a:lnTo>
                  <a:lnTo>
                    <a:pt x="973" y="4848"/>
                  </a:lnTo>
                  <a:lnTo>
                    <a:pt x="1279" y="3093"/>
                  </a:lnTo>
                  <a:lnTo>
                    <a:pt x="0" y="1852"/>
                  </a:lnTo>
                  <a:lnTo>
                    <a:pt x="1756" y="1604"/>
                  </a:lnTo>
                  <a:lnTo>
                    <a:pt x="2538" y="0"/>
                  </a:ln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46" name="Freeform 245"/>
            <p:cNvSpPr>
              <a:spLocks noChangeArrowheads="1"/>
            </p:cNvSpPr>
            <p:nvPr/>
          </p:nvSpPr>
          <p:spPr bwMode="auto">
            <a:xfrm rot="16200000">
              <a:off x="10288301" y="3339111"/>
              <a:ext cx="305569" cy="685763"/>
            </a:xfrm>
            <a:custGeom>
              <a:avLst/>
              <a:gdLst>
                <a:gd name="T0" fmla="*/ 992 w 1050"/>
                <a:gd name="T1" fmla="*/ 1812 h 1833"/>
                <a:gd name="T2" fmla="*/ 992 w 1050"/>
                <a:gd name="T3" fmla="*/ 1812 h 1833"/>
                <a:gd name="T4" fmla="*/ 1049 w 1050"/>
                <a:gd name="T5" fmla="*/ 1717 h 1833"/>
                <a:gd name="T6" fmla="*/ 649 w 1050"/>
                <a:gd name="T7" fmla="*/ 1298 h 1833"/>
                <a:gd name="T8" fmla="*/ 649 w 1050"/>
                <a:gd name="T9" fmla="*/ 1298 h 1833"/>
                <a:gd name="T10" fmla="*/ 878 w 1050"/>
                <a:gd name="T11" fmla="*/ 343 h 1833"/>
                <a:gd name="T12" fmla="*/ 687 w 1050"/>
                <a:gd name="T13" fmla="*/ 38 h 1833"/>
                <a:gd name="T14" fmla="*/ 363 w 1050"/>
                <a:gd name="T15" fmla="*/ 229 h 1833"/>
                <a:gd name="T16" fmla="*/ 0 w 1050"/>
                <a:gd name="T17" fmla="*/ 1679 h 1833"/>
                <a:gd name="T18" fmla="*/ 516 w 1050"/>
                <a:gd name="T19" fmla="*/ 1812 h 1833"/>
                <a:gd name="T20" fmla="*/ 535 w 1050"/>
                <a:gd name="T21" fmla="*/ 1774 h 1833"/>
                <a:gd name="T22" fmla="*/ 801 w 1050"/>
                <a:gd name="T23" fmla="*/ 1832 h 1833"/>
                <a:gd name="T24" fmla="*/ 992 w 1050"/>
                <a:gd name="T25" fmla="*/ 1812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0" h="1833">
                  <a:moveTo>
                    <a:pt x="992" y="1812"/>
                  </a:moveTo>
                  <a:lnTo>
                    <a:pt x="992" y="1812"/>
                  </a:lnTo>
                  <a:cubicBezTo>
                    <a:pt x="1049" y="1717"/>
                    <a:pt x="1049" y="1717"/>
                    <a:pt x="1049" y="1717"/>
                  </a:cubicBezTo>
                  <a:cubicBezTo>
                    <a:pt x="649" y="1698"/>
                    <a:pt x="649" y="1298"/>
                    <a:pt x="649" y="1298"/>
                  </a:cubicBezTo>
                  <a:lnTo>
                    <a:pt x="649" y="1298"/>
                  </a:lnTo>
                  <a:cubicBezTo>
                    <a:pt x="878" y="343"/>
                    <a:pt x="878" y="343"/>
                    <a:pt x="878" y="343"/>
                  </a:cubicBezTo>
                  <a:cubicBezTo>
                    <a:pt x="915" y="209"/>
                    <a:pt x="839" y="57"/>
                    <a:pt x="687" y="38"/>
                  </a:cubicBezTo>
                  <a:cubicBezTo>
                    <a:pt x="553" y="0"/>
                    <a:pt x="401" y="76"/>
                    <a:pt x="363" y="229"/>
                  </a:cubicBezTo>
                  <a:cubicBezTo>
                    <a:pt x="0" y="1679"/>
                    <a:pt x="0" y="1679"/>
                    <a:pt x="0" y="1679"/>
                  </a:cubicBezTo>
                  <a:cubicBezTo>
                    <a:pt x="516" y="1812"/>
                    <a:pt x="516" y="1812"/>
                    <a:pt x="516" y="1812"/>
                  </a:cubicBezTo>
                  <a:cubicBezTo>
                    <a:pt x="535" y="1774"/>
                    <a:pt x="535" y="1774"/>
                    <a:pt x="535" y="1774"/>
                  </a:cubicBezTo>
                  <a:cubicBezTo>
                    <a:pt x="649" y="1793"/>
                    <a:pt x="801" y="1832"/>
                    <a:pt x="801" y="1832"/>
                  </a:cubicBezTo>
                  <a:cubicBezTo>
                    <a:pt x="820" y="1832"/>
                    <a:pt x="992" y="1812"/>
                    <a:pt x="992" y="1812"/>
                  </a:cubicBezTo>
                </a:path>
              </a:pathLst>
            </a:custGeom>
            <a:solidFill>
              <a:srgbClr val="EAC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47" name="Freeform 246"/>
            <p:cNvSpPr>
              <a:spLocks noChangeArrowheads="1"/>
            </p:cNvSpPr>
            <p:nvPr/>
          </p:nvSpPr>
          <p:spPr bwMode="auto">
            <a:xfrm rot="16200000">
              <a:off x="10840418" y="3660285"/>
              <a:ext cx="78318" cy="306615"/>
            </a:xfrm>
            <a:custGeom>
              <a:avLst/>
              <a:gdLst>
                <a:gd name="T0" fmla="*/ 58 w 269"/>
                <a:gd name="T1" fmla="*/ 820 h 821"/>
                <a:gd name="T2" fmla="*/ 58 w 269"/>
                <a:gd name="T3" fmla="*/ 820 h 821"/>
                <a:gd name="T4" fmla="*/ 268 w 269"/>
                <a:gd name="T5" fmla="*/ 725 h 821"/>
                <a:gd name="T6" fmla="*/ 211 w 269"/>
                <a:gd name="T7" fmla="*/ 248 h 821"/>
                <a:gd name="T8" fmla="*/ 58 w 269"/>
                <a:gd name="T9" fmla="*/ 0 h 821"/>
                <a:gd name="T10" fmla="*/ 58 w 269"/>
                <a:gd name="T11" fmla="*/ 820 h 821"/>
              </a:gdLst>
              <a:ahLst/>
              <a:cxnLst>
                <a:cxn ang="0">
                  <a:pos x="T0" y="T1"/>
                </a:cxn>
                <a:cxn ang="0">
                  <a:pos x="T2" y="T3"/>
                </a:cxn>
                <a:cxn ang="0">
                  <a:pos x="T4" y="T5"/>
                </a:cxn>
                <a:cxn ang="0">
                  <a:pos x="T6" y="T7"/>
                </a:cxn>
                <a:cxn ang="0">
                  <a:pos x="T8" y="T9"/>
                </a:cxn>
                <a:cxn ang="0">
                  <a:pos x="T10" y="T11"/>
                </a:cxn>
              </a:cxnLst>
              <a:rect l="0" t="0" r="r" b="b"/>
              <a:pathLst>
                <a:path w="269" h="821">
                  <a:moveTo>
                    <a:pt x="58" y="820"/>
                  </a:moveTo>
                  <a:lnTo>
                    <a:pt x="58" y="820"/>
                  </a:lnTo>
                  <a:cubicBezTo>
                    <a:pt x="268" y="725"/>
                    <a:pt x="268" y="725"/>
                    <a:pt x="268" y="725"/>
                  </a:cubicBezTo>
                  <a:cubicBezTo>
                    <a:pt x="211" y="248"/>
                    <a:pt x="211" y="248"/>
                    <a:pt x="211" y="248"/>
                  </a:cubicBezTo>
                  <a:cubicBezTo>
                    <a:pt x="58" y="0"/>
                    <a:pt x="58" y="0"/>
                    <a:pt x="58" y="0"/>
                  </a:cubicBezTo>
                  <a:cubicBezTo>
                    <a:pt x="58" y="0"/>
                    <a:pt x="0" y="401"/>
                    <a:pt x="58" y="820"/>
                  </a:cubicBezTo>
                </a:path>
              </a:pathLst>
            </a:custGeom>
            <a:solidFill>
              <a:srgbClr val="EAC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48" name="Freeform 247"/>
            <p:cNvSpPr>
              <a:spLocks noChangeArrowheads="1"/>
            </p:cNvSpPr>
            <p:nvPr/>
          </p:nvSpPr>
          <p:spPr bwMode="auto">
            <a:xfrm rot="16200000">
              <a:off x="10140334" y="3575444"/>
              <a:ext cx="128390" cy="156604"/>
            </a:xfrm>
            <a:custGeom>
              <a:avLst/>
              <a:gdLst>
                <a:gd name="T0" fmla="*/ 172 w 439"/>
                <a:gd name="T1" fmla="*/ 382 h 421"/>
                <a:gd name="T2" fmla="*/ 172 w 439"/>
                <a:gd name="T3" fmla="*/ 382 h 421"/>
                <a:gd name="T4" fmla="*/ 38 w 439"/>
                <a:gd name="T5" fmla="*/ 153 h 421"/>
                <a:gd name="T6" fmla="*/ 286 w 439"/>
                <a:gd name="T7" fmla="*/ 38 h 421"/>
                <a:gd name="T8" fmla="*/ 400 w 439"/>
                <a:gd name="T9" fmla="*/ 286 h 421"/>
                <a:gd name="T10" fmla="*/ 172 w 439"/>
                <a:gd name="T11" fmla="*/ 382 h 421"/>
              </a:gdLst>
              <a:ahLst/>
              <a:cxnLst>
                <a:cxn ang="0">
                  <a:pos x="T0" y="T1"/>
                </a:cxn>
                <a:cxn ang="0">
                  <a:pos x="T2" y="T3"/>
                </a:cxn>
                <a:cxn ang="0">
                  <a:pos x="T4" y="T5"/>
                </a:cxn>
                <a:cxn ang="0">
                  <a:pos x="T6" y="T7"/>
                </a:cxn>
                <a:cxn ang="0">
                  <a:pos x="T8" y="T9"/>
                </a:cxn>
                <a:cxn ang="0">
                  <a:pos x="T10" y="T11"/>
                </a:cxn>
              </a:cxnLst>
              <a:rect l="0" t="0" r="r" b="b"/>
              <a:pathLst>
                <a:path w="439" h="421">
                  <a:moveTo>
                    <a:pt x="172" y="382"/>
                  </a:moveTo>
                  <a:lnTo>
                    <a:pt x="172" y="382"/>
                  </a:lnTo>
                  <a:cubicBezTo>
                    <a:pt x="57" y="362"/>
                    <a:pt x="0" y="248"/>
                    <a:pt x="38" y="153"/>
                  </a:cubicBezTo>
                  <a:cubicBezTo>
                    <a:pt x="76" y="57"/>
                    <a:pt x="172" y="0"/>
                    <a:pt x="286" y="38"/>
                  </a:cubicBezTo>
                  <a:cubicBezTo>
                    <a:pt x="381" y="76"/>
                    <a:pt x="438" y="191"/>
                    <a:pt x="400" y="286"/>
                  </a:cubicBezTo>
                  <a:cubicBezTo>
                    <a:pt x="381" y="382"/>
                    <a:pt x="267" y="420"/>
                    <a:pt x="172" y="382"/>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49" name="Freeform 248"/>
            <p:cNvSpPr>
              <a:spLocks noChangeArrowheads="1"/>
            </p:cNvSpPr>
            <p:nvPr/>
          </p:nvSpPr>
          <p:spPr bwMode="auto">
            <a:xfrm rot="16200000">
              <a:off x="10179897" y="3606591"/>
              <a:ext cx="128390" cy="107151"/>
            </a:xfrm>
            <a:custGeom>
              <a:avLst/>
              <a:gdLst>
                <a:gd name="T0" fmla="*/ 57 w 439"/>
                <a:gd name="T1" fmla="*/ 0 h 287"/>
                <a:gd name="T2" fmla="*/ 0 w 439"/>
                <a:gd name="T3" fmla="*/ 171 h 287"/>
                <a:gd name="T4" fmla="*/ 381 w 439"/>
                <a:gd name="T5" fmla="*/ 286 h 287"/>
                <a:gd name="T6" fmla="*/ 438 w 439"/>
                <a:gd name="T7" fmla="*/ 76 h 287"/>
                <a:gd name="T8" fmla="*/ 57 w 439"/>
                <a:gd name="T9" fmla="*/ 0 h 287"/>
              </a:gdLst>
              <a:ahLst/>
              <a:cxnLst>
                <a:cxn ang="0">
                  <a:pos x="T0" y="T1"/>
                </a:cxn>
                <a:cxn ang="0">
                  <a:pos x="T2" y="T3"/>
                </a:cxn>
                <a:cxn ang="0">
                  <a:pos x="T4" y="T5"/>
                </a:cxn>
                <a:cxn ang="0">
                  <a:pos x="T6" y="T7"/>
                </a:cxn>
                <a:cxn ang="0">
                  <a:pos x="T8" y="T9"/>
                </a:cxn>
              </a:cxnLst>
              <a:rect l="0" t="0" r="r" b="b"/>
              <a:pathLst>
                <a:path w="439" h="287">
                  <a:moveTo>
                    <a:pt x="57" y="0"/>
                  </a:moveTo>
                  <a:lnTo>
                    <a:pt x="0" y="171"/>
                  </a:lnTo>
                  <a:lnTo>
                    <a:pt x="381" y="286"/>
                  </a:lnTo>
                  <a:lnTo>
                    <a:pt x="438" y="76"/>
                  </a:lnTo>
                  <a:lnTo>
                    <a:pt x="57" y="0"/>
                  </a:lnTo>
                </a:path>
              </a:pathLst>
            </a:custGeom>
            <a:solidFill>
              <a:srgbClr val="EDD1C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50" name="Freeform 249"/>
            <p:cNvSpPr>
              <a:spLocks noChangeArrowheads="1"/>
            </p:cNvSpPr>
            <p:nvPr/>
          </p:nvSpPr>
          <p:spPr bwMode="auto">
            <a:xfrm rot="16200000">
              <a:off x="11340118" y="3222044"/>
              <a:ext cx="572673" cy="1131092"/>
            </a:xfrm>
            <a:custGeom>
              <a:avLst/>
              <a:gdLst>
                <a:gd name="connsiteX0" fmla="*/ 572673 w 572673"/>
                <a:gd name="connsiteY0" fmla="*/ 80208 h 848319"/>
                <a:gd name="connsiteX1" fmla="*/ 401433 w 572673"/>
                <a:gd name="connsiteY1" fmla="*/ 848319 h 848319"/>
                <a:gd name="connsiteX2" fmla="*/ 0 w 572673"/>
                <a:gd name="connsiteY2" fmla="*/ 848319 h 848319"/>
                <a:gd name="connsiteX3" fmla="*/ 189121 w 572673"/>
                <a:gd name="connsiteY3" fmla="*/ 0 h 848319"/>
              </a:gdLst>
              <a:ahLst/>
              <a:cxnLst>
                <a:cxn ang="0">
                  <a:pos x="connsiteX0" y="connsiteY0"/>
                </a:cxn>
                <a:cxn ang="0">
                  <a:pos x="connsiteX1" y="connsiteY1"/>
                </a:cxn>
                <a:cxn ang="0">
                  <a:pos x="connsiteX2" y="connsiteY2"/>
                </a:cxn>
                <a:cxn ang="0">
                  <a:pos x="connsiteX3" y="connsiteY3"/>
                </a:cxn>
              </a:cxnLst>
              <a:rect l="l" t="t" r="r" b="b"/>
              <a:pathLst>
                <a:path w="572673" h="848319">
                  <a:moveTo>
                    <a:pt x="572673" y="80208"/>
                  </a:moveTo>
                  <a:lnTo>
                    <a:pt x="401433" y="848319"/>
                  </a:lnTo>
                  <a:lnTo>
                    <a:pt x="0" y="848319"/>
                  </a:lnTo>
                  <a:lnTo>
                    <a:pt x="189121" y="0"/>
                  </a:lnTo>
                  <a:close/>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51" name="Freeform 250"/>
            <p:cNvSpPr>
              <a:spLocks noChangeArrowheads="1"/>
            </p:cNvSpPr>
            <p:nvPr/>
          </p:nvSpPr>
          <p:spPr bwMode="auto">
            <a:xfrm rot="16200000">
              <a:off x="9567713" y="5826807"/>
              <a:ext cx="205424" cy="614879"/>
            </a:xfrm>
            <a:custGeom>
              <a:avLst/>
              <a:gdLst>
                <a:gd name="T0" fmla="*/ 439 w 707"/>
                <a:gd name="T1" fmla="*/ 1642 h 1643"/>
                <a:gd name="T2" fmla="*/ 0 w 707"/>
                <a:gd name="T3" fmla="*/ 1585 h 1643"/>
                <a:gd name="T4" fmla="*/ 286 w 707"/>
                <a:gd name="T5" fmla="*/ 0 h 1643"/>
                <a:gd name="T6" fmla="*/ 706 w 707"/>
                <a:gd name="T7" fmla="*/ 76 h 1643"/>
                <a:gd name="T8" fmla="*/ 439 w 707"/>
                <a:gd name="T9" fmla="*/ 1642 h 1643"/>
              </a:gdLst>
              <a:ahLst/>
              <a:cxnLst>
                <a:cxn ang="0">
                  <a:pos x="T0" y="T1"/>
                </a:cxn>
                <a:cxn ang="0">
                  <a:pos x="T2" y="T3"/>
                </a:cxn>
                <a:cxn ang="0">
                  <a:pos x="T4" y="T5"/>
                </a:cxn>
                <a:cxn ang="0">
                  <a:pos x="T6" y="T7"/>
                </a:cxn>
                <a:cxn ang="0">
                  <a:pos x="T8" y="T9"/>
                </a:cxn>
              </a:cxnLst>
              <a:rect l="0" t="0" r="r" b="b"/>
              <a:pathLst>
                <a:path w="707" h="1643">
                  <a:moveTo>
                    <a:pt x="439" y="1642"/>
                  </a:moveTo>
                  <a:lnTo>
                    <a:pt x="0" y="1585"/>
                  </a:lnTo>
                  <a:lnTo>
                    <a:pt x="286" y="0"/>
                  </a:lnTo>
                  <a:lnTo>
                    <a:pt x="706" y="76"/>
                  </a:lnTo>
                  <a:lnTo>
                    <a:pt x="439" y="1642"/>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52" name="Freeform 251"/>
            <p:cNvSpPr>
              <a:spLocks noChangeArrowheads="1"/>
            </p:cNvSpPr>
            <p:nvPr/>
          </p:nvSpPr>
          <p:spPr bwMode="auto">
            <a:xfrm rot="16200000">
              <a:off x="9307668" y="5996171"/>
              <a:ext cx="138661" cy="186277"/>
            </a:xfrm>
            <a:custGeom>
              <a:avLst/>
              <a:gdLst>
                <a:gd name="T0" fmla="*/ 439 w 478"/>
                <a:gd name="T1" fmla="*/ 286 h 498"/>
                <a:gd name="T2" fmla="*/ 439 w 478"/>
                <a:gd name="T3" fmla="*/ 286 h 498"/>
                <a:gd name="T4" fmla="*/ 191 w 478"/>
                <a:gd name="T5" fmla="*/ 477 h 498"/>
                <a:gd name="T6" fmla="*/ 19 w 478"/>
                <a:gd name="T7" fmla="*/ 210 h 498"/>
                <a:gd name="T8" fmla="*/ 267 w 478"/>
                <a:gd name="T9" fmla="*/ 19 h 498"/>
                <a:gd name="T10" fmla="*/ 439 w 478"/>
                <a:gd name="T11" fmla="*/ 286 h 498"/>
              </a:gdLst>
              <a:ahLst/>
              <a:cxnLst>
                <a:cxn ang="0">
                  <a:pos x="T0" y="T1"/>
                </a:cxn>
                <a:cxn ang="0">
                  <a:pos x="T2" y="T3"/>
                </a:cxn>
                <a:cxn ang="0">
                  <a:pos x="T4" y="T5"/>
                </a:cxn>
                <a:cxn ang="0">
                  <a:pos x="T6" y="T7"/>
                </a:cxn>
                <a:cxn ang="0">
                  <a:pos x="T8" y="T9"/>
                </a:cxn>
                <a:cxn ang="0">
                  <a:pos x="T10" y="T11"/>
                </a:cxn>
              </a:cxnLst>
              <a:rect l="0" t="0" r="r" b="b"/>
              <a:pathLst>
                <a:path w="478" h="498">
                  <a:moveTo>
                    <a:pt x="439" y="286"/>
                  </a:moveTo>
                  <a:lnTo>
                    <a:pt x="439" y="286"/>
                  </a:lnTo>
                  <a:cubicBezTo>
                    <a:pt x="420" y="420"/>
                    <a:pt x="306" y="497"/>
                    <a:pt x="191" y="477"/>
                  </a:cubicBezTo>
                  <a:cubicBezTo>
                    <a:pt x="77" y="458"/>
                    <a:pt x="0" y="343"/>
                    <a:pt x="19" y="210"/>
                  </a:cubicBezTo>
                  <a:cubicBezTo>
                    <a:pt x="38" y="95"/>
                    <a:pt x="153" y="0"/>
                    <a:pt x="267" y="19"/>
                  </a:cubicBezTo>
                  <a:cubicBezTo>
                    <a:pt x="382" y="38"/>
                    <a:pt x="477" y="153"/>
                    <a:pt x="439" y="286"/>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53" name="Freeform 252"/>
            <p:cNvSpPr>
              <a:spLocks noChangeArrowheads="1"/>
            </p:cNvSpPr>
            <p:nvPr/>
          </p:nvSpPr>
          <p:spPr bwMode="auto">
            <a:xfrm rot="16200000">
              <a:off x="9302286" y="6031795"/>
              <a:ext cx="106564" cy="113744"/>
            </a:xfrm>
            <a:custGeom>
              <a:avLst/>
              <a:gdLst>
                <a:gd name="T0" fmla="*/ 153 w 364"/>
                <a:gd name="T1" fmla="*/ 286 h 306"/>
                <a:gd name="T2" fmla="*/ 153 w 364"/>
                <a:gd name="T3" fmla="*/ 286 h 306"/>
                <a:gd name="T4" fmla="*/ 0 w 364"/>
                <a:gd name="T5" fmla="*/ 134 h 306"/>
                <a:gd name="T6" fmla="*/ 210 w 364"/>
                <a:gd name="T7" fmla="*/ 19 h 306"/>
                <a:gd name="T8" fmla="*/ 363 w 364"/>
                <a:gd name="T9" fmla="*/ 191 h 306"/>
                <a:gd name="T10" fmla="*/ 153 w 364"/>
                <a:gd name="T11" fmla="*/ 286 h 306"/>
              </a:gdLst>
              <a:ahLst/>
              <a:cxnLst>
                <a:cxn ang="0">
                  <a:pos x="T0" y="T1"/>
                </a:cxn>
                <a:cxn ang="0">
                  <a:pos x="T2" y="T3"/>
                </a:cxn>
                <a:cxn ang="0">
                  <a:pos x="T4" y="T5"/>
                </a:cxn>
                <a:cxn ang="0">
                  <a:pos x="T6" y="T7"/>
                </a:cxn>
                <a:cxn ang="0">
                  <a:pos x="T8" y="T9"/>
                </a:cxn>
                <a:cxn ang="0">
                  <a:pos x="T10" y="T11"/>
                </a:cxn>
              </a:cxnLst>
              <a:rect l="0" t="0" r="r" b="b"/>
              <a:pathLst>
                <a:path w="364" h="306">
                  <a:moveTo>
                    <a:pt x="153" y="286"/>
                  </a:moveTo>
                  <a:lnTo>
                    <a:pt x="153" y="286"/>
                  </a:lnTo>
                  <a:cubicBezTo>
                    <a:pt x="57" y="267"/>
                    <a:pt x="0" y="210"/>
                    <a:pt x="0" y="134"/>
                  </a:cubicBezTo>
                  <a:cubicBezTo>
                    <a:pt x="20" y="57"/>
                    <a:pt x="115" y="0"/>
                    <a:pt x="210" y="19"/>
                  </a:cubicBezTo>
                  <a:cubicBezTo>
                    <a:pt x="306" y="38"/>
                    <a:pt x="363" y="115"/>
                    <a:pt x="363" y="191"/>
                  </a:cubicBezTo>
                  <a:cubicBezTo>
                    <a:pt x="344" y="248"/>
                    <a:pt x="249" y="305"/>
                    <a:pt x="153" y="286"/>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54" name="Freeform 253"/>
            <p:cNvSpPr>
              <a:spLocks noChangeArrowheads="1"/>
            </p:cNvSpPr>
            <p:nvPr/>
          </p:nvSpPr>
          <p:spPr bwMode="auto">
            <a:xfrm rot="16200000">
              <a:off x="9575021" y="5626423"/>
              <a:ext cx="233670" cy="743460"/>
            </a:xfrm>
            <a:custGeom>
              <a:avLst/>
              <a:gdLst>
                <a:gd name="T0" fmla="*/ 477 w 803"/>
                <a:gd name="T1" fmla="*/ 1986 h 1987"/>
                <a:gd name="T2" fmla="*/ 0 w 803"/>
                <a:gd name="T3" fmla="*/ 1909 h 1987"/>
                <a:gd name="T4" fmla="*/ 324 w 803"/>
                <a:gd name="T5" fmla="*/ 0 h 1987"/>
                <a:gd name="T6" fmla="*/ 802 w 803"/>
                <a:gd name="T7" fmla="*/ 77 h 1987"/>
                <a:gd name="T8" fmla="*/ 477 w 803"/>
                <a:gd name="T9" fmla="*/ 1986 h 1987"/>
              </a:gdLst>
              <a:ahLst/>
              <a:cxnLst>
                <a:cxn ang="0">
                  <a:pos x="T0" y="T1"/>
                </a:cxn>
                <a:cxn ang="0">
                  <a:pos x="T2" y="T3"/>
                </a:cxn>
                <a:cxn ang="0">
                  <a:pos x="T4" y="T5"/>
                </a:cxn>
                <a:cxn ang="0">
                  <a:pos x="T6" y="T7"/>
                </a:cxn>
                <a:cxn ang="0">
                  <a:pos x="T8" y="T9"/>
                </a:cxn>
              </a:cxnLst>
              <a:rect l="0" t="0" r="r" b="b"/>
              <a:pathLst>
                <a:path w="803" h="1987">
                  <a:moveTo>
                    <a:pt x="477" y="1986"/>
                  </a:moveTo>
                  <a:lnTo>
                    <a:pt x="0" y="1909"/>
                  </a:lnTo>
                  <a:lnTo>
                    <a:pt x="324" y="0"/>
                  </a:lnTo>
                  <a:lnTo>
                    <a:pt x="802" y="77"/>
                  </a:lnTo>
                  <a:lnTo>
                    <a:pt x="477" y="1986"/>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55" name="Freeform 254"/>
            <p:cNvSpPr>
              <a:spLocks noChangeArrowheads="1"/>
            </p:cNvSpPr>
            <p:nvPr/>
          </p:nvSpPr>
          <p:spPr bwMode="auto">
            <a:xfrm rot="16200000">
              <a:off x="9259854" y="5849450"/>
              <a:ext cx="150217" cy="201113"/>
            </a:xfrm>
            <a:custGeom>
              <a:avLst/>
              <a:gdLst>
                <a:gd name="T0" fmla="*/ 497 w 517"/>
                <a:gd name="T1" fmla="*/ 306 h 536"/>
                <a:gd name="T2" fmla="*/ 497 w 517"/>
                <a:gd name="T3" fmla="*/ 306 h 536"/>
                <a:gd name="T4" fmla="*/ 210 w 517"/>
                <a:gd name="T5" fmla="*/ 516 h 536"/>
                <a:gd name="T6" fmla="*/ 19 w 517"/>
                <a:gd name="T7" fmla="*/ 229 h 536"/>
                <a:gd name="T8" fmla="*/ 306 w 517"/>
                <a:gd name="T9" fmla="*/ 20 h 536"/>
                <a:gd name="T10" fmla="*/ 497 w 517"/>
                <a:gd name="T11" fmla="*/ 306 h 536"/>
              </a:gdLst>
              <a:ahLst/>
              <a:cxnLst>
                <a:cxn ang="0">
                  <a:pos x="T0" y="T1"/>
                </a:cxn>
                <a:cxn ang="0">
                  <a:pos x="T2" y="T3"/>
                </a:cxn>
                <a:cxn ang="0">
                  <a:pos x="T4" y="T5"/>
                </a:cxn>
                <a:cxn ang="0">
                  <a:pos x="T6" y="T7"/>
                </a:cxn>
                <a:cxn ang="0">
                  <a:pos x="T8" y="T9"/>
                </a:cxn>
                <a:cxn ang="0">
                  <a:pos x="T10" y="T11"/>
                </a:cxn>
              </a:cxnLst>
              <a:rect l="0" t="0" r="r" b="b"/>
              <a:pathLst>
                <a:path w="517" h="536">
                  <a:moveTo>
                    <a:pt x="497" y="306"/>
                  </a:moveTo>
                  <a:lnTo>
                    <a:pt x="497" y="306"/>
                  </a:lnTo>
                  <a:cubicBezTo>
                    <a:pt x="478" y="439"/>
                    <a:pt x="344" y="535"/>
                    <a:pt x="210" y="516"/>
                  </a:cubicBezTo>
                  <a:cubicBezTo>
                    <a:pt x="77" y="477"/>
                    <a:pt x="0" y="363"/>
                    <a:pt x="19" y="229"/>
                  </a:cubicBezTo>
                  <a:cubicBezTo>
                    <a:pt x="38" y="96"/>
                    <a:pt x="172" y="0"/>
                    <a:pt x="306" y="20"/>
                  </a:cubicBezTo>
                  <a:cubicBezTo>
                    <a:pt x="439" y="58"/>
                    <a:pt x="516" y="172"/>
                    <a:pt x="497" y="306"/>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56" name="Freeform 255"/>
            <p:cNvSpPr>
              <a:spLocks noChangeArrowheads="1"/>
            </p:cNvSpPr>
            <p:nvPr/>
          </p:nvSpPr>
          <p:spPr bwMode="auto">
            <a:xfrm rot="16200000">
              <a:off x="9642806" y="5526239"/>
              <a:ext cx="211844" cy="685763"/>
            </a:xfrm>
            <a:custGeom>
              <a:avLst/>
              <a:gdLst>
                <a:gd name="T0" fmla="*/ 439 w 726"/>
                <a:gd name="T1" fmla="*/ 1833 h 1834"/>
                <a:gd name="T2" fmla="*/ 0 w 726"/>
                <a:gd name="T3" fmla="*/ 1757 h 1834"/>
                <a:gd name="T4" fmla="*/ 306 w 726"/>
                <a:gd name="T5" fmla="*/ 0 h 1834"/>
                <a:gd name="T6" fmla="*/ 725 w 726"/>
                <a:gd name="T7" fmla="*/ 77 h 1834"/>
                <a:gd name="T8" fmla="*/ 439 w 726"/>
                <a:gd name="T9" fmla="*/ 1833 h 1834"/>
              </a:gdLst>
              <a:ahLst/>
              <a:cxnLst>
                <a:cxn ang="0">
                  <a:pos x="T0" y="T1"/>
                </a:cxn>
                <a:cxn ang="0">
                  <a:pos x="T2" y="T3"/>
                </a:cxn>
                <a:cxn ang="0">
                  <a:pos x="T4" y="T5"/>
                </a:cxn>
                <a:cxn ang="0">
                  <a:pos x="T6" y="T7"/>
                </a:cxn>
                <a:cxn ang="0">
                  <a:pos x="T8" y="T9"/>
                </a:cxn>
              </a:cxnLst>
              <a:rect l="0" t="0" r="r" b="b"/>
              <a:pathLst>
                <a:path w="726" h="1834">
                  <a:moveTo>
                    <a:pt x="439" y="1833"/>
                  </a:moveTo>
                  <a:lnTo>
                    <a:pt x="0" y="1757"/>
                  </a:lnTo>
                  <a:lnTo>
                    <a:pt x="306" y="0"/>
                  </a:lnTo>
                  <a:lnTo>
                    <a:pt x="725" y="77"/>
                  </a:lnTo>
                  <a:lnTo>
                    <a:pt x="439" y="1833"/>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57" name="Freeform 256"/>
            <p:cNvSpPr>
              <a:spLocks noChangeArrowheads="1"/>
            </p:cNvSpPr>
            <p:nvPr/>
          </p:nvSpPr>
          <p:spPr bwMode="auto">
            <a:xfrm rot="16200000">
              <a:off x="9343198" y="5736450"/>
              <a:ext cx="145081" cy="178035"/>
            </a:xfrm>
            <a:custGeom>
              <a:avLst/>
              <a:gdLst>
                <a:gd name="T0" fmla="*/ 458 w 498"/>
                <a:gd name="T1" fmla="*/ 286 h 478"/>
                <a:gd name="T2" fmla="*/ 458 w 498"/>
                <a:gd name="T3" fmla="*/ 286 h 478"/>
                <a:gd name="T4" fmla="*/ 210 w 498"/>
                <a:gd name="T5" fmla="*/ 458 h 478"/>
                <a:gd name="T6" fmla="*/ 39 w 498"/>
                <a:gd name="T7" fmla="*/ 209 h 478"/>
                <a:gd name="T8" fmla="*/ 287 w 498"/>
                <a:gd name="T9" fmla="*/ 19 h 478"/>
                <a:gd name="T10" fmla="*/ 458 w 498"/>
                <a:gd name="T11" fmla="*/ 286 h 478"/>
              </a:gdLst>
              <a:ahLst/>
              <a:cxnLst>
                <a:cxn ang="0">
                  <a:pos x="T0" y="T1"/>
                </a:cxn>
                <a:cxn ang="0">
                  <a:pos x="T2" y="T3"/>
                </a:cxn>
                <a:cxn ang="0">
                  <a:pos x="T4" y="T5"/>
                </a:cxn>
                <a:cxn ang="0">
                  <a:pos x="T6" y="T7"/>
                </a:cxn>
                <a:cxn ang="0">
                  <a:pos x="T8" y="T9"/>
                </a:cxn>
                <a:cxn ang="0">
                  <a:pos x="T10" y="T11"/>
                </a:cxn>
              </a:cxnLst>
              <a:rect l="0" t="0" r="r" b="b"/>
              <a:pathLst>
                <a:path w="498" h="478">
                  <a:moveTo>
                    <a:pt x="458" y="286"/>
                  </a:moveTo>
                  <a:lnTo>
                    <a:pt x="458" y="286"/>
                  </a:lnTo>
                  <a:cubicBezTo>
                    <a:pt x="439" y="401"/>
                    <a:pt x="325" y="477"/>
                    <a:pt x="210" y="458"/>
                  </a:cubicBezTo>
                  <a:cubicBezTo>
                    <a:pt x="96" y="438"/>
                    <a:pt x="0" y="324"/>
                    <a:pt x="39" y="209"/>
                  </a:cubicBezTo>
                  <a:cubicBezTo>
                    <a:pt x="58" y="76"/>
                    <a:pt x="172" y="0"/>
                    <a:pt x="287" y="19"/>
                  </a:cubicBezTo>
                  <a:cubicBezTo>
                    <a:pt x="402" y="38"/>
                    <a:pt x="497" y="152"/>
                    <a:pt x="458" y="286"/>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58" name="Freeform 257"/>
            <p:cNvSpPr>
              <a:spLocks noChangeArrowheads="1"/>
            </p:cNvSpPr>
            <p:nvPr/>
          </p:nvSpPr>
          <p:spPr bwMode="auto">
            <a:xfrm rot="16200000">
              <a:off x="9756661" y="5496694"/>
              <a:ext cx="183598" cy="529159"/>
            </a:xfrm>
            <a:custGeom>
              <a:avLst/>
              <a:gdLst>
                <a:gd name="T0" fmla="*/ 401 w 631"/>
                <a:gd name="T1" fmla="*/ 1413 h 1414"/>
                <a:gd name="T2" fmla="*/ 0 w 631"/>
                <a:gd name="T3" fmla="*/ 1355 h 1414"/>
                <a:gd name="T4" fmla="*/ 229 w 631"/>
                <a:gd name="T5" fmla="*/ 0 h 1414"/>
                <a:gd name="T6" fmla="*/ 630 w 631"/>
                <a:gd name="T7" fmla="*/ 76 h 1414"/>
                <a:gd name="T8" fmla="*/ 401 w 631"/>
                <a:gd name="T9" fmla="*/ 1413 h 1414"/>
              </a:gdLst>
              <a:ahLst/>
              <a:cxnLst>
                <a:cxn ang="0">
                  <a:pos x="T0" y="T1"/>
                </a:cxn>
                <a:cxn ang="0">
                  <a:pos x="T2" y="T3"/>
                </a:cxn>
                <a:cxn ang="0">
                  <a:pos x="T4" y="T5"/>
                </a:cxn>
                <a:cxn ang="0">
                  <a:pos x="T6" y="T7"/>
                </a:cxn>
                <a:cxn ang="0">
                  <a:pos x="T8" y="T9"/>
                </a:cxn>
              </a:cxnLst>
              <a:rect l="0" t="0" r="r" b="b"/>
              <a:pathLst>
                <a:path w="631" h="1414">
                  <a:moveTo>
                    <a:pt x="401" y="1413"/>
                  </a:moveTo>
                  <a:lnTo>
                    <a:pt x="0" y="1355"/>
                  </a:lnTo>
                  <a:lnTo>
                    <a:pt x="229" y="0"/>
                  </a:lnTo>
                  <a:lnTo>
                    <a:pt x="630" y="76"/>
                  </a:lnTo>
                  <a:lnTo>
                    <a:pt x="401" y="1413"/>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59" name="Freeform 258"/>
            <p:cNvSpPr>
              <a:spLocks noChangeArrowheads="1"/>
            </p:cNvSpPr>
            <p:nvPr/>
          </p:nvSpPr>
          <p:spPr bwMode="auto">
            <a:xfrm rot="16200000">
              <a:off x="9533698" y="5650231"/>
              <a:ext cx="128390" cy="156604"/>
            </a:xfrm>
            <a:custGeom>
              <a:avLst/>
              <a:gdLst>
                <a:gd name="T0" fmla="*/ 420 w 440"/>
                <a:gd name="T1" fmla="*/ 248 h 421"/>
                <a:gd name="T2" fmla="*/ 420 w 440"/>
                <a:gd name="T3" fmla="*/ 248 h 421"/>
                <a:gd name="T4" fmla="*/ 191 w 440"/>
                <a:gd name="T5" fmla="*/ 401 h 421"/>
                <a:gd name="T6" fmla="*/ 19 w 440"/>
                <a:gd name="T7" fmla="*/ 172 h 421"/>
                <a:gd name="T8" fmla="*/ 248 w 440"/>
                <a:gd name="T9" fmla="*/ 19 h 421"/>
                <a:gd name="T10" fmla="*/ 420 w 440"/>
                <a:gd name="T11" fmla="*/ 248 h 421"/>
              </a:gdLst>
              <a:ahLst/>
              <a:cxnLst>
                <a:cxn ang="0">
                  <a:pos x="T0" y="T1"/>
                </a:cxn>
                <a:cxn ang="0">
                  <a:pos x="T2" y="T3"/>
                </a:cxn>
                <a:cxn ang="0">
                  <a:pos x="T4" y="T5"/>
                </a:cxn>
                <a:cxn ang="0">
                  <a:pos x="T6" y="T7"/>
                </a:cxn>
                <a:cxn ang="0">
                  <a:pos x="T8" y="T9"/>
                </a:cxn>
                <a:cxn ang="0">
                  <a:pos x="T10" y="T11"/>
                </a:cxn>
              </a:cxnLst>
              <a:rect l="0" t="0" r="r" b="b"/>
              <a:pathLst>
                <a:path w="440" h="421">
                  <a:moveTo>
                    <a:pt x="420" y="248"/>
                  </a:moveTo>
                  <a:lnTo>
                    <a:pt x="420" y="248"/>
                  </a:lnTo>
                  <a:cubicBezTo>
                    <a:pt x="401" y="344"/>
                    <a:pt x="306" y="420"/>
                    <a:pt x="191" y="401"/>
                  </a:cubicBezTo>
                  <a:cubicBezTo>
                    <a:pt x="76" y="382"/>
                    <a:pt x="0" y="286"/>
                    <a:pt x="19" y="172"/>
                  </a:cubicBezTo>
                  <a:cubicBezTo>
                    <a:pt x="39" y="57"/>
                    <a:pt x="153" y="0"/>
                    <a:pt x="248" y="19"/>
                  </a:cubicBezTo>
                  <a:cubicBezTo>
                    <a:pt x="363" y="38"/>
                    <a:pt x="439" y="134"/>
                    <a:pt x="420" y="248"/>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60" name="Freeform 259"/>
            <p:cNvSpPr>
              <a:spLocks noChangeArrowheads="1"/>
            </p:cNvSpPr>
            <p:nvPr/>
          </p:nvSpPr>
          <p:spPr bwMode="auto">
            <a:xfrm rot="16200000">
              <a:off x="9904294" y="6200050"/>
              <a:ext cx="44937" cy="72532"/>
            </a:xfrm>
            <a:custGeom>
              <a:avLst/>
              <a:gdLst>
                <a:gd name="T0" fmla="*/ 77 w 154"/>
                <a:gd name="T1" fmla="*/ 0 h 192"/>
                <a:gd name="T2" fmla="*/ 153 w 154"/>
                <a:gd name="T3" fmla="*/ 172 h 192"/>
                <a:gd name="T4" fmla="*/ 77 w 154"/>
                <a:gd name="T5" fmla="*/ 191 h 192"/>
                <a:gd name="T6" fmla="*/ 0 w 154"/>
                <a:gd name="T7" fmla="*/ 172 h 192"/>
                <a:gd name="T8" fmla="*/ 0 w 154"/>
                <a:gd name="T9" fmla="*/ 95 h 192"/>
                <a:gd name="T10" fmla="*/ 77 w 154"/>
                <a:gd name="T11" fmla="*/ 0 h 192"/>
              </a:gdLst>
              <a:ahLst/>
              <a:cxnLst>
                <a:cxn ang="0">
                  <a:pos x="T0" y="T1"/>
                </a:cxn>
                <a:cxn ang="0">
                  <a:pos x="T2" y="T3"/>
                </a:cxn>
                <a:cxn ang="0">
                  <a:pos x="T4" y="T5"/>
                </a:cxn>
                <a:cxn ang="0">
                  <a:pos x="T6" y="T7"/>
                </a:cxn>
                <a:cxn ang="0">
                  <a:pos x="T8" y="T9"/>
                </a:cxn>
                <a:cxn ang="0">
                  <a:pos x="T10" y="T11"/>
                </a:cxn>
              </a:cxnLst>
              <a:rect l="0" t="0" r="r" b="b"/>
              <a:pathLst>
                <a:path w="154" h="192">
                  <a:moveTo>
                    <a:pt x="77" y="0"/>
                  </a:moveTo>
                  <a:lnTo>
                    <a:pt x="153" y="172"/>
                  </a:lnTo>
                  <a:lnTo>
                    <a:pt x="77" y="191"/>
                  </a:lnTo>
                  <a:lnTo>
                    <a:pt x="0" y="172"/>
                  </a:lnTo>
                  <a:lnTo>
                    <a:pt x="0" y="95"/>
                  </a:lnTo>
                  <a:lnTo>
                    <a:pt x="77" y="0"/>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61" name="Freeform 260"/>
            <p:cNvSpPr>
              <a:spLocks noChangeArrowheads="1"/>
            </p:cNvSpPr>
            <p:nvPr/>
          </p:nvSpPr>
          <p:spPr bwMode="auto">
            <a:xfrm rot="16200000">
              <a:off x="9879576" y="6041821"/>
              <a:ext cx="166907" cy="557183"/>
            </a:xfrm>
            <a:custGeom>
              <a:avLst/>
              <a:gdLst>
                <a:gd name="T0" fmla="*/ 95 w 574"/>
                <a:gd name="T1" fmla="*/ 458 h 1491"/>
                <a:gd name="T2" fmla="*/ 95 w 574"/>
                <a:gd name="T3" fmla="*/ 458 h 1491"/>
                <a:gd name="T4" fmla="*/ 0 w 574"/>
                <a:gd name="T5" fmla="*/ 210 h 1491"/>
                <a:gd name="T6" fmla="*/ 172 w 574"/>
                <a:gd name="T7" fmla="*/ 19 h 1491"/>
                <a:gd name="T8" fmla="*/ 420 w 574"/>
                <a:gd name="T9" fmla="*/ 172 h 1491"/>
                <a:gd name="T10" fmla="*/ 573 w 574"/>
                <a:gd name="T11" fmla="*/ 573 h 1491"/>
                <a:gd name="T12" fmla="*/ 458 w 574"/>
                <a:gd name="T13" fmla="*/ 1490 h 1491"/>
                <a:gd name="T14" fmla="*/ 95 w 574"/>
                <a:gd name="T15" fmla="*/ 458 h 1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 h="1491">
                  <a:moveTo>
                    <a:pt x="95" y="458"/>
                  </a:moveTo>
                  <a:lnTo>
                    <a:pt x="95" y="458"/>
                  </a:lnTo>
                  <a:cubicBezTo>
                    <a:pt x="0" y="210"/>
                    <a:pt x="0" y="210"/>
                    <a:pt x="0" y="210"/>
                  </a:cubicBezTo>
                  <a:cubicBezTo>
                    <a:pt x="0" y="210"/>
                    <a:pt x="0" y="76"/>
                    <a:pt x="172" y="19"/>
                  </a:cubicBezTo>
                  <a:cubicBezTo>
                    <a:pt x="172" y="19"/>
                    <a:pt x="325" y="0"/>
                    <a:pt x="420" y="172"/>
                  </a:cubicBezTo>
                  <a:cubicBezTo>
                    <a:pt x="573" y="573"/>
                    <a:pt x="573" y="573"/>
                    <a:pt x="573" y="573"/>
                  </a:cubicBezTo>
                  <a:cubicBezTo>
                    <a:pt x="458" y="1490"/>
                    <a:pt x="458" y="1490"/>
                    <a:pt x="458" y="1490"/>
                  </a:cubicBezTo>
                  <a:lnTo>
                    <a:pt x="95" y="458"/>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62" name="Freeform 261"/>
            <p:cNvSpPr>
              <a:spLocks noChangeArrowheads="1"/>
            </p:cNvSpPr>
            <p:nvPr/>
          </p:nvSpPr>
          <p:spPr bwMode="auto">
            <a:xfrm rot="16200000">
              <a:off x="9754087" y="6283924"/>
              <a:ext cx="66763" cy="150011"/>
            </a:xfrm>
            <a:custGeom>
              <a:avLst/>
              <a:gdLst>
                <a:gd name="T0" fmla="*/ 0 w 230"/>
                <a:gd name="T1" fmla="*/ 134 h 402"/>
                <a:gd name="T2" fmla="*/ 0 w 230"/>
                <a:gd name="T3" fmla="*/ 134 h 402"/>
                <a:gd name="T4" fmla="*/ 95 w 230"/>
                <a:gd name="T5" fmla="*/ 19 h 402"/>
                <a:gd name="T6" fmla="*/ 229 w 230"/>
                <a:gd name="T7" fmla="*/ 268 h 402"/>
                <a:gd name="T8" fmla="*/ 115 w 230"/>
                <a:gd name="T9" fmla="*/ 401 h 402"/>
                <a:gd name="T10" fmla="*/ 76 w 230"/>
                <a:gd name="T11" fmla="*/ 401 h 402"/>
                <a:gd name="T12" fmla="*/ 0 w 230"/>
                <a:gd name="T13" fmla="*/ 134 h 402"/>
              </a:gdLst>
              <a:ahLst/>
              <a:cxnLst>
                <a:cxn ang="0">
                  <a:pos x="T0" y="T1"/>
                </a:cxn>
                <a:cxn ang="0">
                  <a:pos x="T2" y="T3"/>
                </a:cxn>
                <a:cxn ang="0">
                  <a:pos x="T4" y="T5"/>
                </a:cxn>
                <a:cxn ang="0">
                  <a:pos x="T6" y="T7"/>
                </a:cxn>
                <a:cxn ang="0">
                  <a:pos x="T8" y="T9"/>
                </a:cxn>
                <a:cxn ang="0">
                  <a:pos x="T10" y="T11"/>
                </a:cxn>
                <a:cxn ang="0">
                  <a:pos x="T12" y="T13"/>
                </a:cxn>
              </a:cxnLst>
              <a:rect l="0" t="0" r="r" b="b"/>
              <a:pathLst>
                <a:path w="230" h="402">
                  <a:moveTo>
                    <a:pt x="0" y="134"/>
                  </a:moveTo>
                  <a:lnTo>
                    <a:pt x="0" y="134"/>
                  </a:lnTo>
                  <a:cubicBezTo>
                    <a:pt x="0" y="134"/>
                    <a:pt x="0" y="0"/>
                    <a:pt x="95" y="19"/>
                  </a:cubicBezTo>
                  <a:cubicBezTo>
                    <a:pt x="95" y="19"/>
                    <a:pt x="153" y="39"/>
                    <a:pt x="229" y="268"/>
                  </a:cubicBezTo>
                  <a:cubicBezTo>
                    <a:pt x="229" y="268"/>
                    <a:pt x="229" y="382"/>
                    <a:pt x="115" y="401"/>
                  </a:cubicBezTo>
                  <a:cubicBezTo>
                    <a:pt x="76" y="401"/>
                    <a:pt x="76" y="401"/>
                    <a:pt x="76" y="401"/>
                  </a:cubicBezTo>
                  <a:lnTo>
                    <a:pt x="0" y="134"/>
                  </a:ln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63" name="Freeform 262"/>
            <p:cNvSpPr>
              <a:spLocks noChangeArrowheads="1"/>
            </p:cNvSpPr>
            <p:nvPr/>
          </p:nvSpPr>
          <p:spPr bwMode="auto">
            <a:xfrm rot="16200000">
              <a:off x="9899358" y="5765100"/>
              <a:ext cx="567485" cy="499487"/>
            </a:xfrm>
            <a:custGeom>
              <a:avLst/>
              <a:gdLst>
                <a:gd name="T0" fmla="*/ 173 w 1949"/>
                <a:gd name="T1" fmla="*/ 0 h 1338"/>
                <a:gd name="T2" fmla="*/ 173 w 1949"/>
                <a:gd name="T3" fmla="*/ 0 h 1338"/>
                <a:gd name="T4" fmla="*/ 77 w 1949"/>
                <a:gd name="T5" fmla="*/ 573 h 1338"/>
                <a:gd name="T6" fmla="*/ 0 w 1949"/>
                <a:gd name="T7" fmla="*/ 554 h 1338"/>
                <a:gd name="T8" fmla="*/ 77 w 1949"/>
                <a:gd name="T9" fmla="*/ 707 h 1338"/>
                <a:gd name="T10" fmla="*/ 77 w 1949"/>
                <a:gd name="T11" fmla="*/ 783 h 1338"/>
                <a:gd name="T12" fmla="*/ 535 w 1949"/>
                <a:gd name="T13" fmla="*/ 1127 h 1338"/>
                <a:gd name="T14" fmla="*/ 535 w 1949"/>
                <a:gd name="T15" fmla="*/ 1127 h 1338"/>
                <a:gd name="T16" fmla="*/ 650 w 1949"/>
                <a:gd name="T17" fmla="*/ 1165 h 1338"/>
                <a:gd name="T18" fmla="*/ 1242 w 1949"/>
                <a:gd name="T19" fmla="*/ 1260 h 1338"/>
                <a:gd name="T20" fmla="*/ 1853 w 1949"/>
                <a:gd name="T21" fmla="*/ 955 h 1338"/>
                <a:gd name="T22" fmla="*/ 1853 w 1949"/>
                <a:gd name="T23" fmla="*/ 898 h 1338"/>
                <a:gd name="T24" fmla="*/ 1948 w 1949"/>
                <a:gd name="T25" fmla="*/ 306 h 1338"/>
                <a:gd name="T26" fmla="*/ 173 w 1949"/>
                <a:gd name="T27" fmla="*/ 0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9" h="1338">
                  <a:moveTo>
                    <a:pt x="173" y="0"/>
                  </a:moveTo>
                  <a:lnTo>
                    <a:pt x="173" y="0"/>
                  </a:lnTo>
                  <a:cubicBezTo>
                    <a:pt x="77" y="573"/>
                    <a:pt x="77" y="573"/>
                    <a:pt x="77" y="573"/>
                  </a:cubicBezTo>
                  <a:cubicBezTo>
                    <a:pt x="0" y="554"/>
                    <a:pt x="0" y="554"/>
                    <a:pt x="0" y="554"/>
                  </a:cubicBezTo>
                  <a:cubicBezTo>
                    <a:pt x="0" y="554"/>
                    <a:pt x="39" y="611"/>
                    <a:pt x="77" y="707"/>
                  </a:cubicBezTo>
                  <a:cubicBezTo>
                    <a:pt x="77" y="783"/>
                    <a:pt x="77" y="783"/>
                    <a:pt x="77" y="783"/>
                  </a:cubicBezTo>
                  <a:cubicBezTo>
                    <a:pt x="77" y="783"/>
                    <a:pt x="134" y="1051"/>
                    <a:pt x="535" y="1127"/>
                  </a:cubicBezTo>
                  <a:lnTo>
                    <a:pt x="535" y="1127"/>
                  </a:lnTo>
                  <a:cubicBezTo>
                    <a:pt x="574" y="1146"/>
                    <a:pt x="611" y="1165"/>
                    <a:pt x="650" y="1165"/>
                  </a:cubicBezTo>
                  <a:cubicBezTo>
                    <a:pt x="1242" y="1260"/>
                    <a:pt x="1242" y="1260"/>
                    <a:pt x="1242" y="1260"/>
                  </a:cubicBezTo>
                  <a:cubicBezTo>
                    <a:pt x="1242" y="1260"/>
                    <a:pt x="1681" y="1337"/>
                    <a:pt x="1853" y="955"/>
                  </a:cubicBezTo>
                  <a:cubicBezTo>
                    <a:pt x="1853" y="898"/>
                    <a:pt x="1853" y="898"/>
                    <a:pt x="1853" y="898"/>
                  </a:cubicBezTo>
                  <a:cubicBezTo>
                    <a:pt x="1948" y="306"/>
                    <a:pt x="1948" y="306"/>
                    <a:pt x="1948" y="306"/>
                  </a:cubicBezTo>
                  <a:lnTo>
                    <a:pt x="173" y="0"/>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64" name="Freeform 263"/>
            <p:cNvSpPr>
              <a:spLocks noChangeArrowheads="1"/>
            </p:cNvSpPr>
            <p:nvPr/>
          </p:nvSpPr>
          <p:spPr bwMode="auto">
            <a:xfrm rot="16200000">
              <a:off x="10407291" y="5718737"/>
              <a:ext cx="400578" cy="692356"/>
            </a:xfrm>
            <a:custGeom>
              <a:avLst/>
              <a:gdLst>
                <a:gd name="T0" fmla="*/ 1088 w 1376"/>
                <a:gd name="T1" fmla="*/ 1852 h 1853"/>
                <a:gd name="T2" fmla="*/ 0 w 1376"/>
                <a:gd name="T3" fmla="*/ 1679 h 1853"/>
                <a:gd name="T4" fmla="*/ 287 w 1376"/>
                <a:gd name="T5" fmla="*/ 0 h 1853"/>
                <a:gd name="T6" fmla="*/ 1375 w 1376"/>
                <a:gd name="T7" fmla="*/ 192 h 1853"/>
                <a:gd name="T8" fmla="*/ 1088 w 1376"/>
                <a:gd name="T9" fmla="*/ 1852 h 1853"/>
              </a:gdLst>
              <a:ahLst/>
              <a:cxnLst>
                <a:cxn ang="0">
                  <a:pos x="T0" y="T1"/>
                </a:cxn>
                <a:cxn ang="0">
                  <a:pos x="T2" y="T3"/>
                </a:cxn>
                <a:cxn ang="0">
                  <a:pos x="T4" y="T5"/>
                </a:cxn>
                <a:cxn ang="0">
                  <a:pos x="T6" y="T7"/>
                </a:cxn>
                <a:cxn ang="0">
                  <a:pos x="T8" y="T9"/>
                </a:cxn>
              </a:cxnLst>
              <a:rect l="0" t="0" r="r" b="b"/>
              <a:pathLst>
                <a:path w="1376" h="1853">
                  <a:moveTo>
                    <a:pt x="1088" y="1852"/>
                  </a:moveTo>
                  <a:lnTo>
                    <a:pt x="0" y="1679"/>
                  </a:lnTo>
                  <a:lnTo>
                    <a:pt x="287" y="0"/>
                  </a:lnTo>
                  <a:lnTo>
                    <a:pt x="1375" y="192"/>
                  </a:lnTo>
                  <a:lnTo>
                    <a:pt x="1088" y="1852"/>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65" name="Freeform 264"/>
            <p:cNvSpPr>
              <a:spLocks noChangeArrowheads="1"/>
            </p:cNvSpPr>
            <p:nvPr/>
          </p:nvSpPr>
          <p:spPr bwMode="auto">
            <a:xfrm rot="16200000">
              <a:off x="9256859" y="5890566"/>
              <a:ext cx="111699" cy="113744"/>
            </a:xfrm>
            <a:custGeom>
              <a:avLst/>
              <a:gdLst>
                <a:gd name="T0" fmla="*/ 172 w 383"/>
                <a:gd name="T1" fmla="*/ 286 h 306"/>
                <a:gd name="T2" fmla="*/ 172 w 383"/>
                <a:gd name="T3" fmla="*/ 286 h 306"/>
                <a:gd name="T4" fmla="*/ 19 w 383"/>
                <a:gd name="T5" fmla="*/ 114 h 306"/>
                <a:gd name="T6" fmla="*/ 209 w 383"/>
                <a:gd name="T7" fmla="*/ 18 h 306"/>
                <a:gd name="T8" fmla="*/ 362 w 383"/>
                <a:gd name="T9" fmla="*/ 171 h 306"/>
                <a:gd name="T10" fmla="*/ 172 w 383"/>
                <a:gd name="T11" fmla="*/ 286 h 306"/>
              </a:gdLst>
              <a:ahLst/>
              <a:cxnLst>
                <a:cxn ang="0">
                  <a:pos x="T0" y="T1"/>
                </a:cxn>
                <a:cxn ang="0">
                  <a:pos x="T2" y="T3"/>
                </a:cxn>
                <a:cxn ang="0">
                  <a:pos x="T4" y="T5"/>
                </a:cxn>
                <a:cxn ang="0">
                  <a:pos x="T6" y="T7"/>
                </a:cxn>
                <a:cxn ang="0">
                  <a:pos x="T8" y="T9"/>
                </a:cxn>
                <a:cxn ang="0">
                  <a:pos x="T10" y="T11"/>
                </a:cxn>
              </a:cxnLst>
              <a:rect l="0" t="0" r="r" b="b"/>
              <a:pathLst>
                <a:path w="383" h="306">
                  <a:moveTo>
                    <a:pt x="172" y="286"/>
                  </a:moveTo>
                  <a:lnTo>
                    <a:pt x="172" y="286"/>
                  </a:lnTo>
                  <a:cubicBezTo>
                    <a:pt x="76" y="267"/>
                    <a:pt x="0" y="191"/>
                    <a:pt x="19" y="114"/>
                  </a:cubicBezTo>
                  <a:cubicBezTo>
                    <a:pt x="19" y="38"/>
                    <a:pt x="114" y="0"/>
                    <a:pt x="209" y="18"/>
                  </a:cubicBezTo>
                  <a:cubicBezTo>
                    <a:pt x="305" y="18"/>
                    <a:pt x="382" y="95"/>
                    <a:pt x="362" y="171"/>
                  </a:cubicBezTo>
                  <a:cubicBezTo>
                    <a:pt x="343" y="248"/>
                    <a:pt x="267" y="305"/>
                    <a:pt x="172" y="286"/>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66" name="Freeform 265"/>
            <p:cNvSpPr>
              <a:spLocks noChangeArrowheads="1"/>
            </p:cNvSpPr>
            <p:nvPr/>
          </p:nvSpPr>
          <p:spPr bwMode="auto">
            <a:xfrm rot="16200000">
              <a:off x="9353294" y="5764474"/>
              <a:ext cx="111700" cy="121987"/>
            </a:xfrm>
            <a:custGeom>
              <a:avLst/>
              <a:gdLst>
                <a:gd name="T0" fmla="*/ 171 w 382"/>
                <a:gd name="T1" fmla="*/ 305 h 326"/>
                <a:gd name="T2" fmla="*/ 171 w 382"/>
                <a:gd name="T3" fmla="*/ 305 h 326"/>
                <a:gd name="T4" fmla="*/ 19 w 382"/>
                <a:gd name="T5" fmla="*/ 133 h 326"/>
                <a:gd name="T6" fmla="*/ 210 w 382"/>
                <a:gd name="T7" fmla="*/ 19 h 326"/>
                <a:gd name="T8" fmla="*/ 363 w 382"/>
                <a:gd name="T9" fmla="*/ 191 h 326"/>
                <a:gd name="T10" fmla="*/ 171 w 382"/>
                <a:gd name="T11" fmla="*/ 305 h 326"/>
              </a:gdLst>
              <a:ahLst/>
              <a:cxnLst>
                <a:cxn ang="0">
                  <a:pos x="T0" y="T1"/>
                </a:cxn>
                <a:cxn ang="0">
                  <a:pos x="T2" y="T3"/>
                </a:cxn>
                <a:cxn ang="0">
                  <a:pos x="T4" y="T5"/>
                </a:cxn>
                <a:cxn ang="0">
                  <a:pos x="T6" y="T7"/>
                </a:cxn>
                <a:cxn ang="0">
                  <a:pos x="T8" y="T9"/>
                </a:cxn>
                <a:cxn ang="0">
                  <a:pos x="T10" y="T11"/>
                </a:cxn>
              </a:cxnLst>
              <a:rect l="0" t="0" r="r" b="b"/>
              <a:pathLst>
                <a:path w="382" h="326">
                  <a:moveTo>
                    <a:pt x="171" y="305"/>
                  </a:moveTo>
                  <a:lnTo>
                    <a:pt x="171" y="305"/>
                  </a:lnTo>
                  <a:cubicBezTo>
                    <a:pt x="76" y="286"/>
                    <a:pt x="0" y="210"/>
                    <a:pt x="19" y="133"/>
                  </a:cubicBezTo>
                  <a:cubicBezTo>
                    <a:pt x="38" y="57"/>
                    <a:pt x="114" y="0"/>
                    <a:pt x="210" y="19"/>
                  </a:cubicBezTo>
                  <a:cubicBezTo>
                    <a:pt x="305" y="38"/>
                    <a:pt x="381" y="114"/>
                    <a:pt x="363" y="191"/>
                  </a:cubicBezTo>
                  <a:cubicBezTo>
                    <a:pt x="363" y="267"/>
                    <a:pt x="267" y="325"/>
                    <a:pt x="171" y="305"/>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67" name="Freeform 266"/>
            <p:cNvSpPr>
              <a:spLocks noChangeArrowheads="1"/>
            </p:cNvSpPr>
            <p:nvPr/>
          </p:nvSpPr>
          <p:spPr bwMode="auto">
            <a:xfrm rot="16200000">
              <a:off x="9542242" y="5678524"/>
              <a:ext cx="89873" cy="92315"/>
            </a:xfrm>
            <a:custGeom>
              <a:avLst/>
              <a:gdLst>
                <a:gd name="T0" fmla="*/ 134 w 307"/>
                <a:gd name="T1" fmla="*/ 248 h 249"/>
                <a:gd name="T2" fmla="*/ 134 w 307"/>
                <a:gd name="T3" fmla="*/ 248 h 249"/>
                <a:gd name="T4" fmla="*/ 0 w 307"/>
                <a:gd name="T5" fmla="*/ 96 h 249"/>
                <a:gd name="T6" fmla="*/ 172 w 307"/>
                <a:gd name="T7" fmla="*/ 19 h 249"/>
                <a:gd name="T8" fmla="*/ 306 w 307"/>
                <a:gd name="T9" fmla="*/ 153 h 249"/>
                <a:gd name="T10" fmla="*/ 134 w 307"/>
                <a:gd name="T11" fmla="*/ 248 h 249"/>
              </a:gdLst>
              <a:ahLst/>
              <a:cxnLst>
                <a:cxn ang="0">
                  <a:pos x="T0" y="T1"/>
                </a:cxn>
                <a:cxn ang="0">
                  <a:pos x="T2" y="T3"/>
                </a:cxn>
                <a:cxn ang="0">
                  <a:pos x="T4" y="T5"/>
                </a:cxn>
                <a:cxn ang="0">
                  <a:pos x="T6" y="T7"/>
                </a:cxn>
                <a:cxn ang="0">
                  <a:pos x="T8" y="T9"/>
                </a:cxn>
                <a:cxn ang="0">
                  <a:pos x="T10" y="T11"/>
                </a:cxn>
              </a:cxnLst>
              <a:rect l="0" t="0" r="r" b="b"/>
              <a:pathLst>
                <a:path w="307" h="249">
                  <a:moveTo>
                    <a:pt x="134" y="248"/>
                  </a:moveTo>
                  <a:lnTo>
                    <a:pt x="134" y="248"/>
                  </a:lnTo>
                  <a:cubicBezTo>
                    <a:pt x="58" y="229"/>
                    <a:pt x="0" y="172"/>
                    <a:pt x="0" y="96"/>
                  </a:cubicBezTo>
                  <a:cubicBezTo>
                    <a:pt x="19" y="39"/>
                    <a:pt x="96" y="0"/>
                    <a:pt x="172" y="19"/>
                  </a:cubicBezTo>
                  <a:cubicBezTo>
                    <a:pt x="249" y="19"/>
                    <a:pt x="306" y="77"/>
                    <a:pt x="306" y="153"/>
                  </a:cubicBezTo>
                  <a:cubicBezTo>
                    <a:pt x="287" y="210"/>
                    <a:pt x="211" y="248"/>
                    <a:pt x="134" y="248"/>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68" name="Freeform 267"/>
            <p:cNvSpPr>
              <a:spLocks noChangeArrowheads="1"/>
            </p:cNvSpPr>
            <p:nvPr/>
          </p:nvSpPr>
          <p:spPr bwMode="auto">
            <a:xfrm rot="16200000">
              <a:off x="9659290" y="6135174"/>
              <a:ext cx="78318" cy="14836"/>
            </a:xfrm>
            <a:custGeom>
              <a:avLst/>
              <a:gdLst>
                <a:gd name="T0" fmla="*/ 267 w 268"/>
                <a:gd name="T1" fmla="*/ 38 h 39"/>
                <a:gd name="T2" fmla="*/ 267 w 268"/>
                <a:gd name="T3" fmla="*/ 38 h 39"/>
                <a:gd name="T4" fmla="*/ 229 w 268"/>
                <a:gd name="T5" fmla="*/ 20 h 39"/>
                <a:gd name="T6" fmla="*/ 133 w 268"/>
                <a:gd name="T7" fmla="*/ 0 h 39"/>
                <a:gd name="T8" fmla="*/ 38 w 268"/>
                <a:gd name="T9" fmla="*/ 0 h 39"/>
                <a:gd name="T10" fmla="*/ 0 w 268"/>
                <a:gd name="T11" fmla="*/ 0 h 39"/>
                <a:gd name="T12" fmla="*/ 38 w 268"/>
                <a:gd name="T13" fmla="*/ 0 h 39"/>
                <a:gd name="T14" fmla="*/ 133 w 268"/>
                <a:gd name="T15" fmla="*/ 20 h 39"/>
                <a:gd name="T16" fmla="*/ 229 w 268"/>
                <a:gd name="T17" fmla="*/ 38 h 39"/>
                <a:gd name="T18" fmla="*/ 267 w 268"/>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39">
                  <a:moveTo>
                    <a:pt x="267" y="38"/>
                  </a:moveTo>
                  <a:lnTo>
                    <a:pt x="267" y="38"/>
                  </a:lnTo>
                  <a:cubicBezTo>
                    <a:pt x="267" y="38"/>
                    <a:pt x="248" y="38"/>
                    <a:pt x="229" y="20"/>
                  </a:cubicBezTo>
                  <a:cubicBezTo>
                    <a:pt x="209" y="20"/>
                    <a:pt x="172" y="20"/>
                    <a:pt x="133" y="0"/>
                  </a:cubicBezTo>
                  <a:cubicBezTo>
                    <a:pt x="95" y="0"/>
                    <a:pt x="57" y="0"/>
                    <a:pt x="38" y="0"/>
                  </a:cubicBezTo>
                  <a:cubicBezTo>
                    <a:pt x="19" y="0"/>
                    <a:pt x="0" y="0"/>
                    <a:pt x="0" y="0"/>
                  </a:cubicBezTo>
                  <a:cubicBezTo>
                    <a:pt x="0" y="0"/>
                    <a:pt x="0" y="0"/>
                    <a:pt x="38" y="0"/>
                  </a:cubicBezTo>
                  <a:cubicBezTo>
                    <a:pt x="57" y="20"/>
                    <a:pt x="95" y="20"/>
                    <a:pt x="133" y="20"/>
                  </a:cubicBezTo>
                  <a:cubicBezTo>
                    <a:pt x="172" y="38"/>
                    <a:pt x="190" y="38"/>
                    <a:pt x="229" y="38"/>
                  </a:cubicBezTo>
                  <a:cubicBezTo>
                    <a:pt x="248" y="38"/>
                    <a:pt x="267" y="38"/>
                    <a:pt x="267"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69" name="Freeform 268"/>
            <p:cNvSpPr>
              <a:spLocks noChangeArrowheads="1"/>
            </p:cNvSpPr>
            <p:nvPr/>
          </p:nvSpPr>
          <p:spPr bwMode="auto">
            <a:xfrm rot="16200000">
              <a:off x="9650233" y="6134531"/>
              <a:ext cx="66763" cy="14837"/>
            </a:xfrm>
            <a:custGeom>
              <a:avLst/>
              <a:gdLst>
                <a:gd name="T0" fmla="*/ 229 w 230"/>
                <a:gd name="T1" fmla="*/ 38 h 39"/>
                <a:gd name="T2" fmla="*/ 229 w 230"/>
                <a:gd name="T3" fmla="*/ 38 h 39"/>
                <a:gd name="T4" fmla="*/ 210 w 230"/>
                <a:gd name="T5" fmla="*/ 38 h 39"/>
                <a:gd name="T6" fmla="*/ 114 w 230"/>
                <a:gd name="T7" fmla="*/ 19 h 39"/>
                <a:gd name="T8" fmla="*/ 38 w 230"/>
                <a:gd name="T9" fmla="*/ 0 h 39"/>
                <a:gd name="T10" fmla="*/ 0 w 230"/>
                <a:gd name="T11" fmla="*/ 0 h 39"/>
                <a:gd name="T12" fmla="*/ 38 w 230"/>
                <a:gd name="T13" fmla="*/ 19 h 39"/>
                <a:gd name="T14" fmla="*/ 114 w 230"/>
                <a:gd name="T15" fmla="*/ 38 h 39"/>
                <a:gd name="T16" fmla="*/ 190 w 230"/>
                <a:gd name="T17" fmla="*/ 38 h 39"/>
                <a:gd name="T18" fmla="*/ 229 w 230"/>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39">
                  <a:moveTo>
                    <a:pt x="229" y="38"/>
                  </a:moveTo>
                  <a:lnTo>
                    <a:pt x="229" y="38"/>
                  </a:lnTo>
                  <a:cubicBezTo>
                    <a:pt x="229" y="38"/>
                    <a:pt x="229" y="38"/>
                    <a:pt x="210" y="38"/>
                  </a:cubicBezTo>
                  <a:cubicBezTo>
                    <a:pt x="171" y="19"/>
                    <a:pt x="153" y="19"/>
                    <a:pt x="114" y="19"/>
                  </a:cubicBezTo>
                  <a:cubicBezTo>
                    <a:pt x="95" y="19"/>
                    <a:pt x="57" y="0"/>
                    <a:pt x="38" y="0"/>
                  </a:cubicBezTo>
                  <a:cubicBezTo>
                    <a:pt x="19" y="0"/>
                    <a:pt x="0" y="0"/>
                    <a:pt x="0" y="0"/>
                  </a:cubicBezTo>
                  <a:cubicBezTo>
                    <a:pt x="0" y="0"/>
                    <a:pt x="19" y="19"/>
                    <a:pt x="38" y="19"/>
                  </a:cubicBezTo>
                  <a:cubicBezTo>
                    <a:pt x="57" y="19"/>
                    <a:pt x="95" y="38"/>
                    <a:pt x="114" y="38"/>
                  </a:cubicBezTo>
                  <a:cubicBezTo>
                    <a:pt x="153" y="38"/>
                    <a:pt x="171" y="38"/>
                    <a:pt x="190" y="38"/>
                  </a:cubicBezTo>
                  <a:cubicBezTo>
                    <a:pt x="229" y="38"/>
                    <a:pt x="229" y="38"/>
                    <a:pt x="229"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70" name="Freeform 269"/>
            <p:cNvSpPr>
              <a:spLocks noChangeArrowheads="1"/>
            </p:cNvSpPr>
            <p:nvPr/>
          </p:nvSpPr>
          <p:spPr bwMode="auto">
            <a:xfrm rot="16200000">
              <a:off x="9653425" y="5995783"/>
              <a:ext cx="83454" cy="21429"/>
            </a:xfrm>
            <a:custGeom>
              <a:avLst/>
              <a:gdLst>
                <a:gd name="T0" fmla="*/ 286 w 287"/>
                <a:gd name="T1" fmla="*/ 57 h 58"/>
                <a:gd name="T2" fmla="*/ 286 w 287"/>
                <a:gd name="T3" fmla="*/ 57 h 58"/>
                <a:gd name="T4" fmla="*/ 229 w 287"/>
                <a:gd name="T5" fmla="*/ 39 h 58"/>
                <a:gd name="T6" fmla="*/ 133 w 287"/>
                <a:gd name="T7" fmla="*/ 19 h 58"/>
                <a:gd name="T8" fmla="*/ 38 w 287"/>
                <a:gd name="T9" fmla="*/ 19 h 58"/>
                <a:gd name="T10" fmla="*/ 0 w 287"/>
                <a:gd name="T11" fmla="*/ 0 h 58"/>
                <a:gd name="T12" fmla="*/ 38 w 287"/>
                <a:gd name="T13" fmla="*/ 19 h 58"/>
                <a:gd name="T14" fmla="*/ 133 w 287"/>
                <a:gd name="T15" fmla="*/ 39 h 58"/>
                <a:gd name="T16" fmla="*/ 229 w 287"/>
                <a:gd name="T17" fmla="*/ 57 h 58"/>
                <a:gd name="T18" fmla="*/ 286 w 287"/>
                <a:gd name="T19"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8">
                  <a:moveTo>
                    <a:pt x="286" y="57"/>
                  </a:moveTo>
                  <a:lnTo>
                    <a:pt x="286" y="57"/>
                  </a:lnTo>
                  <a:cubicBezTo>
                    <a:pt x="286" y="57"/>
                    <a:pt x="267" y="39"/>
                    <a:pt x="229" y="39"/>
                  </a:cubicBezTo>
                  <a:cubicBezTo>
                    <a:pt x="210" y="39"/>
                    <a:pt x="172" y="19"/>
                    <a:pt x="133" y="19"/>
                  </a:cubicBezTo>
                  <a:cubicBezTo>
                    <a:pt x="114" y="19"/>
                    <a:pt x="76" y="19"/>
                    <a:pt x="38" y="19"/>
                  </a:cubicBezTo>
                  <a:cubicBezTo>
                    <a:pt x="19" y="0"/>
                    <a:pt x="0" y="0"/>
                    <a:pt x="0" y="0"/>
                  </a:cubicBezTo>
                  <a:cubicBezTo>
                    <a:pt x="0" y="0"/>
                    <a:pt x="19" y="19"/>
                    <a:pt x="38" y="19"/>
                  </a:cubicBezTo>
                  <a:cubicBezTo>
                    <a:pt x="76" y="19"/>
                    <a:pt x="95" y="39"/>
                    <a:pt x="133" y="39"/>
                  </a:cubicBezTo>
                  <a:cubicBezTo>
                    <a:pt x="172" y="39"/>
                    <a:pt x="210" y="57"/>
                    <a:pt x="229" y="57"/>
                  </a:cubicBezTo>
                  <a:cubicBezTo>
                    <a:pt x="267" y="57"/>
                    <a:pt x="286" y="57"/>
                    <a:pt x="286" y="57"/>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71" name="Freeform 270"/>
            <p:cNvSpPr>
              <a:spLocks noChangeArrowheads="1"/>
            </p:cNvSpPr>
            <p:nvPr/>
          </p:nvSpPr>
          <p:spPr bwMode="auto">
            <a:xfrm rot="16200000">
              <a:off x="9650233" y="5995870"/>
              <a:ext cx="66763" cy="14837"/>
            </a:xfrm>
            <a:custGeom>
              <a:avLst/>
              <a:gdLst>
                <a:gd name="T0" fmla="*/ 229 w 230"/>
                <a:gd name="T1" fmla="*/ 38 h 39"/>
                <a:gd name="T2" fmla="*/ 229 w 230"/>
                <a:gd name="T3" fmla="*/ 38 h 39"/>
                <a:gd name="T4" fmla="*/ 191 w 230"/>
                <a:gd name="T5" fmla="*/ 19 h 39"/>
                <a:gd name="T6" fmla="*/ 115 w 230"/>
                <a:gd name="T7" fmla="*/ 19 h 39"/>
                <a:gd name="T8" fmla="*/ 38 w 230"/>
                <a:gd name="T9" fmla="*/ 0 h 39"/>
                <a:gd name="T10" fmla="*/ 0 w 230"/>
                <a:gd name="T11" fmla="*/ 0 h 39"/>
                <a:gd name="T12" fmla="*/ 38 w 230"/>
                <a:gd name="T13" fmla="*/ 19 h 39"/>
                <a:gd name="T14" fmla="*/ 115 w 230"/>
                <a:gd name="T15" fmla="*/ 38 h 39"/>
                <a:gd name="T16" fmla="*/ 191 w 230"/>
                <a:gd name="T17" fmla="*/ 38 h 39"/>
                <a:gd name="T18" fmla="*/ 229 w 230"/>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39">
                  <a:moveTo>
                    <a:pt x="229" y="38"/>
                  </a:moveTo>
                  <a:lnTo>
                    <a:pt x="229" y="38"/>
                  </a:lnTo>
                  <a:cubicBezTo>
                    <a:pt x="229" y="38"/>
                    <a:pt x="210" y="38"/>
                    <a:pt x="191" y="19"/>
                  </a:cubicBezTo>
                  <a:cubicBezTo>
                    <a:pt x="172" y="19"/>
                    <a:pt x="134" y="19"/>
                    <a:pt x="115" y="19"/>
                  </a:cubicBezTo>
                  <a:cubicBezTo>
                    <a:pt x="76" y="0"/>
                    <a:pt x="57" y="0"/>
                    <a:pt x="38" y="0"/>
                  </a:cubicBezTo>
                  <a:cubicBezTo>
                    <a:pt x="19" y="0"/>
                    <a:pt x="0" y="0"/>
                    <a:pt x="0" y="0"/>
                  </a:cubicBezTo>
                  <a:cubicBezTo>
                    <a:pt x="0" y="0"/>
                    <a:pt x="19" y="19"/>
                    <a:pt x="38" y="19"/>
                  </a:cubicBezTo>
                  <a:cubicBezTo>
                    <a:pt x="57" y="19"/>
                    <a:pt x="76" y="19"/>
                    <a:pt x="115" y="38"/>
                  </a:cubicBezTo>
                  <a:cubicBezTo>
                    <a:pt x="134" y="38"/>
                    <a:pt x="172" y="38"/>
                    <a:pt x="191" y="38"/>
                  </a:cubicBezTo>
                  <a:cubicBezTo>
                    <a:pt x="210" y="38"/>
                    <a:pt x="229" y="38"/>
                    <a:pt x="229"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72" name="Freeform 271"/>
            <p:cNvSpPr>
              <a:spLocks noChangeArrowheads="1"/>
            </p:cNvSpPr>
            <p:nvPr/>
          </p:nvSpPr>
          <p:spPr bwMode="auto">
            <a:xfrm rot="16200000">
              <a:off x="9692990" y="5859135"/>
              <a:ext cx="83453" cy="14836"/>
            </a:xfrm>
            <a:custGeom>
              <a:avLst/>
              <a:gdLst>
                <a:gd name="T0" fmla="*/ 287 w 288"/>
                <a:gd name="T1" fmla="*/ 38 h 39"/>
                <a:gd name="T2" fmla="*/ 287 w 288"/>
                <a:gd name="T3" fmla="*/ 38 h 39"/>
                <a:gd name="T4" fmla="*/ 229 w 288"/>
                <a:gd name="T5" fmla="*/ 19 h 39"/>
                <a:gd name="T6" fmla="*/ 134 w 288"/>
                <a:gd name="T7" fmla="*/ 19 h 39"/>
                <a:gd name="T8" fmla="*/ 38 w 288"/>
                <a:gd name="T9" fmla="*/ 0 h 39"/>
                <a:gd name="T10" fmla="*/ 0 w 288"/>
                <a:gd name="T11" fmla="*/ 0 h 39"/>
                <a:gd name="T12" fmla="*/ 38 w 288"/>
                <a:gd name="T13" fmla="*/ 19 h 39"/>
                <a:gd name="T14" fmla="*/ 134 w 288"/>
                <a:gd name="T15" fmla="*/ 38 h 39"/>
                <a:gd name="T16" fmla="*/ 229 w 288"/>
                <a:gd name="T17" fmla="*/ 38 h 39"/>
                <a:gd name="T18" fmla="*/ 287 w 288"/>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39">
                  <a:moveTo>
                    <a:pt x="287" y="38"/>
                  </a:moveTo>
                  <a:lnTo>
                    <a:pt x="287" y="38"/>
                  </a:lnTo>
                  <a:cubicBezTo>
                    <a:pt x="287" y="38"/>
                    <a:pt x="267" y="38"/>
                    <a:pt x="229" y="19"/>
                  </a:cubicBezTo>
                  <a:cubicBezTo>
                    <a:pt x="210" y="19"/>
                    <a:pt x="172" y="19"/>
                    <a:pt x="134" y="19"/>
                  </a:cubicBezTo>
                  <a:cubicBezTo>
                    <a:pt x="115" y="0"/>
                    <a:pt x="77" y="0"/>
                    <a:pt x="38" y="0"/>
                  </a:cubicBezTo>
                  <a:cubicBezTo>
                    <a:pt x="19" y="0"/>
                    <a:pt x="0" y="0"/>
                    <a:pt x="0" y="0"/>
                  </a:cubicBezTo>
                  <a:cubicBezTo>
                    <a:pt x="0" y="0"/>
                    <a:pt x="19" y="0"/>
                    <a:pt x="38" y="19"/>
                  </a:cubicBezTo>
                  <a:cubicBezTo>
                    <a:pt x="77" y="19"/>
                    <a:pt x="96" y="19"/>
                    <a:pt x="134" y="38"/>
                  </a:cubicBezTo>
                  <a:cubicBezTo>
                    <a:pt x="172" y="38"/>
                    <a:pt x="210" y="38"/>
                    <a:pt x="229" y="38"/>
                  </a:cubicBezTo>
                  <a:cubicBezTo>
                    <a:pt x="267" y="38"/>
                    <a:pt x="287" y="38"/>
                    <a:pt x="287"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73" name="Freeform 272"/>
            <p:cNvSpPr>
              <a:spLocks noChangeArrowheads="1"/>
            </p:cNvSpPr>
            <p:nvPr/>
          </p:nvSpPr>
          <p:spPr bwMode="auto">
            <a:xfrm rot="16200000">
              <a:off x="9693093" y="5857208"/>
              <a:ext cx="66763" cy="14837"/>
            </a:xfrm>
            <a:custGeom>
              <a:avLst/>
              <a:gdLst>
                <a:gd name="T0" fmla="*/ 229 w 230"/>
                <a:gd name="T1" fmla="*/ 39 h 40"/>
                <a:gd name="T2" fmla="*/ 229 w 230"/>
                <a:gd name="T3" fmla="*/ 39 h 40"/>
                <a:gd name="T4" fmla="*/ 191 w 230"/>
                <a:gd name="T5" fmla="*/ 20 h 40"/>
                <a:gd name="T6" fmla="*/ 115 w 230"/>
                <a:gd name="T7" fmla="*/ 0 h 40"/>
                <a:gd name="T8" fmla="*/ 39 w 230"/>
                <a:gd name="T9" fmla="*/ 0 h 40"/>
                <a:gd name="T10" fmla="*/ 0 w 230"/>
                <a:gd name="T11" fmla="*/ 0 h 40"/>
                <a:gd name="T12" fmla="*/ 39 w 230"/>
                <a:gd name="T13" fmla="*/ 0 h 40"/>
                <a:gd name="T14" fmla="*/ 115 w 230"/>
                <a:gd name="T15" fmla="*/ 20 h 40"/>
                <a:gd name="T16" fmla="*/ 191 w 230"/>
                <a:gd name="T17" fmla="*/ 39 h 40"/>
                <a:gd name="T18" fmla="*/ 229 w 230"/>
                <a:gd name="T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40">
                  <a:moveTo>
                    <a:pt x="229" y="39"/>
                  </a:moveTo>
                  <a:lnTo>
                    <a:pt x="229" y="39"/>
                  </a:lnTo>
                  <a:cubicBezTo>
                    <a:pt x="229" y="39"/>
                    <a:pt x="210" y="20"/>
                    <a:pt x="191" y="20"/>
                  </a:cubicBezTo>
                  <a:cubicBezTo>
                    <a:pt x="172" y="20"/>
                    <a:pt x="134" y="0"/>
                    <a:pt x="115" y="0"/>
                  </a:cubicBezTo>
                  <a:cubicBezTo>
                    <a:pt x="77" y="0"/>
                    <a:pt x="58" y="0"/>
                    <a:pt x="39" y="0"/>
                  </a:cubicBezTo>
                  <a:cubicBezTo>
                    <a:pt x="20" y="0"/>
                    <a:pt x="0" y="0"/>
                    <a:pt x="0" y="0"/>
                  </a:cubicBezTo>
                  <a:cubicBezTo>
                    <a:pt x="0" y="0"/>
                    <a:pt x="20" y="0"/>
                    <a:pt x="39" y="0"/>
                  </a:cubicBezTo>
                  <a:cubicBezTo>
                    <a:pt x="58" y="20"/>
                    <a:pt x="77" y="20"/>
                    <a:pt x="115" y="20"/>
                  </a:cubicBezTo>
                  <a:cubicBezTo>
                    <a:pt x="134" y="20"/>
                    <a:pt x="172" y="39"/>
                    <a:pt x="191" y="39"/>
                  </a:cubicBezTo>
                  <a:cubicBezTo>
                    <a:pt x="210" y="39"/>
                    <a:pt x="229" y="39"/>
                    <a:pt x="229" y="3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74" name="Freeform 273"/>
            <p:cNvSpPr>
              <a:spLocks noChangeArrowheads="1"/>
            </p:cNvSpPr>
            <p:nvPr/>
          </p:nvSpPr>
          <p:spPr bwMode="auto">
            <a:xfrm rot="16200000">
              <a:off x="9791081" y="5749361"/>
              <a:ext cx="71899" cy="14836"/>
            </a:xfrm>
            <a:custGeom>
              <a:avLst/>
              <a:gdLst>
                <a:gd name="T0" fmla="*/ 248 w 249"/>
                <a:gd name="T1" fmla="*/ 38 h 39"/>
                <a:gd name="T2" fmla="*/ 248 w 249"/>
                <a:gd name="T3" fmla="*/ 38 h 39"/>
                <a:gd name="T4" fmla="*/ 210 w 249"/>
                <a:gd name="T5" fmla="*/ 19 h 39"/>
                <a:gd name="T6" fmla="*/ 134 w 249"/>
                <a:gd name="T7" fmla="*/ 19 h 39"/>
                <a:gd name="T8" fmla="*/ 39 w 249"/>
                <a:gd name="T9" fmla="*/ 0 h 39"/>
                <a:gd name="T10" fmla="*/ 0 w 249"/>
                <a:gd name="T11" fmla="*/ 0 h 39"/>
                <a:gd name="T12" fmla="*/ 39 w 249"/>
                <a:gd name="T13" fmla="*/ 19 h 39"/>
                <a:gd name="T14" fmla="*/ 134 w 249"/>
                <a:gd name="T15" fmla="*/ 38 h 39"/>
                <a:gd name="T16" fmla="*/ 210 w 249"/>
                <a:gd name="T17" fmla="*/ 38 h 39"/>
                <a:gd name="T18" fmla="*/ 248 w 249"/>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39">
                  <a:moveTo>
                    <a:pt x="248" y="38"/>
                  </a:moveTo>
                  <a:lnTo>
                    <a:pt x="248" y="38"/>
                  </a:lnTo>
                  <a:cubicBezTo>
                    <a:pt x="248" y="38"/>
                    <a:pt x="229" y="38"/>
                    <a:pt x="210" y="19"/>
                  </a:cubicBezTo>
                  <a:cubicBezTo>
                    <a:pt x="191" y="19"/>
                    <a:pt x="153" y="19"/>
                    <a:pt x="134" y="19"/>
                  </a:cubicBezTo>
                  <a:cubicBezTo>
                    <a:pt x="95" y="0"/>
                    <a:pt x="76" y="0"/>
                    <a:pt x="39" y="0"/>
                  </a:cubicBezTo>
                  <a:cubicBezTo>
                    <a:pt x="19" y="0"/>
                    <a:pt x="0" y="0"/>
                    <a:pt x="0" y="0"/>
                  </a:cubicBezTo>
                  <a:cubicBezTo>
                    <a:pt x="0" y="0"/>
                    <a:pt x="19" y="0"/>
                    <a:pt x="39" y="19"/>
                  </a:cubicBezTo>
                  <a:cubicBezTo>
                    <a:pt x="58" y="19"/>
                    <a:pt x="95" y="19"/>
                    <a:pt x="134" y="38"/>
                  </a:cubicBezTo>
                  <a:cubicBezTo>
                    <a:pt x="153" y="38"/>
                    <a:pt x="191" y="38"/>
                    <a:pt x="210" y="38"/>
                  </a:cubicBezTo>
                  <a:cubicBezTo>
                    <a:pt x="229" y="38"/>
                    <a:pt x="248" y="38"/>
                    <a:pt x="248"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75" name="Freeform 274"/>
            <p:cNvSpPr>
              <a:spLocks noChangeArrowheads="1"/>
            </p:cNvSpPr>
            <p:nvPr/>
          </p:nvSpPr>
          <p:spPr bwMode="auto">
            <a:xfrm rot="16200000">
              <a:off x="9789623" y="5742942"/>
              <a:ext cx="61627" cy="14836"/>
            </a:xfrm>
            <a:custGeom>
              <a:avLst/>
              <a:gdLst>
                <a:gd name="T0" fmla="*/ 209 w 210"/>
                <a:gd name="T1" fmla="*/ 38 h 39"/>
                <a:gd name="T2" fmla="*/ 209 w 210"/>
                <a:gd name="T3" fmla="*/ 38 h 39"/>
                <a:gd name="T4" fmla="*/ 171 w 210"/>
                <a:gd name="T5" fmla="*/ 19 h 39"/>
                <a:gd name="T6" fmla="*/ 95 w 210"/>
                <a:gd name="T7" fmla="*/ 0 h 39"/>
                <a:gd name="T8" fmla="*/ 37 w 210"/>
                <a:gd name="T9" fmla="*/ 0 h 39"/>
                <a:gd name="T10" fmla="*/ 0 w 210"/>
                <a:gd name="T11" fmla="*/ 0 h 39"/>
                <a:gd name="T12" fmla="*/ 19 w 210"/>
                <a:gd name="T13" fmla="*/ 19 h 39"/>
                <a:gd name="T14" fmla="*/ 95 w 210"/>
                <a:gd name="T15" fmla="*/ 19 h 39"/>
                <a:gd name="T16" fmla="*/ 171 w 210"/>
                <a:gd name="T17" fmla="*/ 38 h 39"/>
                <a:gd name="T18" fmla="*/ 209 w 210"/>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39">
                  <a:moveTo>
                    <a:pt x="209" y="38"/>
                  </a:moveTo>
                  <a:lnTo>
                    <a:pt x="209" y="38"/>
                  </a:lnTo>
                  <a:cubicBezTo>
                    <a:pt x="209" y="38"/>
                    <a:pt x="190" y="19"/>
                    <a:pt x="171" y="19"/>
                  </a:cubicBezTo>
                  <a:cubicBezTo>
                    <a:pt x="152" y="19"/>
                    <a:pt x="133" y="19"/>
                    <a:pt x="95" y="0"/>
                  </a:cubicBezTo>
                  <a:cubicBezTo>
                    <a:pt x="76" y="0"/>
                    <a:pt x="56" y="0"/>
                    <a:pt x="37" y="0"/>
                  </a:cubicBezTo>
                  <a:cubicBezTo>
                    <a:pt x="19" y="0"/>
                    <a:pt x="0" y="0"/>
                    <a:pt x="0" y="0"/>
                  </a:cubicBezTo>
                  <a:cubicBezTo>
                    <a:pt x="0" y="0"/>
                    <a:pt x="0" y="0"/>
                    <a:pt x="19" y="19"/>
                  </a:cubicBezTo>
                  <a:cubicBezTo>
                    <a:pt x="37" y="19"/>
                    <a:pt x="76" y="19"/>
                    <a:pt x="95" y="19"/>
                  </a:cubicBezTo>
                  <a:cubicBezTo>
                    <a:pt x="114" y="19"/>
                    <a:pt x="152" y="38"/>
                    <a:pt x="171" y="38"/>
                  </a:cubicBezTo>
                  <a:cubicBezTo>
                    <a:pt x="190" y="38"/>
                    <a:pt x="209" y="38"/>
                    <a:pt x="209"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76" name="Freeform 275"/>
            <p:cNvSpPr>
              <a:spLocks noChangeArrowheads="1"/>
            </p:cNvSpPr>
            <p:nvPr/>
          </p:nvSpPr>
          <p:spPr bwMode="auto">
            <a:xfrm rot="16200000">
              <a:off x="9431802" y="6095373"/>
              <a:ext cx="78318" cy="14836"/>
            </a:xfrm>
            <a:custGeom>
              <a:avLst/>
              <a:gdLst>
                <a:gd name="T0" fmla="*/ 268 w 269"/>
                <a:gd name="T1" fmla="*/ 39 h 40"/>
                <a:gd name="T2" fmla="*/ 268 w 269"/>
                <a:gd name="T3" fmla="*/ 39 h 40"/>
                <a:gd name="T4" fmla="*/ 229 w 269"/>
                <a:gd name="T5" fmla="*/ 20 h 40"/>
                <a:gd name="T6" fmla="*/ 134 w 269"/>
                <a:gd name="T7" fmla="*/ 0 h 40"/>
                <a:gd name="T8" fmla="*/ 39 w 269"/>
                <a:gd name="T9" fmla="*/ 0 h 40"/>
                <a:gd name="T10" fmla="*/ 0 w 269"/>
                <a:gd name="T11" fmla="*/ 0 h 40"/>
                <a:gd name="T12" fmla="*/ 39 w 269"/>
                <a:gd name="T13" fmla="*/ 0 h 40"/>
                <a:gd name="T14" fmla="*/ 134 w 269"/>
                <a:gd name="T15" fmla="*/ 20 h 40"/>
                <a:gd name="T16" fmla="*/ 229 w 269"/>
                <a:gd name="T17" fmla="*/ 39 h 40"/>
                <a:gd name="T18" fmla="*/ 268 w 269"/>
                <a:gd name="T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 h="40">
                  <a:moveTo>
                    <a:pt x="268" y="39"/>
                  </a:moveTo>
                  <a:lnTo>
                    <a:pt x="268" y="39"/>
                  </a:lnTo>
                  <a:cubicBezTo>
                    <a:pt x="268" y="39"/>
                    <a:pt x="249" y="20"/>
                    <a:pt x="229" y="20"/>
                  </a:cubicBezTo>
                  <a:cubicBezTo>
                    <a:pt x="210" y="20"/>
                    <a:pt x="172" y="0"/>
                    <a:pt x="134" y="0"/>
                  </a:cubicBezTo>
                  <a:cubicBezTo>
                    <a:pt x="96" y="0"/>
                    <a:pt x="57" y="0"/>
                    <a:pt x="39" y="0"/>
                  </a:cubicBezTo>
                  <a:cubicBezTo>
                    <a:pt x="20" y="0"/>
                    <a:pt x="0" y="0"/>
                    <a:pt x="0" y="0"/>
                  </a:cubicBezTo>
                  <a:cubicBezTo>
                    <a:pt x="0" y="0"/>
                    <a:pt x="0" y="0"/>
                    <a:pt x="39" y="0"/>
                  </a:cubicBezTo>
                  <a:cubicBezTo>
                    <a:pt x="57" y="20"/>
                    <a:pt x="96" y="20"/>
                    <a:pt x="134" y="20"/>
                  </a:cubicBezTo>
                  <a:cubicBezTo>
                    <a:pt x="172" y="39"/>
                    <a:pt x="191" y="39"/>
                    <a:pt x="229" y="39"/>
                  </a:cubicBezTo>
                  <a:cubicBezTo>
                    <a:pt x="249" y="39"/>
                    <a:pt x="268" y="39"/>
                    <a:pt x="268" y="3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77" name="Freeform 276"/>
            <p:cNvSpPr>
              <a:spLocks noChangeArrowheads="1"/>
            </p:cNvSpPr>
            <p:nvPr/>
          </p:nvSpPr>
          <p:spPr bwMode="auto">
            <a:xfrm rot="16200000">
              <a:off x="9422744" y="6096014"/>
              <a:ext cx="66763" cy="14837"/>
            </a:xfrm>
            <a:custGeom>
              <a:avLst/>
              <a:gdLst>
                <a:gd name="T0" fmla="*/ 229 w 230"/>
                <a:gd name="T1" fmla="*/ 38 h 39"/>
                <a:gd name="T2" fmla="*/ 229 w 230"/>
                <a:gd name="T3" fmla="*/ 38 h 39"/>
                <a:gd name="T4" fmla="*/ 209 w 230"/>
                <a:gd name="T5" fmla="*/ 38 h 39"/>
                <a:gd name="T6" fmla="*/ 114 w 230"/>
                <a:gd name="T7" fmla="*/ 19 h 39"/>
                <a:gd name="T8" fmla="*/ 37 w 230"/>
                <a:gd name="T9" fmla="*/ 0 h 39"/>
                <a:gd name="T10" fmla="*/ 0 w 230"/>
                <a:gd name="T11" fmla="*/ 0 h 39"/>
                <a:gd name="T12" fmla="*/ 37 w 230"/>
                <a:gd name="T13" fmla="*/ 19 h 39"/>
                <a:gd name="T14" fmla="*/ 114 w 230"/>
                <a:gd name="T15" fmla="*/ 38 h 39"/>
                <a:gd name="T16" fmla="*/ 190 w 230"/>
                <a:gd name="T17" fmla="*/ 38 h 39"/>
                <a:gd name="T18" fmla="*/ 229 w 230"/>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39">
                  <a:moveTo>
                    <a:pt x="229" y="38"/>
                  </a:moveTo>
                  <a:lnTo>
                    <a:pt x="229" y="38"/>
                  </a:lnTo>
                  <a:cubicBezTo>
                    <a:pt x="229" y="38"/>
                    <a:pt x="229" y="38"/>
                    <a:pt x="209" y="38"/>
                  </a:cubicBezTo>
                  <a:cubicBezTo>
                    <a:pt x="171" y="19"/>
                    <a:pt x="152" y="19"/>
                    <a:pt x="114" y="19"/>
                  </a:cubicBezTo>
                  <a:cubicBezTo>
                    <a:pt x="95" y="19"/>
                    <a:pt x="56" y="0"/>
                    <a:pt x="37" y="0"/>
                  </a:cubicBezTo>
                  <a:cubicBezTo>
                    <a:pt x="19" y="0"/>
                    <a:pt x="0" y="0"/>
                    <a:pt x="0" y="0"/>
                  </a:cubicBezTo>
                  <a:cubicBezTo>
                    <a:pt x="0" y="0"/>
                    <a:pt x="19" y="19"/>
                    <a:pt x="37" y="19"/>
                  </a:cubicBezTo>
                  <a:cubicBezTo>
                    <a:pt x="56" y="19"/>
                    <a:pt x="95" y="38"/>
                    <a:pt x="114" y="38"/>
                  </a:cubicBezTo>
                  <a:cubicBezTo>
                    <a:pt x="152" y="38"/>
                    <a:pt x="171" y="38"/>
                    <a:pt x="190" y="38"/>
                  </a:cubicBezTo>
                  <a:cubicBezTo>
                    <a:pt x="229" y="38"/>
                    <a:pt x="229" y="38"/>
                    <a:pt x="229"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78" name="Freeform 277"/>
            <p:cNvSpPr>
              <a:spLocks noChangeArrowheads="1"/>
            </p:cNvSpPr>
            <p:nvPr/>
          </p:nvSpPr>
          <p:spPr bwMode="auto">
            <a:xfrm rot="16200000">
              <a:off x="9399561" y="5965699"/>
              <a:ext cx="83454" cy="14836"/>
            </a:xfrm>
            <a:custGeom>
              <a:avLst/>
              <a:gdLst>
                <a:gd name="T0" fmla="*/ 287 w 288"/>
                <a:gd name="T1" fmla="*/ 38 h 39"/>
                <a:gd name="T2" fmla="*/ 287 w 288"/>
                <a:gd name="T3" fmla="*/ 38 h 39"/>
                <a:gd name="T4" fmla="*/ 248 w 288"/>
                <a:gd name="T5" fmla="*/ 19 h 39"/>
                <a:gd name="T6" fmla="*/ 153 w 288"/>
                <a:gd name="T7" fmla="*/ 0 h 39"/>
                <a:gd name="T8" fmla="*/ 58 w 288"/>
                <a:gd name="T9" fmla="*/ 0 h 39"/>
                <a:gd name="T10" fmla="*/ 0 w 288"/>
                <a:gd name="T11" fmla="*/ 0 h 39"/>
                <a:gd name="T12" fmla="*/ 58 w 288"/>
                <a:gd name="T13" fmla="*/ 0 h 39"/>
                <a:gd name="T14" fmla="*/ 153 w 288"/>
                <a:gd name="T15" fmla="*/ 19 h 39"/>
                <a:gd name="T16" fmla="*/ 248 w 288"/>
                <a:gd name="T17" fmla="*/ 38 h 39"/>
                <a:gd name="T18" fmla="*/ 287 w 288"/>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39">
                  <a:moveTo>
                    <a:pt x="287" y="38"/>
                  </a:moveTo>
                  <a:lnTo>
                    <a:pt x="287" y="38"/>
                  </a:lnTo>
                  <a:cubicBezTo>
                    <a:pt x="287" y="38"/>
                    <a:pt x="268" y="19"/>
                    <a:pt x="248" y="19"/>
                  </a:cubicBezTo>
                  <a:cubicBezTo>
                    <a:pt x="211" y="19"/>
                    <a:pt x="172" y="0"/>
                    <a:pt x="153" y="0"/>
                  </a:cubicBezTo>
                  <a:cubicBezTo>
                    <a:pt x="115" y="0"/>
                    <a:pt x="77" y="0"/>
                    <a:pt x="58" y="0"/>
                  </a:cubicBezTo>
                  <a:cubicBezTo>
                    <a:pt x="19" y="0"/>
                    <a:pt x="0" y="0"/>
                    <a:pt x="0" y="0"/>
                  </a:cubicBezTo>
                  <a:cubicBezTo>
                    <a:pt x="0" y="0"/>
                    <a:pt x="19" y="0"/>
                    <a:pt x="58" y="0"/>
                  </a:cubicBezTo>
                  <a:cubicBezTo>
                    <a:pt x="77" y="19"/>
                    <a:pt x="115" y="19"/>
                    <a:pt x="153" y="19"/>
                  </a:cubicBezTo>
                  <a:cubicBezTo>
                    <a:pt x="172" y="19"/>
                    <a:pt x="211" y="38"/>
                    <a:pt x="248" y="38"/>
                  </a:cubicBezTo>
                  <a:cubicBezTo>
                    <a:pt x="268" y="38"/>
                    <a:pt x="287" y="38"/>
                    <a:pt x="287"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79" name="Freeform 278"/>
            <p:cNvSpPr>
              <a:spLocks noChangeArrowheads="1"/>
            </p:cNvSpPr>
            <p:nvPr/>
          </p:nvSpPr>
          <p:spPr bwMode="auto">
            <a:xfrm rot="16200000">
              <a:off x="9394720" y="5962489"/>
              <a:ext cx="66763" cy="14836"/>
            </a:xfrm>
            <a:custGeom>
              <a:avLst/>
              <a:gdLst>
                <a:gd name="T0" fmla="*/ 229 w 230"/>
                <a:gd name="T1" fmla="*/ 38 h 39"/>
                <a:gd name="T2" fmla="*/ 229 w 230"/>
                <a:gd name="T3" fmla="*/ 38 h 39"/>
                <a:gd name="T4" fmla="*/ 190 w 230"/>
                <a:gd name="T5" fmla="*/ 38 h 39"/>
                <a:gd name="T6" fmla="*/ 114 w 230"/>
                <a:gd name="T7" fmla="*/ 19 h 39"/>
                <a:gd name="T8" fmla="*/ 38 w 230"/>
                <a:gd name="T9" fmla="*/ 0 h 39"/>
                <a:gd name="T10" fmla="*/ 0 w 230"/>
                <a:gd name="T11" fmla="*/ 0 h 39"/>
                <a:gd name="T12" fmla="*/ 38 w 230"/>
                <a:gd name="T13" fmla="*/ 19 h 39"/>
                <a:gd name="T14" fmla="*/ 114 w 230"/>
                <a:gd name="T15" fmla="*/ 38 h 39"/>
                <a:gd name="T16" fmla="*/ 190 w 230"/>
                <a:gd name="T17" fmla="*/ 38 h 39"/>
                <a:gd name="T18" fmla="*/ 229 w 230"/>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39">
                  <a:moveTo>
                    <a:pt x="229" y="38"/>
                  </a:moveTo>
                  <a:lnTo>
                    <a:pt x="229" y="38"/>
                  </a:lnTo>
                  <a:cubicBezTo>
                    <a:pt x="229" y="38"/>
                    <a:pt x="209" y="38"/>
                    <a:pt x="190" y="38"/>
                  </a:cubicBezTo>
                  <a:cubicBezTo>
                    <a:pt x="172" y="19"/>
                    <a:pt x="153" y="19"/>
                    <a:pt x="114" y="19"/>
                  </a:cubicBezTo>
                  <a:cubicBezTo>
                    <a:pt x="95" y="0"/>
                    <a:pt x="57" y="0"/>
                    <a:pt x="38" y="0"/>
                  </a:cubicBezTo>
                  <a:cubicBezTo>
                    <a:pt x="19" y="0"/>
                    <a:pt x="0" y="0"/>
                    <a:pt x="0" y="0"/>
                  </a:cubicBezTo>
                  <a:cubicBezTo>
                    <a:pt x="0" y="0"/>
                    <a:pt x="19" y="19"/>
                    <a:pt x="38" y="19"/>
                  </a:cubicBezTo>
                  <a:cubicBezTo>
                    <a:pt x="57" y="19"/>
                    <a:pt x="95" y="38"/>
                    <a:pt x="114" y="38"/>
                  </a:cubicBezTo>
                  <a:cubicBezTo>
                    <a:pt x="153" y="38"/>
                    <a:pt x="172" y="38"/>
                    <a:pt x="190" y="38"/>
                  </a:cubicBezTo>
                  <a:cubicBezTo>
                    <a:pt x="209" y="38"/>
                    <a:pt x="229" y="38"/>
                    <a:pt x="229"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80" name="Freeform 279"/>
            <p:cNvSpPr>
              <a:spLocks noChangeArrowheads="1"/>
            </p:cNvSpPr>
            <p:nvPr/>
          </p:nvSpPr>
          <p:spPr bwMode="auto">
            <a:xfrm rot="16200000">
              <a:off x="9466420" y="5828321"/>
              <a:ext cx="78318" cy="14837"/>
            </a:xfrm>
            <a:custGeom>
              <a:avLst/>
              <a:gdLst>
                <a:gd name="T0" fmla="*/ 267 w 268"/>
                <a:gd name="T1" fmla="*/ 38 h 39"/>
                <a:gd name="T2" fmla="*/ 267 w 268"/>
                <a:gd name="T3" fmla="*/ 38 h 39"/>
                <a:gd name="T4" fmla="*/ 229 w 268"/>
                <a:gd name="T5" fmla="*/ 19 h 39"/>
                <a:gd name="T6" fmla="*/ 133 w 268"/>
                <a:gd name="T7" fmla="*/ 0 h 39"/>
                <a:gd name="T8" fmla="*/ 38 w 268"/>
                <a:gd name="T9" fmla="*/ 0 h 39"/>
                <a:gd name="T10" fmla="*/ 0 w 268"/>
                <a:gd name="T11" fmla="*/ 0 h 39"/>
                <a:gd name="T12" fmla="*/ 38 w 268"/>
                <a:gd name="T13" fmla="*/ 0 h 39"/>
                <a:gd name="T14" fmla="*/ 133 w 268"/>
                <a:gd name="T15" fmla="*/ 19 h 39"/>
                <a:gd name="T16" fmla="*/ 229 w 268"/>
                <a:gd name="T17" fmla="*/ 38 h 39"/>
                <a:gd name="T18" fmla="*/ 267 w 268"/>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39">
                  <a:moveTo>
                    <a:pt x="267" y="38"/>
                  </a:moveTo>
                  <a:lnTo>
                    <a:pt x="267" y="38"/>
                  </a:lnTo>
                  <a:cubicBezTo>
                    <a:pt x="267" y="38"/>
                    <a:pt x="248" y="38"/>
                    <a:pt x="229" y="19"/>
                  </a:cubicBezTo>
                  <a:cubicBezTo>
                    <a:pt x="210" y="19"/>
                    <a:pt x="172" y="0"/>
                    <a:pt x="133" y="0"/>
                  </a:cubicBezTo>
                  <a:cubicBezTo>
                    <a:pt x="95" y="0"/>
                    <a:pt x="57" y="0"/>
                    <a:pt x="38" y="0"/>
                  </a:cubicBezTo>
                  <a:cubicBezTo>
                    <a:pt x="19" y="0"/>
                    <a:pt x="0" y="0"/>
                    <a:pt x="0" y="0"/>
                  </a:cubicBezTo>
                  <a:cubicBezTo>
                    <a:pt x="0" y="0"/>
                    <a:pt x="19" y="0"/>
                    <a:pt x="38" y="0"/>
                  </a:cubicBezTo>
                  <a:cubicBezTo>
                    <a:pt x="57" y="19"/>
                    <a:pt x="95" y="19"/>
                    <a:pt x="133" y="19"/>
                  </a:cubicBezTo>
                  <a:cubicBezTo>
                    <a:pt x="172" y="38"/>
                    <a:pt x="210" y="38"/>
                    <a:pt x="229" y="38"/>
                  </a:cubicBezTo>
                  <a:cubicBezTo>
                    <a:pt x="248" y="38"/>
                    <a:pt x="267" y="38"/>
                    <a:pt x="267"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81" name="Freeform 280"/>
            <p:cNvSpPr>
              <a:spLocks noChangeArrowheads="1"/>
            </p:cNvSpPr>
            <p:nvPr/>
          </p:nvSpPr>
          <p:spPr bwMode="auto">
            <a:xfrm rot="16200000">
              <a:off x="9457361" y="5823827"/>
              <a:ext cx="66763" cy="14836"/>
            </a:xfrm>
            <a:custGeom>
              <a:avLst/>
              <a:gdLst>
                <a:gd name="T0" fmla="*/ 229 w 230"/>
                <a:gd name="T1" fmla="*/ 39 h 40"/>
                <a:gd name="T2" fmla="*/ 229 w 230"/>
                <a:gd name="T3" fmla="*/ 39 h 40"/>
                <a:gd name="T4" fmla="*/ 191 w 230"/>
                <a:gd name="T5" fmla="*/ 39 h 40"/>
                <a:gd name="T6" fmla="*/ 114 w 230"/>
                <a:gd name="T7" fmla="*/ 19 h 40"/>
                <a:gd name="T8" fmla="*/ 19 w 230"/>
                <a:gd name="T9" fmla="*/ 0 h 40"/>
                <a:gd name="T10" fmla="*/ 0 w 230"/>
                <a:gd name="T11" fmla="*/ 0 h 40"/>
                <a:gd name="T12" fmla="*/ 19 w 230"/>
                <a:gd name="T13" fmla="*/ 19 h 40"/>
                <a:gd name="T14" fmla="*/ 95 w 230"/>
                <a:gd name="T15" fmla="*/ 39 h 40"/>
                <a:gd name="T16" fmla="*/ 191 w 230"/>
                <a:gd name="T17" fmla="*/ 39 h 40"/>
                <a:gd name="T18" fmla="*/ 229 w 230"/>
                <a:gd name="T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40">
                  <a:moveTo>
                    <a:pt x="229" y="39"/>
                  </a:moveTo>
                  <a:lnTo>
                    <a:pt x="229" y="39"/>
                  </a:lnTo>
                  <a:cubicBezTo>
                    <a:pt x="229" y="39"/>
                    <a:pt x="210" y="39"/>
                    <a:pt x="191" y="39"/>
                  </a:cubicBezTo>
                  <a:cubicBezTo>
                    <a:pt x="172" y="19"/>
                    <a:pt x="134" y="19"/>
                    <a:pt x="114" y="19"/>
                  </a:cubicBezTo>
                  <a:cubicBezTo>
                    <a:pt x="76" y="19"/>
                    <a:pt x="57" y="0"/>
                    <a:pt x="19" y="0"/>
                  </a:cubicBezTo>
                  <a:cubicBezTo>
                    <a:pt x="0" y="0"/>
                    <a:pt x="0" y="0"/>
                    <a:pt x="0" y="0"/>
                  </a:cubicBezTo>
                  <a:cubicBezTo>
                    <a:pt x="0" y="0"/>
                    <a:pt x="0" y="19"/>
                    <a:pt x="19" y="19"/>
                  </a:cubicBezTo>
                  <a:cubicBezTo>
                    <a:pt x="38" y="19"/>
                    <a:pt x="76" y="39"/>
                    <a:pt x="95" y="39"/>
                  </a:cubicBezTo>
                  <a:cubicBezTo>
                    <a:pt x="134" y="39"/>
                    <a:pt x="153" y="39"/>
                    <a:pt x="191" y="39"/>
                  </a:cubicBezTo>
                  <a:cubicBezTo>
                    <a:pt x="210" y="39"/>
                    <a:pt x="229" y="39"/>
                    <a:pt x="229" y="3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82" name="Freeform 281"/>
            <p:cNvSpPr>
              <a:spLocks noChangeArrowheads="1"/>
            </p:cNvSpPr>
            <p:nvPr/>
          </p:nvSpPr>
          <p:spPr bwMode="auto">
            <a:xfrm rot="16200000">
              <a:off x="9630451" y="5728818"/>
              <a:ext cx="66763" cy="14837"/>
            </a:xfrm>
            <a:custGeom>
              <a:avLst/>
              <a:gdLst>
                <a:gd name="T0" fmla="*/ 230 w 231"/>
                <a:gd name="T1" fmla="*/ 38 h 39"/>
                <a:gd name="T2" fmla="*/ 230 w 231"/>
                <a:gd name="T3" fmla="*/ 38 h 39"/>
                <a:gd name="T4" fmla="*/ 192 w 231"/>
                <a:gd name="T5" fmla="*/ 19 h 39"/>
                <a:gd name="T6" fmla="*/ 115 w 231"/>
                <a:gd name="T7" fmla="*/ 0 h 39"/>
                <a:gd name="T8" fmla="*/ 39 w 231"/>
                <a:gd name="T9" fmla="*/ 0 h 39"/>
                <a:gd name="T10" fmla="*/ 0 w 231"/>
                <a:gd name="T11" fmla="*/ 0 h 39"/>
                <a:gd name="T12" fmla="*/ 39 w 231"/>
                <a:gd name="T13" fmla="*/ 0 h 39"/>
                <a:gd name="T14" fmla="*/ 115 w 231"/>
                <a:gd name="T15" fmla="*/ 19 h 39"/>
                <a:gd name="T16" fmla="*/ 192 w 231"/>
                <a:gd name="T17" fmla="*/ 38 h 39"/>
                <a:gd name="T18" fmla="*/ 230 w 231"/>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39">
                  <a:moveTo>
                    <a:pt x="230" y="38"/>
                  </a:moveTo>
                  <a:lnTo>
                    <a:pt x="230" y="38"/>
                  </a:lnTo>
                  <a:cubicBezTo>
                    <a:pt x="230" y="38"/>
                    <a:pt x="211" y="19"/>
                    <a:pt x="192" y="19"/>
                  </a:cubicBezTo>
                  <a:cubicBezTo>
                    <a:pt x="172" y="19"/>
                    <a:pt x="153" y="19"/>
                    <a:pt x="115" y="0"/>
                  </a:cubicBezTo>
                  <a:cubicBezTo>
                    <a:pt x="96" y="0"/>
                    <a:pt x="58" y="0"/>
                    <a:pt x="39" y="0"/>
                  </a:cubicBezTo>
                  <a:cubicBezTo>
                    <a:pt x="19" y="0"/>
                    <a:pt x="0" y="0"/>
                    <a:pt x="0" y="0"/>
                  </a:cubicBezTo>
                  <a:cubicBezTo>
                    <a:pt x="0" y="0"/>
                    <a:pt x="19" y="0"/>
                    <a:pt x="39" y="0"/>
                  </a:cubicBezTo>
                  <a:cubicBezTo>
                    <a:pt x="58" y="19"/>
                    <a:pt x="77" y="19"/>
                    <a:pt x="115" y="19"/>
                  </a:cubicBezTo>
                  <a:cubicBezTo>
                    <a:pt x="134" y="19"/>
                    <a:pt x="172" y="38"/>
                    <a:pt x="192" y="38"/>
                  </a:cubicBezTo>
                  <a:cubicBezTo>
                    <a:pt x="211" y="38"/>
                    <a:pt x="230" y="38"/>
                    <a:pt x="230"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83" name="Freeform 282"/>
            <p:cNvSpPr>
              <a:spLocks noChangeArrowheads="1"/>
            </p:cNvSpPr>
            <p:nvPr/>
          </p:nvSpPr>
          <p:spPr bwMode="auto">
            <a:xfrm rot="16200000">
              <a:off x="9624047" y="5732116"/>
              <a:ext cx="56492" cy="8241"/>
            </a:xfrm>
            <a:custGeom>
              <a:avLst/>
              <a:gdLst>
                <a:gd name="T0" fmla="*/ 192 w 193"/>
                <a:gd name="T1" fmla="*/ 19 h 20"/>
                <a:gd name="T2" fmla="*/ 192 w 193"/>
                <a:gd name="T3" fmla="*/ 19 h 20"/>
                <a:gd name="T4" fmla="*/ 173 w 193"/>
                <a:gd name="T5" fmla="*/ 19 h 20"/>
                <a:gd name="T6" fmla="*/ 96 w 193"/>
                <a:gd name="T7" fmla="*/ 0 h 20"/>
                <a:gd name="T8" fmla="*/ 39 w 193"/>
                <a:gd name="T9" fmla="*/ 0 h 20"/>
                <a:gd name="T10" fmla="*/ 0 w 193"/>
                <a:gd name="T11" fmla="*/ 0 h 20"/>
                <a:gd name="T12" fmla="*/ 39 w 193"/>
                <a:gd name="T13" fmla="*/ 0 h 20"/>
                <a:gd name="T14" fmla="*/ 96 w 193"/>
                <a:gd name="T15" fmla="*/ 19 h 20"/>
                <a:gd name="T16" fmla="*/ 173 w 193"/>
                <a:gd name="T17" fmla="*/ 19 h 20"/>
                <a:gd name="T18" fmla="*/ 192 w 193"/>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20">
                  <a:moveTo>
                    <a:pt x="192" y="19"/>
                  </a:moveTo>
                  <a:lnTo>
                    <a:pt x="192" y="19"/>
                  </a:lnTo>
                  <a:cubicBezTo>
                    <a:pt x="192" y="19"/>
                    <a:pt x="192" y="19"/>
                    <a:pt x="173" y="19"/>
                  </a:cubicBezTo>
                  <a:cubicBezTo>
                    <a:pt x="153" y="19"/>
                    <a:pt x="134" y="0"/>
                    <a:pt x="96" y="0"/>
                  </a:cubicBezTo>
                  <a:cubicBezTo>
                    <a:pt x="77" y="0"/>
                    <a:pt x="58" y="0"/>
                    <a:pt x="39" y="0"/>
                  </a:cubicBezTo>
                  <a:cubicBezTo>
                    <a:pt x="20" y="0"/>
                    <a:pt x="0" y="0"/>
                    <a:pt x="0" y="0"/>
                  </a:cubicBezTo>
                  <a:cubicBezTo>
                    <a:pt x="0" y="0"/>
                    <a:pt x="20" y="0"/>
                    <a:pt x="39" y="0"/>
                  </a:cubicBezTo>
                  <a:cubicBezTo>
                    <a:pt x="58" y="19"/>
                    <a:pt x="77" y="19"/>
                    <a:pt x="96" y="19"/>
                  </a:cubicBezTo>
                  <a:cubicBezTo>
                    <a:pt x="134" y="19"/>
                    <a:pt x="153" y="19"/>
                    <a:pt x="173" y="19"/>
                  </a:cubicBezTo>
                  <a:cubicBezTo>
                    <a:pt x="192" y="19"/>
                    <a:pt x="192" y="19"/>
                    <a:pt x="192" y="1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84" name="Freeform 283"/>
            <p:cNvSpPr>
              <a:spLocks noChangeArrowheads="1"/>
            </p:cNvSpPr>
            <p:nvPr/>
          </p:nvSpPr>
          <p:spPr bwMode="auto">
            <a:xfrm rot="16200000">
              <a:off x="9575323" y="5834210"/>
              <a:ext cx="61627" cy="443437"/>
            </a:xfrm>
            <a:custGeom>
              <a:avLst/>
              <a:gdLst>
                <a:gd name="T0" fmla="*/ 210 w 211"/>
                <a:gd name="T1" fmla="*/ 0 h 1185"/>
                <a:gd name="T2" fmla="*/ 210 w 211"/>
                <a:gd name="T3" fmla="*/ 0 h 1185"/>
                <a:gd name="T4" fmla="*/ 191 w 211"/>
                <a:gd name="T5" fmla="*/ 38 h 1185"/>
                <a:gd name="T6" fmla="*/ 153 w 211"/>
                <a:gd name="T7" fmla="*/ 172 h 1185"/>
                <a:gd name="T8" fmla="*/ 134 w 211"/>
                <a:gd name="T9" fmla="*/ 363 h 1185"/>
                <a:gd name="T10" fmla="*/ 96 w 211"/>
                <a:gd name="T11" fmla="*/ 592 h 1185"/>
                <a:gd name="T12" fmla="*/ 58 w 211"/>
                <a:gd name="T13" fmla="*/ 802 h 1185"/>
                <a:gd name="T14" fmla="*/ 19 w 211"/>
                <a:gd name="T15" fmla="*/ 993 h 1185"/>
                <a:gd name="T16" fmla="*/ 0 w 211"/>
                <a:gd name="T17" fmla="*/ 1126 h 1185"/>
                <a:gd name="T18" fmla="*/ 0 w 211"/>
                <a:gd name="T19" fmla="*/ 1184 h 1185"/>
                <a:gd name="T20" fmla="*/ 19 w 211"/>
                <a:gd name="T21" fmla="*/ 1146 h 1185"/>
                <a:gd name="T22" fmla="*/ 38 w 211"/>
                <a:gd name="T23" fmla="*/ 993 h 1185"/>
                <a:gd name="T24" fmla="*/ 77 w 211"/>
                <a:gd name="T25" fmla="*/ 821 h 1185"/>
                <a:gd name="T26" fmla="*/ 115 w 211"/>
                <a:gd name="T27" fmla="*/ 592 h 1185"/>
                <a:gd name="T28" fmla="*/ 153 w 211"/>
                <a:gd name="T29" fmla="*/ 382 h 1185"/>
                <a:gd name="T30" fmla="*/ 172 w 211"/>
                <a:gd name="T31" fmla="*/ 191 h 1185"/>
                <a:gd name="T32" fmla="*/ 191 w 211"/>
                <a:gd name="T33" fmla="*/ 57 h 1185"/>
                <a:gd name="T34" fmla="*/ 210 w 211"/>
                <a:gd name="T35" fmla="*/ 0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1" h="1185">
                  <a:moveTo>
                    <a:pt x="210" y="0"/>
                  </a:moveTo>
                  <a:lnTo>
                    <a:pt x="210" y="0"/>
                  </a:lnTo>
                  <a:cubicBezTo>
                    <a:pt x="210" y="0"/>
                    <a:pt x="191" y="19"/>
                    <a:pt x="191" y="38"/>
                  </a:cubicBezTo>
                  <a:cubicBezTo>
                    <a:pt x="191" y="76"/>
                    <a:pt x="172" y="134"/>
                    <a:pt x="153" y="172"/>
                  </a:cubicBezTo>
                  <a:cubicBezTo>
                    <a:pt x="153" y="230"/>
                    <a:pt x="134" y="306"/>
                    <a:pt x="134" y="363"/>
                  </a:cubicBezTo>
                  <a:cubicBezTo>
                    <a:pt x="115" y="439"/>
                    <a:pt x="96" y="516"/>
                    <a:pt x="96" y="592"/>
                  </a:cubicBezTo>
                  <a:cubicBezTo>
                    <a:pt x="77" y="668"/>
                    <a:pt x="58" y="745"/>
                    <a:pt x="58" y="802"/>
                  </a:cubicBezTo>
                  <a:cubicBezTo>
                    <a:pt x="38" y="878"/>
                    <a:pt x="38" y="936"/>
                    <a:pt x="19" y="993"/>
                  </a:cubicBezTo>
                  <a:cubicBezTo>
                    <a:pt x="19" y="1050"/>
                    <a:pt x="19" y="1108"/>
                    <a:pt x="0" y="1126"/>
                  </a:cubicBezTo>
                  <a:cubicBezTo>
                    <a:pt x="0" y="1165"/>
                    <a:pt x="0" y="1184"/>
                    <a:pt x="0" y="1184"/>
                  </a:cubicBezTo>
                  <a:cubicBezTo>
                    <a:pt x="0" y="1184"/>
                    <a:pt x="0" y="1165"/>
                    <a:pt x="19" y="1146"/>
                  </a:cubicBezTo>
                  <a:cubicBezTo>
                    <a:pt x="19" y="1108"/>
                    <a:pt x="38" y="1050"/>
                    <a:pt x="38" y="993"/>
                  </a:cubicBezTo>
                  <a:cubicBezTo>
                    <a:pt x="58" y="955"/>
                    <a:pt x="58" y="878"/>
                    <a:pt x="77" y="821"/>
                  </a:cubicBezTo>
                  <a:cubicBezTo>
                    <a:pt x="96" y="745"/>
                    <a:pt x="96" y="668"/>
                    <a:pt x="115" y="592"/>
                  </a:cubicBezTo>
                  <a:cubicBezTo>
                    <a:pt x="134" y="516"/>
                    <a:pt x="134" y="439"/>
                    <a:pt x="153" y="382"/>
                  </a:cubicBezTo>
                  <a:cubicBezTo>
                    <a:pt x="153" y="306"/>
                    <a:pt x="172" y="249"/>
                    <a:pt x="172" y="191"/>
                  </a:cubicBezTo>
                  <a:cubicBezTo>
                    <a:pt x="191" y="134"/>
                    <a:pt x="191" y="76"/>
                    <a:pt x="191" y="57"/>
                  </a:cubicBezTo>
                  <a:cubicBezTo>
                    <a:pt x="191" y="19"/>
                    <a:pt x="210" y="0"/>
                    <a:pt x="210" y="0"/>
                  </a:cubicBezTo>
                </a:path>
              </a:pathLst>
            </a:custGeom>
            <a:solidFill>
              <a:srgbClr val="F6C29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85" name="Freeform 284"/>
            <p:cNvSpPr>
              <a:spLocks noChangeArrowheads="1"/>
            </p:cNvSpPr>
            <p:nvPr/>
          </p:nvSpPr>
          <p:spPr bwMode="auto">
            <a:xfrm rot="16200000">
              <a:off x="9581916" y="5695548"/>
              <a:ext cx="61627" cy="443437"/>
            </a:xfrm>
            <a:custGeom>
              <a:avLst/>
              <a:gdLst>
                <a:gd name="T0" fmla="*/ 211 w 212"/>
                <a:gd name="T1" fmla="*/ 0 h 1185"/>
                <a:gd name="T2" fmla="*/ 211 w 212"/>
                <a:gd name="T3" fmla="*/ 0 h 1185"/>
                <a:gd name="T4" fmla="*/ 192 w 212"/>
                <a:gd name="T5" fmla="*/ 57 h 1185"/>
                <a:gd name="T6" fmla="*/ 172 w 212"/>
                <a:gd name="T7" fmla="*/ 191 h 1185"/>
                <a:gd name="T8" fmla="*/ 134 w 212"/>
                <a:gd name="T9" fmla="*/ 382 h 1185"/>
                <a:gd name="T10" fmla="*/ 96 w 212"/>
                <a:gd name="T11" fmla="*/ 592 h 1185"/>
                <a:gd name="T12" fmla="*/ 58 w 212"/>
                <a:gd name="T13" fmla="*/ 802 h 1185"/>
                <a:gd name="T14" fmla="*/ 39 w 212"/>
                <a:gd name="T15" fmla="*/ 1012 h 1185"/>
                <a:gd name="T16" fmla="*/ 19 w 212"/>
                <a:gd name="T17" fmla="*/ 1146 h 1185"/>
                <a:gd name="T18" fmla="*/ 0 w 212"/>
                <a:gd name="T19" fmla="*/ 1184 h 1185"/>
                <a:gd name="T20" fmla="*/ 19 w 212"/>
                <a:gd name="T21" fmla="*/ 1146 h 1185"/>
                <a:gd name="T22" fmla="*/ 39 w 212"/>
                <a:gd name="T23" fmla="*/ 1012 h 1185"/>
                <a:gd name="T24" fmla="*/ 77 w 212"/>
                <a:gd name="T25" fmla="*/ 822 h 1185"/>
                <a:gd name="T26" fmla="*/ 115 w 212"/>
                <a:gd name="T27" fmla="*/ 592 h 1185"/>
                <a:gd name="T28" fmla="*/ 153 w 212"/>
                <a:gd name="T29" fmla="*/ 382 h 1185"/>
                <a:gd name="T30" fmla="*/ 192 w 212"/>
                <a:gd name="T31" fmla="*/ 191 h 1185"/>
                <a:gd name="T32" fmla="*/ 211 w 212"/>
                <a:gd name="T33" fmla="*/ 57 h 1185"/>
                <a:gd name="T34" fmla="*/ 211 w 212"/>
                <a:gd name="T35" fmla="*/ 0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85">
                  <a:moveTo>
                    <a:pt x="211" y="0"/>
                  </a:moveTo>
                  <a:lnTo>
                    <a:pt x="211" y="0"/>
                  </a:lnTo>
                  <a:cubicBezTo>
                    <a:pt x="211" y="0"/>
                    <a:pt x="211" y="19"/>
                    <a:pt x="192" y="57"/>
                  </a:cubicBezTo>
                  <a:cubicBezTo>
                    <a:pt x="192" y="77"/>
                    <a:pt x="172" y="134"/>
                    <a:pt x="172" y="191"/>
                  </a:cubicBezTo>
                  <a:cubicBezTo>
                    <a:pt x="153" y="248"/>
                    <a:pt x="153" y="306"/>
                    <a:pt x="134" y="382"/>
                  </a:cubicBezTo>
                  <a:cubicBezTo>
                    <a:pt x="115" y="440"/>
                    <a:pt x="96" y="516"/>
                    <a:pt x="96" y="592"/>
                  </a:cubicBezTo>
                  <a:cubicBezTo>
                    <a:pt x="77" y="669"/>
                    <a:pt x="77" y="745"/>
                    <a:pt x="58" y="802"/>
                  </a:cubicBezTo>
                  <a:cubicBezTo>
                    <a:pt x="39" y="878"/>
                    <a:pt x="39" y="955"/>
                    <a:pt x="39" y="1012"/>
                  </a:cubicBezTo>
                  <a:cubicBezTo>
                    <a:pt x="19" y="1051"/>
                    <a:pt x="19" y="1107"/>
                    <a:pt x="19" y="1146"/>
                  </a:cubicBezTo>
                  <a:cubicBezTo>
                    <a:pt x="0" y="1165"/>
                    <a:pt x="0" y="1184"/>
                    <a:pt x="0" y="1184"/>
                  </a:cubicBezTo>
                  <a:cubicBezTo>
                    <a:pt x="0" y="1184"/>
                    <a:pt x="19" y="1165"/>
                    <a:pt x="19" y="1146"/>
                  </a:cubicBezTo>
                  <a:cubicBezTo>
                    <a:pt x="19" y="1107"/>
                    <a:pt x="39" y="1070"/>
                    <a:pt x="39" y="1012"/>
                  </a:cubicBezTo>
                  <a:cubicBezTo>
                    <a:pt x="58" y="955"/>
                    <a:pt x="77" y="878"/>
                    <a:pt x="77" y="822"/>
                  </a:cubicBezTo>
                  <a:cubicBezTo>
                    <a:pt x="96" y="745"/>
                    <a:pt x="115" y="669"/>
                    <a:pt x="115" y="592"/>
                  </a:cubicBezTo>
                  <a:cubicBezTo>
                    <a:pt x="134" y="516"/>
                    <a:pt x="153" y="440"/>
                    <a:pt x="153" y="382"/>
                  </a:cubicBezTo>
                  <a:cubicBezTo>
                    <a:pt x="172" y="306"/>
                    <a:pt x="172" y="248"/>
                    <a:pt x="192" y="191"/>
                  </a:cubicBezTo>
                  <a:cubicBezTo>
                    <a:pt x="192" y="134"/>
                    <a:pt x="192" y="77"/>
                    <a:pt x="211" y="57"/>
                  </a:cubicBezTo>
                  <a:cubicBezTo>
                    <a:pt x="211" y="19"/>
                    <a:pt x="211" y="0"/>
                    <a:pt x="211" y="0"/>
                  </a:cubicBezTo>
                </a:path>
              </a:pathLst>
            </a:custGeom>
            <a:solidFill>
              <a:srgbClr val="F6C29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86" name="Freeform 285"/>
            <p:cNvSpPr>
              <a:spLocks noChangeArrowheads="1"/>
            </p:cNvSpPr>
            <p:nvPr/>
          </p:nvSpPr>
          <p:spPr bwMode="auto">
            <a:xfrm rot="16200000">
              <a:off x="9708222" y="5642361"/>
              <a:ext cx="39801" cy="314857"/>
            </a:xfrm>
            <a:custGeom>
              <a:avLst/>
              <a:gdLst>
                <a:gd name="T0" fmla="*/ 134 w 135"/>
                <a:gd name="T1" fmla="*/ 0 h 841"/>
                <a:gd name="T2" fmla="*/ 134 w 135"/>
                <a:gd name="T3" fmla="*/ 0 h 841"/>
                <a:gd name="T4" fmla="*/ 134 w 135"/>
                <a:gd name="T5" fmla="*/ 19 h 841"/>
                <a:gd name="T6" fmla="*/ 114 w 135"/>
                <a:gd name="T7" fmla="*/ 114 h 841"/>
                <a:gd name="T8" fmla="*/ 76 w 135"/>
                <a:gd name="T9" fmla="*/ 267 h 841"/>
                <a:gd name="T10" fmla="*/ 57 w 135"/>
                <a:gd name="T11" fmla="*/ 420 h 841"/>
                <a:gd name="T12" fmla="*/ 38 w 135"/>
                <a:gd name="T13" fmla="*/ 573 h 841"/>
                <a:gd name="T14" fmla="*/ 19 w 135"/>
                <a:gd name="T15" fmla="*/ 706 h 841"/>
                <a:gd name="T16" fmla="*/ 0 w 135"/>
                <a:gd name="T17" fmla="*/ 802 h 841"/>
                <a:gd name="T18" fmla="*/ 0 w 135"/>
                <a:gd name="T19" fmla="*/ 840 h 841"/>
                <a:gd name="T20" fmla="*/ 0 w 135"/>
                <a:gd name="T21" fmla="*/ 802 h 841"/>
                <a:gd name="T22" fmla="*/ 19 w 135"/>
                <a:gd name="T23" fmla="*/ 706 h 841"/>
                <a:gd name="T24" fmla="*/ 57 w 135"/>
                <a:gd name="T25" fmla="*/ 573 h 841"/>
                <a:gd name="T26" fmla="*/ 76 w 135"/>
                <a:gd name="T27" fmla="*/ 420 h 841"/>
                <a:gd name="T28" fmla="*/ 114 w 135"/>
                <a:gd name="T29" fmla="*/ 267 h 841"/>
                <a:gd name="T30" fmla="*/ 134 w 135"/>
                <a:gd name="T31" fmla="*/ 133 h 841"/>
                <a:gd name="T32" fmla="*/ 134 w 135"/>
                <a:gd name="T33" fmla="*/ 38 h 841"/>
                <a:gd name="T34" fmla="*/ 134 w 135"/>
                <a:gd name="T35" fmla="*/ 0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 h="841">
                  <a:moveTo>
                    <a:pt x="134" y="0"/>
                  </a:moveTo>
                  <a:lnTo>
                    <a:pt x="134" y="0"/>
                  </a:lnTo>
                  <a:cubicBezTo>
                    <a:pt x="134" y="0"/>
                    <a:pt x="134" y="0"/>
                    <a:pt x="134" y="19"/>
                  </a:cubicBezTo>
                  <a:cubicBezTo>
                    <a:pt x="134" y="57"/>
                    <a:pt x="114" y="76"/>
                    <a:pt x="114" y="114"/>
                  </a:cubicBezTo>
                  <a:cubicBezTo>
                    <a:pt x="95" y="171"/>
                    <a:pt x="95" y="210"/>
                    <a:pt x="76" y="267"/>
                  </a:cubicBezTo>
                  <a:cubicBezTo>
                    <a:pt x="76" y="305"/>
                    <a:pt x="57" y="362"/>
                    <a:pt x="57" y="420"/>
                  </a:cubicBezTo>
                  <a:cubicBezTo>
                    <a:pt x="38" y="477"/>
                    <a:pt x="38" y="515"/>
                    <a:pt x="38" y="573"/>
                  </a:cubicBezTo>
                  <a:cubicBezTo>
                    <a:pt x="19" y="629"/>
                    <a:pt x="19" y="668"/>
                    <a:pt x="19" y="706"/>
                  </a:cubicBezTo>
                  <a:cubicBezTo>
                    <a:pt x="0" y="744"/>
                    <a:pt x="0" y="782"/>
                    <a:pt x="0" y="802"/>
                  </a:cubicBezTo>
                  <a:cubicBezTo>
                    <a:pt x="0" y="821"/>
                    <a:pt x="0" y="840"/>
                    <a:pt x="0" y="840"/>
                  </a:cubicBezTo>
                  <a:cubicBezTo>
                    <a:pt x="0" y="840"/>
                    <a:pt x="0" y="821"/>
                    <a:pt x="0" y="802"/>
                  </a:cubicBezTo>
                  <a:cubicBezTo>
                    <a:pt x="19" y="782"/>
                    <a:pt x="19" y="744"/>
                    <a:pt x="19" y="706"/>
                  </a:cubicBezTo>
                  <a:cubicBezTo>
                    <a:pt x="38" y="668"/>
                    <a:pt x="38" y="629"/>
                    <a:pt x="57" y="573"/>
                  </a:cubicBezTo>
                  <a:cubicBezTo>
                    <a:pt x="57" y="534"/>
                    <a:pt x="76" y="477"/>
                    <a:pt x="76" y="420"/>
                  </a:cubicBezTo>
                  <a:cubicBezTo>
                    <a:pt x="95" y="362"/>
                    <a:pt x="95" y="305"/>
                    <a:pt x="114" y="267"/>
                  </a:cubicBezTo>
                  <a:cubicBezTo>
                    <a:pt x="114" y="210"/>
                    <a:pt x="114" y="171"/>
                    <a:pt x="134" y="133"/>
                  </a:cubicBezTo>
                  <a:cubicBezTo>
                    <a:pt x="134" y="76"/>
                    <a:pt x="134" y="57"/>
                    <a:pt x="134" y="38"/>
                  </a:cubicBezTo>
                  <a:cubicBezTo>
                    <a:pt x="134" y="0"/>
                    <a:pt x="134" y="0"/>
                    <a:pt x="134" y="0"/>
                  </a:cubicBezTo>
                </a:path>
              </a:pathLst>
            </a:custGeom>
            <a:solidFill>
              <a:srgbClr val="F6C29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87" name="Freeform 286"/>
            <p:cNvSpPr>
              <a:spLocks noChangeArrowheads="1"/>
            </p:cNvSpPr>
            <p:nvPr/>
          </p:nvSpPr>
          <p:spPr bwMode="auto">
            <a:xfrm rot="16200000">
              <a:off x="9937255" y="6303278"/>
              <a:ext cx="56492" cy="21429"/>
            </a:xfrm>
            <a:custGeom>
              <a:avLst/>
              <a:gdLst>
                <a:gd name="T0" fmla="*/ 0 w 192"/>
                <a:gd name="T1" fmla="*/ 57 h 58"/>
                <a:gd name="T2" fmla="*/ 0 w 192"/>
                <a:gd name="T3" fmla="*/ 57 h 58"/>
                <a:gd name="T4" fmla="*/ 38 w 192"/>
                <a:gd name="T5" fmla="*/ 57 h 58"/>
                <a:gd name="T6" fmla="*/ 96 w 192"/>
                <a:gd name="T7" fmla="*/ 38 h 58"/>
                <a:gd name="T8" fmla="*/ 172 w 192"/>
                <a:gd name="T9" fmla="*/ 19 h 58"/>
                <a:gd name="T10" fmla="*/ 191 w 192"/>
                <a:gd name="T11" fmla="*/ 0 h 58"/>
                <a:gd name="T12" fmla="*/ 172 w 192"/>
                <a:gd name="T13" fmla="*/ 0 h 58"/>
                <a:gd name="T14" fmla="*/ 96 w 192"/>
                <a:gd name="T15" fmla="*/ 19 h 58"/>
                <a:gd name="T16" fmla="*/ 38 w 192"/>
                <a:gd name="T17" fmla="*/ 57 h 58"/>
                <a:gd name="T18" fmla="*/ 0 w 192"/>
                <a:gd name="T19"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58">
                  <a:moveTo>
                    <a:pt x="0" y="57"/>
                  </a:moveTo>
                  <a:lnTo>
                    <a:pt x="0" y="57"/>
                  </a:lnTo>
                  <a:cubicBezTo>
                    <a:pt x="0" y="57"/>
                    <a:pt x="19" y="57"/>
                    <a:pt x="38" y="57"/>
                  </a:cubicBezTo>
                  <a:cubicBezTo>
                    <a:pt x="57" y="57"/>
                    <a:pt x="76" y="57"/>
                    <a:pt x="96" y="38"/>
                  </a:cubicBezTo>
                  <a:cubicBezTo>
                    <a:pt x="133" y="38"/>
                    <a:pt x="152" y="19"/>
                    <a:pt x="172" y="19"/>
                  </a:cubicBezTo>
                  <a:cubicBezTo>
                    <a:pt x="191" y="0"/>
                    <a:pt x="191" y="0"/>
                    <a:pt x="191" y="0"/>
                  </a:cubicBezTo>
                  <a:cubicBezTo>
                    <a:pt x="191" y="0"/>
                    <a:pt x="191" y="0"/>
                    <a:pt x="172" y="0"/>
                  </a:cubicBezTo>
                  <a:cubicBezTo>
                    <a:pt x="152" y="19"/>
                    <a:pt x="115" y="19"/>
                    <a:pt x="96" y="19"/>
                  </a:cubicBezTo>
                  <a:cubicBezTo>
                    <a:pt x="76" y="38"/>
                    <a:pt x="57" y="38"/>
                    <a:pt x="38" y="57"/>
                  </a:cubicBezTo>
                  <a:cubicBezTo>
                    <a:pt x="19" y="57"/>
                    <a:pt x="0" y="57"/>
                    <a:pt x="0" y="57"/>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88" name="Freeform 287"/>
            <p:cNvSpPr>
              <a:spLocks noChangeArrowheads="1"/>
            </p:cNvSpPr>
            <p:nvPr/>
          </p:nvSpPr>
          <p:spPr bwMode="auto">
            <a:xfrm rot="16200000">
              <a:off x="9952005" y="6304648"/>
              <a:ext cx="50072" cy="14837"/>
            </a:xfrm>
            <a:custGeom>
              <a:avLst/>
              <a:gdLst>
                <a:gd name="T0" fmla="*/ 0 w 173"/>
                <a:gd name="T1" fmla="*/ 38 h 39"/>
                <a:gd name="T2" fmla="*/ 0 w 173"/>
                <a:gd name="T3" fmla="*/ 38 h 39"/>
                <a:gd name="T4" fmla="*/ 38 w 173"/>
                <a:gd name="T5" fmla="*/ 38 h 39"/>
                <a:gd name="T6" fmla="*/ 77 w 173"/>
                <a:gd name="T7" fmla="*/ 38 h 39"/>
                <a:gd name="T8" fmla="*/ 133 w 173"/>
                <a:gd name="T9" fmla="*/ 0 h 39"/>
                <a:gd name="T10" fmla="*/ 172 w 173"/>
                <a:gd name="T11" fmla="*/ 0 h 39"/>
                <a:gd name="T12" fmla="*/ 133 w 173"/>
                <a:gd name="T13" fmla="*/ 0 h 39"/>
                <a:gd name="T14" fmla="*/ 77 w 173"/>
                <a:gd name="T15" fmla="*/ 19 h 39"/>
                <a:gd name="T16" fmla="*/ 19 w 173"/>
                <a:gd name="T17" fmla="*/ 38 h 39"/>
                <a:gd name="T18" fmla="*/ 0 w 173"/>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39">
                  <a:moveTo>
                    <a:pt x="0" y="38"/>
                  </a:moveTo>
                  <a:lnTo>
                    <a:pt x="0" y="38"/>
                  </a:lnTo>
                  <a:cubicBezTo>
                    <a:pt x="0" y="38"/>
                    <a:pt x="19" y="38"/>
                    <a:pt x="38" y="38"/>
                  </a:cubicBezTo>
                  <a:cubicBezTo>
                    <a:pt x="38" y="38"/>
                    <a:pt x="57" y="38"/>
                    <a:pt x="77" y="38"/>
                  </a:cubicBezTo>
                  <a:cubicBezTo>
                    <a:pt x="114" y="19"/>
                    <a:pt x="133" y="19"/>
                    <a:pt x="133" y="0"/>
                  </a:cubicBezTo>
                  <a:cubicBezTo>
                    <a:pt x="153" y="0"/>
                    <a:pt x="172" y="0"/>
                    <a:pt x="172" y="0"/>
                  </a:cubicBezTo>
                  <a:cubicBezTo>
                    <a:pt x="172" y="0"/>
                    <a:pt x="153" y="0"/>
                    <a:pt x="133" y="0"/>
                  </a:cubicBezTo>
                  <a:cubicBezTo>
                    <a:pt x="114" y="0"/>
                    <a:pt x="96" y="0"/>
                    <a:pt x="77" y="19"/>
                  </a:cubicBezTo>
                  <a:cubicBezTo>
                    <a:pt x="57" y="19"/>
                    <a:pt x="38" y="19"/>
                    <a:pt x="19" y="38"/>
                  </a:cubicBezTo>
                  <a:lnTo>
                    <a:pt x="0" y="38"/>
                  </a:ln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89" name="Freeform 288"/>
            <p:cNvSpPr>
              <a:spLocks noChangeArrowheads="1"/>
            </p:cNvSpPr>
            <p:nvPr/>
          </p:nvSpPr>
          <p:spPr bwMode="auto">
            <a:xfrm rot="16200000">
              <a:off x="11012362" y="5262511"/>
              <a:ext cx="572097" cy="1787183"/>
            </a:xfrm>
            <a:custGeom>
              <a:avLst/>
              <a:gdLst>
                <a:gd name="connsiteX0" fmla="*/ 572097 w 572097"/>
                <a:gd name="connsiteY0" fmla="*/ 53553 h 1340387"/>
                <a:gd name="connsiteX1" fmla="*/ 348666 w 572097"/>
                <a:gd name="connsiteY1" fmla="*/ 1340387 h 1340387"/>
                <a:gd name="connsiteX2" fmla="*/ 0 w 572097"/>
                <a:gd name="connsiteY2" fmla="*/ 1340387 h 1340387"/>
                <a:gd name="connsiteX3" fmla="*/ 232946 w 572097"/>
                <a:gd name="connsiteY3" fmla="*/ 0 h 1340387"/>
              </a:gdLst>
              <a:ahLst/>
              <a:cxnLst>
                <a:cxn ang="0">
                  <a:pos x="connsiteX0" y="connsiteY0"/>
                </a:cxn>
                <a:cxn ang="0">
                  <a:pos x="connsiteX1" y="connsiteY1"/>
                </a:cxn>
                <a:cxn ang="0">
                  <a:pos x="connsiteX2" y="connsiteY2"/>
                </a:cxn>
                <a:cxn ang="0">
                  <a:pos x="connsiteX3" y="connsiteY3"/>
                </a:cxn>
              </a:cxnLst>
              <a:rect l="l" t="t" r="r" b="b"/>
              <a:pathLst>
                <a:path w="572097" h="1340387">
                  <a:moveTo>
                    <a:pt x="572097" y="53553"/>
                  </a:moveTo>
                  <a:lnTo>
                    <a:pt x="348666" y="1340387"/>
                  </a:lnTo>
                  <a:lnTo>
                    <a:pt x="0" y="1340387"/>
                  </a:lnTo>
                  <a:lnTo>
                    <a:pt x="232946" y="0"/>
                  </a:lnTo>
                  <a:close/>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90" name="Freeform 289"/>
            <p:cNvSpPr>
              <a:spLocks noChangeArrowheads="1"/>
            </p:cNvSpPr>
            <p:nvPr/>
          </p:nvSpPr>
          <p:spPr bwMode="auto">
            <a:xfrm rot="16200000">
              <a:off x="9354015" y="1507759"/>
              <a:ext cx="261916" cy="214301"/>
            </a:xfrm>
            <a:custGeom>
              <a:avLst/>
              <a:gdLst>
                <a:gd name="T0" fmla="*/ 0 w 899"/>
                <a:gd name="T1" fmla="*/ 38 h 574"/>
                <a:gd name="T2" fmla="*/ 0 w 899"/>
                <a:gd name="T3" fmla="*/ 38 h 574"/>
                <a:gd name="T4" fmla="*/ 592 w 899"/>
                <a:gd name="T5" fmla="*/ 0 h 574"/>
                <a:gd name="T6" fmla="*/ 687 w 899"/>
                <a:gd name="T7" fmla="*/ 76 h 574"/>
                <a:gd name="T8" fmla="*/ 898 w 899"/>
                <a:gd name="T9" fmla="*/ 573 h 574"/>
                <a:gd name="T10" fmla="*/ 0 w 899"/>
                <a:gd name="T11" fmla="*/ 38 h 574"/>
              </a:gdLst>
              <a:ahLst/>
              <a:cxnLst>
                <a:cxn ang="0">
                  <a:pos x="T0" y="T1"/>
                </a:cxn>
                <a:cxn ang="0">
                  <a:pos x="T2" y="T3"/>
                </a:cxn>
                <a:cxn ang="0">
                  <a:pos x="T4" y="T5"/>
                </a:cxn>
                <a:cxn ang="0">
                  <a:pos x="T6" y="T7"/>
                </a:cxn>
                <a:cxn ang="0">
                  <a:pos x="T8" y="T9"/>
                </a:cxn>
                <a:cxn ang="0">
                  <a:pos x="T10" y="T11"/>
                </a:cxn>
              </a:cxnLst>
              <a:rect l="0" t="0" r="r" b="b"/>
              <a:pathLst>
                <a:path w="899" h="574">
                  <a:moveTo>
                    <a:pt x="0" y="38"/>
                  </a:moveTo>
                  <a:lnTo>
                    <a:pt x="0" y="38"/>
                  </a:lnTo>
                  <a:cubicBezTo>
                    <a:pt x="592" y="0"/>
                    <a:pt x="592" y="0"/>
                    <a:pt x="592" y="0"/>
                  </a:cubicBezTo>
                  <a:cubicBezTo>
                    <a:pt x="592" y="0"/>
                    <a:pt x="668" y="0"/>
                    <a:pt x="687" y="76"/>
                  </a:cubicBezTo>
                  <a:cubicBezTo>
                    <a:pt x="898" y="573"/>
                    <a:pt x="898" y="573"/>
                    <a:pt x="898" y="573"/>
                  </a:cubicBezTo>
                  <a:lnTo>
                    <a:pt x="0" y="38"/>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91" name="Freeform 290"/>
            <p:cNvSpPr>
              <a:spLocks noChangeArrowheads="1"/>
            </p:cNvSpPr>
            <p:nvPr/>
          </p:nvSpPr>
          <p:spPr bwMode="auto">
            <a:xfrm rot="16200000">
              <a:off x="9195984" y="1806512"/>
              <a:ext cx="205424" cy="171441"/>
            </a:xfrm>
            <a:custGeom>
              <a:avLst/>
              <a:gdLst>
                <a:gd name="T0" fmla="*/ 286 w 707"/>
                <a:gd name="T1" fmla="*/ 0 h 459"/>
                <a:gd name="T2" fmla="*/ 286 w 707"/>
                <a:gd name="T3" fmla="*/ 0 h 459"/>
                <a:gd name="T4" fmla="*/ 38 w 707"/>
                <a:gd name="T5" fmla="*/ 153 h 459"/>
                <a:gd name="T6" fmla="*/ 267 w 707"/>
                <a:gd name="T7" fmla="*/ 439 h 459"/>
                <a:gd name="T8" fmla="*/ 706 w 707"/>
                <a:gd name="T9" fmla="*/ 458 h 459"/>
                <a:gd name="T10" fmla="*/ 286 w 707"/>
                <a:gd name="T11" fmla="*/ 0 h 459"/>
              </a:gdLst>
              <a:ahLst/>
              <a:cxnLst>
                <a:cxn ang="0">
                  <a:pos x="T0" y="T1"/>
                </a:cxn>
                <a:cxn ang="0">
                  <a:pos x="T2" y="T3"/>
                </a:cxn>
                <a:cxn ang="0">
                  <a:pos x="T4" y="T5"/>
                </a:cxn>
                <a:cxn ang="0">
                  <a:pos x="T6" y="T7"/>
                </a:cxn>
                <a:cxn ang="0">
                  <a:pos x="T8" y="T9"/>
                </a:cxn>
                <a:cxn ang="0">
                  <a:pos x="T10" y="T11"/>
                </a:cxn>
              </a:cxnLst>
              <a:rect l="0" t="0" r="r" b="b"/>
              <a:pathLst>
                <a:path w="707" h="459">
                  <a:moveTo>
                    <a:pt x="286" y="0"/>
                  </a:moveTo>
                  <a:lnTo>
                    <a:pt x="286" y="0"/>
                  </a:lnTo>
                  <a:cubicBezTo>
                    <a:pt x="286" y="0"/>
                    <a:pt x="0" y="0"/>
                    <a:pt x="38" y="153"/>
                  </a:cubicBezTo>
                  <a:cubicBezTo>
                    <a:pt x="38" y="153"/>
                    <a:pt x="76" y="420"/>
                    <a:pt x="267" y="439"/>
                  </a:cubicBezTo>
                  <a:cubicBezTo>
                    <a:pt x="706" y="458"/>
                    <a:pt x="706" y="458"/>
                    <a:pt x="706" y="458"/>
                  </a:cubicBezTo>
                  <a:lnTo>
                    <a:pt x="286" y="0"/>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92" name="Freeform 291"/>
            <p:cNvSpPr>
              <a:spLocks noChangeArrowheads="1"/>
            </p:cNvSpPr>
            <p:nvPr/>
          </p:nvSpPr>
          <p:spPr bwMode="auto">
            <a:xfrm rot="16200000">
              <a:off x="10041015" y="1397914"/>
              <a:ext cx="328679" cy="243973"/>
            </a:xfrm>
            <a:custGeom>
              <a:avLst/>
              <a:gdLst>
                <a:gd name="T0" fmla="*/ 0 w 1128"/>
                <a:gd name="T1" fmla="*/ 287 h 651"/>
                <a:gd name="T2" fmla="*/ 134 w 1128"/>
                <a:gd name="T3" fmla="*/ 650 h 651"/>
                <a:gd name="T4" fmla="*/ 1127 w 1128"/>
                <a:gd name="T5" fmla="*/ 306 h 651"/>
                <a:gd name="T6" fmla="*/ 993 w 1128"/>
                <a:gd name="T7" fmla="*/ 0 h 651"/>
                <a:gd name="T8" fmla="*/ 0 w 1128"/>
                <a:gd name="T9" fmla="*/ 287 h 651"/>
              </a:gdLst>
              <a:ahLst/>
              <a:cxnLst>
                <a:cxn ang="0">
                  <a:pos x="T0" y="T1"/>
                </a:cxn>
                <a:cxn ang="0">
                  <a:pos x="T2" y="T3"/>
                </a:cxn>
                <a:cxn ang="0">
                  <a:pos x="T4" y="T5"/>
                </a:cxn>
                <a:cxn ang="0">
                  <a:pos x="T6" y="T7"/>
                </a:cxn>
                <a:cxn ang="0">
                  <a:pos x="T8" y="T9"/>
                </a:cxn>
              </a:cxnLst>
              <a:rect l="0" t="0" r="r" b="b"/>
              <a:pathLst>
                <a:path w="1128" h="651">
                  <a:moveTo>
                    <a:pt x="0" y="287"/>
                  </a:moveTo>
                  <a:lnTo>
                    <a:pt x="134" y="650"/>
                  </a:lnTo>
                  <a:lnTo>
                    <a:pt x="1127" y="306"/>
                  </a:lnTo>
                  <a:lnTo>
                    <a:pt x="993" y="0"/>
                  </a:lnTo>
                  <a:lnTo>
                    <a:pt x="0" y="287"/>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93" name="Freeform 292"/>
            <p:cNvSpPr>
              <a:spLocks noChangeArrowheads="1"/>
            </p:cNvSpPr>
            <p:nvPr/>
          </p:nvSpPr>
          <p:spPr bwMode="auto">
            <a:xfrm rot="16200000">
              <a:off x="9451901" y="999626"/>
              <a:ext cx="550795" cy="1041832"/>
            </a:xfrm>
            <a:custGeom>
              <a:avLst/>
              <a:gdLst>
                <a:gd name="T0" fmla="*/ 1776 w 1892"/>
                <a:gd name="T1" fmla="*/ 1050 h 2788"/>
                <a:gd name="T2" fmla="*/ 1776 w 1892"/>
                <a:gd name="T3" fmla="*/ 1050 h 2788"/>
                <a:gd name="T4" fmla="*/ 1146 w 1892"/>
                <a:gd name="T5" fmla="*/ 134 h 2788"/>
                <a:gd name="T6" fmla="*/ 917 w 1892"/>
                <a:gd name="T7" fmla="*/ 0 h 2788"/>
                <a:gd name="T8" fmla="*/ 840 w 1892"/>
                <a:gd name="T9" fmla="*/ 0 h 2788"/>
                <a:gd name="T10" fmla="*/ 840 w 1892"/>
                <a:gd name="T11" fmla="*/ 0 h 2788"/>
                <a:gd name="T12" fmla="*/ 821 w 1892"/>
                <a:gd name="T13" fmla="*/ 0 h 2788"/>
                <a:gd name="T14" fmla="*/ 821 w 1892"/>
                <a:gd name="T15" fmla="*/ 859 h 2788"/>
                <a:gd name="T16" fmla="*/ 821 w 1892"/>
                <a:gd name="T17" fmla="*/ 878 h 2788"/>
                <a:gd name="T18" fmla="*/ 859 w 1892"/>
                <a:gd name="T19" fmla="*/ 821 h 2788"/>
                <a:gd name="T20" fmla="*/ 878 w 1892"/>
                <a:gd name="T21" fmla="*/ 821 h 2788"/>
                <a:gd name="T22" fmla="*/ 1070 w 1892"/>
                <a:gd name="T23" fmla="*/ 1031 h 2788"/>
                <a:gd name="T24" fmla="*/ 821 w 1892"/>
                <a:gd name="T25" fmla="*/ 1603 h 2788"/>
                <a:gd name="T26" fmla="*/ 821 w 1892"/>
                <a:gd name="T27" fmla="*/ 1680 h 2788"/>
                <a:gd name="T28" fmla="*/ 592 w 1892"/>
                <a:gd name="T29" fmla="*/ 1699 h 2788"/>
                <a:gd name="T30" fmla="*/ 248 w 1892"/>
                <a:gd name="T31" fmla="*/ 1871 h 2788"/>
                <a:gd name="T32" fmla="*/ 0 w 1892"/>
                <a:gd name="T33" fmla="*/ 2005 h 2788"/>
                <a:gd name="T34" fmla="*/ 0 w 1892"/>
                <a:gd name="T35" fmla="*/ 2081 h 2788"/>
                <a:gd name="T36" fmla="*/ 38 w 1892"/>
                <a:gd name="T37" fmla="*/ 2138 h 2788"/>
                <a:gd name="T38" fmla="*/ 38 w 1892"/>
                <a:gd name="T39" fmla="*/ 2138 h 2788"/>
                <a:gd name="T40" fmla="*/ 440 w 1892"/>
                <a:gd name="T41" fmla="*/ 2787 h 2788"/>
                <a:gd name="T42" fmla="*/ 1432 w 1892"/>
                <a:gd name="T43" fmla="*/ 2463 h 2788"/>
                <a:gd name="T44" fmla="*/ 1833 w 1892"/>
                <a:gd name="T45" fmla="*/ 1355 h 2788"/>
                <a:gd name="T46" fmla="*/ 1776 w 1892"/>
                <a:gd name="T47" fmla="*/ 1050 h 2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2" h="2788">
                  <a:moveTo>
                    <a:pt x="1776" y="1050"/>
                  </a:moveTo>
                  <a:lnTo>
                    <a:pt x="1776" y="1050"/>
                  </a:lnTo>
                  <a:cubicBezTo>
                    <a:pt x="1146" y="134"/>
                    <a:pt x="1146" y="134"/>
                    <a:pt x="1146" y="134"/>
                  </a:cubicBezTo>
                  <a:cubicBezTo>
                    <a:pt x="1088" y="38"/>
                    <a:pt x="993" y="19"/>
                    <a:pt x="917" y="0"/>
                  </a:cubicBezTo>
                  <a:cubicBezTo>
                    <a:pt x="840" y="0"/>
                    <a:pt x="840" y="0"/>
                    <a:pt x="840" y="0"/>
                  </a:cubicBezTo>
                  <a:lnTo>
                    <a:pt x="840" y="0"/>
                  </a:lnTo>
                  <a:cubicBezTo>
                    <a:pt x="821" y="0"/>
                    <a:pt x="821" y="0"/>
                    <a:pt x="821" y="0"/>
                  </a:cubicBezTo>
                  <a:cubicBezTo>
                    <a:pt x="821" y="859"/>
                    <a:pt x="821" y="859"/>
                    <a:pt x="821" y="859"/>
                  </a:cubicBezTo>
                  <a:cubicBezTo>
                    <a:pt x="821" y="878"/>
                    <a:pt x="821" y="878"/>
                    <a:pt x="821" y="878"/>
                  </a:cubicBezTo>
                  <a:cubicBezTo>
                    <a:pt x="859" y="821"/>
                    <a:pt x="859" y="821"/>
                    <a:pt x="859" y="821"/>
                  </a:cubicBezTo>
                  <a:cubicBezTo>
                    <a:pt x="878" y="821"/>
                    <a:pt x="878" y="821"/>
                    <a:pt x="878" y="821"/>
                  </a:cubicBezTo>
                  <a:cubicBezTo>
                    <a:pt x="878" y="821"/>
                    <a:pt x="1012" y="974"/>
                    <a:pt x="1070" y="1031"/>
                  </a:cubicBezTo>
                  <a:cubicBezTo>
                    <a:pt x="1107" y="1355"/>
                    <a:pt x="974" y="1527"/>
                    <a:pt x="821" y="1603"/>
                  </a:cubicBezTo>
                  <a:cubicBezTo>
                    <a:pt x="821" y="1680"/>
                    <a:pt x="821" y="1680"/>
                    <a:pt x="821" y="1680"/>
                  </a:cubicBezTo>
                  <a:cubicBezTo>
                    <a:pt x="592" y="1699"/>
                    <a:pt x="592" y="1699"/>
                    <a:pt x="592" y="1699"/>
                  </a:cubicBezTo>
                  <a:cubicBezTo>
                    <a:pt x="592" y="1699"/>
                    <a:pt x="248" y="1852"/>
                    <a:pt x="248" y="1871"/>
                  </a:cubicBezTo>
                  <a:cubicBezTo>
                    <a:pt x="229" y="1871"/>
                    <a:pt x="0" y="2005"/>
                    <a:pt x="0" y="2005"/>
                  </a:cubicBezTo>
                  <a:cubicBezTo>
                    <a:pt x="0" y="2081"/>
                    <a:pt x="0" y="2081"/>
                    <a:pt x="0" y="2081"/>
                  </a:cubicBezTo>
                  <a:cubicBezTo>
                    <a:pt x="38" y="2138"/>
                    <a:pt x="38" y="2138"/>
                    <a:pt x="38" y="2138"/>
                  </a:cubicBezTo>
                  <a:lnTo>
                    <a:pt x="38" y="2138"/>
                  </a:lnTo>
                  <a:cubicBezTo>
                    <a:pt x="440" y="2787"/>
                    <a:pt x="440" y="2787"/>
                    <a:pt x="440" y="2787"/>
                  </a:cubicBezTo>
                  <a:cubicBezTo>
                    <a:pt x="1432" y="2463"/>
                    <a:pt x="1432" y="2463"/>
                    <a:pt x="1432" y="2463"/>
                  </a:cubicBezTo>
                  <a:cubicBezTo>
                    <a:pt x="1833" y="1355"/>
                    <a:pt x="1833" y="1355"/>
                    <a:pt x="1833" y="1355"/>
                  </a:cubicBezTo>
                  <a:cubicBezTo>
                    <a:pt x="1891" y="1203"/>
                    <a:pt x="1776" y="1050"/>
                    <a:pt x="1776" y="1050"/>
                  </a:cubicBezTo>
                </a:path>
              </a:pathLst>
            </a:custGeom>
            <a:solidFill>
              <a:srgbClr val="EAC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94" name="Freeform 293"/>
            <p:cNvSpPr>
              <a:spLocks noChangeArrowheads="1"/>
            </p:cNvSpPr>
            <p:nvPr/>
          </p:nvSpPr>
          <p:spPr bwMode="auto">
            <a:xfrm rot="16200000">
              <a:off x="8332513" y="851977"/>
              <a:ext cx="1333975" cy="1442411"/>
            </a:xfrm>
            <a:custGeom>
              <a:avLst/>
              <a:gdLst>
                <a:gd name="T0" fmla="*/ 4582 w 4583"/>
                <a:gd name="T1" fmla="*/ 2558 h 3857"/>
                <a:gd name="T2" fmla="*/ 4582 w 4583"/>
                <a:gd name="T3" fmla="*/ 2558 h 3857"/>
                <a:gd name="T4" fmla="*/ 3952 w 4583"/>
                <a:gd name="T5" fmla="*/ 2215 h 3857"/>
                <a:gd name="T6" fmla="*/ 3971 w 4583"/>
                <a:gd name="T7" fmla="*/ 1928 h 3857"/>
                <a:gd name="T8" fmla="*/ 1986 w 4583"/>
                <a:gd name="T9" fmla="*/ 0 h 3857"/>
                <a:gd name="T10" fmla="*/ 0 w 4583"/>
                <a:gd name="T11" fmla="*/ 1928 h 3857"/>
                <a:gd name="T12" fmla="*/ 1986 w 4583"/>
                <a:gd name="T13" fmla="*/ 3856 h 3857"/>
                <a:gd name="T14" fmla="*/ 3837 w 4583"/>
                <a:gd name="T15" fmla="*/ 2634 h 3857"/>
                <a:gd name="T16" fmla="*/ 4582 w 4583"/>
                <a:gd name="T17" fmla="*/ 2558 h 3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3" h="3857">
                  <a:moveTo>
                    <a:pt x="4582" y="2558"/>
                  </a:moveTo>
                  <a:lnTo>
                    <a:pt x="4582" y="2558"/>
                  </a:lnTo>
                  <a:cubicBezTo>
                    <a:pt x="4411" y="2520"/>
                    <a:pt x="4162" y="2367"/>
                    <a:pt x="3952" y="2215"/>
                  </a:cubicBezTo>
                  <a:cubicBezTo>
                    <a:pt x="3952" y="2119"/>
                    <a:pt x="3971" y="2024"/>
                    <a:pt x="3971" y="1928"/>
                  </a:cubicBezTo>
                  <a:cubicBezTo>
                    <a:pt x="3971" y="859"/>
                    <a:pt x="3074" y="0"/>
                    <a:pt x="1986" y="0"/>
                  </a:cubicBezTo>
                  <a:cubicBezTo>
                    <a:pt x="897" y="0"/>
                    <a:pt x="0" y="859"/>
                    <a:pt x="0" y="1928"/>
                  </a:cubicBezTo>
                  <a:cubicBezTo>
                    <a:pt x="0" y="2997"/>
                    <a:pt x="897" y="3856"/>
                    <a:pt x="1986" y="3856"/>
                  </a:cubicBezTo>
                  <a:cubicBezTo>
                    <a:pt x="2826" y="3856"/>
                    <a:pt x="3551" y="3341"/>
                    <a:pt x="3837" y="2634"/>
                  </a:cubicBezTo>
                  <a:cubicBezTo>
                    <a:pt x="4315" y="2654"/>
                    <a:pt x="4582" y="2558"/>
                    <a:pt x="4582" y="2558"/>
                  </a:cubicBezTo>
                </a:path>
              </a:pathLst>
            </a:custGeom>
            <a:solidFill>
              <a:srgbClr val="F9E6B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95" name="Freeform 294"/>
            <p:cNvSpPr>
              <a:spLocks noChangeArrowheads="1"/>
            </p:cNvSpPr>
            <p:nvPr/>
          </p:nvSpPr>
          <p:spPr bwMode="auto">
            <a:xfrm rot="16200000">
              <a:off x="9436242" y="1396654"/>
              <a:ext cx="417269" cy="679169"/>
            </a:xfrm>
            <a:custGeom>
              <a:avLst/>
              <a:gdLst>
                <a:gd name="T0" fmla="*/ 1432 w 1433"/>
                <a:gd name="T1" fmla="*/ 1375 h 1815"/>
                <a:gd name="T2" fmla="*/ 1432 w 1433"/>
                <a:gd name="T3" fmla="*/ 1375 h 1815"/>
                <a:gd name="T4" fmla="*/ 1413 w 1433"/>
                <a:gd name="T5" fmla="*/ 1280 h 1815"/>
                <a:gd name="T6" fmla="*/ 859 w 1433"/>
                <a:gd name="T7" fmla="*/ 1146 h 1815"/>
                <a:gd name="T8" fmla="*/ 859 w 1433"/>
                <a:gd name="T9" fmla="*/ 1146 h 1815"/>
                <a:gd name="T10" fmla="*/ 534 w 1433"/>
                <a:gd name="T11" fmla="*/ 210 h 1815"/>
                <a:gd name="T12" fmla="*/ 210 w 1433"/>
                <a:gd name="T13" fmla="*/ 58 h 1815"/>
                <a:gd name="T14" fmla="*/ 38 w 1433"/>
                <a:gd name="T15" fmla="*/ 382 h 1815"/>
                <a:gd name="T16" fmla="*/ 515 w 1433"/>
                <a:gd name="T17" fmla="*/ 1814 h 1815"/>
                <a:gd name="T18" fmla="*/ 1011 w 1433"/>
                <a:gd name="T19" fmla="*/ 1642 h 1815"/>
                <a:gd name="T20" fmla="*/ 1011 w 1433"/>
                <a:gd name="T21" fmla="*/ 1604 h 1815"/>
                <a:gd name="T22" fmla="*/ 1279 w 1433"/>
                <a:gd name="T23" fmla="*/ 1509 h 1815"/>
                <a:gd name="T24" fmla="*/ 1432 w 1433"/>
                <a:gd name="T25" fmla="*/ 137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3" h="1815">
                  <a:moveTo>
                    <a:pt x="1432" y="1375"/>
                  </a:moveTo>
                  <a:lnTo>
                    <a:pt x="1432" y="1375"/>
                  </a:lnTo>
                  <a:cubicBezTo>
                    <a:pt x="1413" y="1280"/>
                    <a:pt x="1413" y="1280"/>
                    <a:pt x="1413" y="1280"/>
                  </a:cubicBezTo>
                  <a:cubicBezTo>
                    <a:pt x="1069" y="1470"/>
                    <a:pt x="859" y="1146"/>
                    <a:pt x="859" y="1146"/>
                  </a:cubicBezTo>
                  <a:lnTo>
                    <a:pt x="859" y="1146"/>
                  </a:lnTo>
                  <a:cubicBezTo>
                    <a:pt x="534" y="210"/>
                    <a:pt x="534" y="210"/>
                    <a:pt x="534" y="210"/>
                  </a:cubicBezTo>
                  <a:cubicBezTo>
                    <a:pt x="496" y="77"/>
                    <a:pt x="344" y="0"/>
                    <a:pt x="210" y="58"/>
                  </a:cubicBezTo>
                  <a:cubicBezTo>
                    <a:pt x="57" y="96"/>
                    <a:pt x="0" y="248"/>
                    <a:pt x="38" y="382"/>
                  </a:cubicBezTo>
                  <a:cubicBezTo>
                    <a:pt x="515" y="1814"/>
                    <a:pt x="515" y="1814"/>
                    <a:pt x="515" y="1814"/>
                  </a:cubicBezTo>
                  <a:cubicBezTo>
                    <a:pt x="1011" y="1642"/>
                    <a:pt x="1011" y="1642"/>
                    <a:pt x="1011" y="1642"/>
                  </a:cubicBezTo>
                  <a:cubicBezTo>
                    <a:pt x="1011" y="1604"/>
                    <a:pt x="1011" y="1604"/>
                    <a:pt x="1011" y="1604"/>
                  </a:cubicBezTo>
                  <a:cubicBezTo>
                    <a:pt x="1126" y="1566"/>
                    <a:pt x="1279" y="1528"/>
                    <a:pt x="1279" y="1509"/>
                  </a:cubicBezTo>
                  <a:cubicBezTo>
                    <a:pt x="1298" y="1509"/>
                    <a:pt x="1432" y="1375"/>
                    <a:pt x="1432" y="1375"/>
                  </a:cubicBezTo>
                </a:path>
              </a:pathLst>
            </a:custGeom>
            <a:solidFill>
              <a:srgbClr val="EAC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96" name="Freeform 295"/>
            <p:cNvSpPr>
              <a:spLocks noChangeArrowheads="1"/>
            </p:cNvSpPr>
            <p:nvPr/>
          </p:nvSpPr>
          <p:spPr bwMode="auto">
            <a:xfrm rot="16200000">
              <a:off x="10032154" y="1586474"/>
              <a:ext cx="161772" cy="257161"/>
            </a:xfrm>
            <a:custGeom>
              <a:avLst/>
              <a:gdLst>
                <a:gd name="T0" fmla="*/ 440 w 555"/>
                <a:gd name="T1" fmla="*/ 688 h 689"/>
                <a:gd name="T2" fmla="*/ 440 w 555"/>
                <a:gd name="T3" fmla="*/ 688 h 689"/>
                <a:gd name="T4" fmla="*/ 554 w 555"/>
                <a:gd name="T5" fmla="*/ 496 h 689"/>
                <a:gd name="T6" fmla="*/ 248 w 555"/>
                <a:gd name="T7" fmla="*/ 133 h 689"/>
                <a:gd name="T8" fmla="*/ 0 w 555"/>
                <a:gd name="T9" fmla="*/ 0 h 689"/>
                <a:gd name="T10" fmla="*/ 440 w 555"/>
                <a:gd name="T11" fmla="*/ 688 h 689"/>
              </a:gdLst>
              <a:ahLst/>
              <a:cxnLst>
                <a:cxn ang="0">
                  <a:pos x="T0" y="T1"/>
                </a:cxn>
                <a:cxn ang="0">
                  <a:pos x="T2" y="T3"/>
                </a:cxn>
                <a:cxn ang="0">
                  <a:pos x="T4" y="T5"/>
                </a:cxn>
                <a:cxn ang="0">
                  <a:pos x="T6" y="T7"/>
                </a:cxn>
                <a:cxn ang="0">
                  <a:pos x="T8" y="T9"/>
                </a:cxn>
                <a:cxn ang="0">
                  <a:pos x="T10" y="T11"/>
                </a:cxn>
              </a:cxnLst>
              <a:rect l="0" t="0" r="r" b="b"/>
              <a:pathLst>
                <a:path w="555" h="689">
                  <a:moveTo>
                    <a:pt x="440" y="688"/>
                  </a:moveTo>
                  <a:lnTo>
                    <a:pt x="440" y="688"/>
                  </a:lnTo>
                  <a:cubicBezTo>
                    <a:pt x="554" y="496"/>
                    <a:pt x="554" y="496"/>
                    <a:pt x="554" y="496"/>
                  </a:cubicBezTo>
                  <a:cubicBezTo>
                    <a:pt x="248" y="133"/>
                    <a:pt x="248" y="133"/>
                    <a:pt x="248" y="133"/>
                  </a:cubicBezTo>
                  <a:cubicBezTo>
                    <a:pt x="0" y="0"/>
                    <a:pt x="0" y="0"/>
                    <a:pt x="0" y="0"/>
                  </a:cubicBezTo>
                  <a:cubicBezTo>
                    <a:pt x="0" y="0"/>
                    <a:pt x="153" y="363"/>
                    <a:pt x="440" y="688"/>
                  </a:cubicBezTo>
                </a:path>
              </a:pathLst>
            </a:custGeom>
            <a:solidFill>
              <a:srgbClr val="EAC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97" name="Freeform 296"/>
            <p:cNvSpPr>
              <a:spLocks noChangeArrowheads="1"/>
            </p:cNvSpPr>
            <p:nvPr/>
          </p:nvSpPr>
          <p:spPr bwMode="auto">
            <a:xfrm rot="16200000">
              <a:off x="9362170" y="1787055"/>
              <a:ext cx="121970" cy="150011"/>
            </a:xfrm>
            <a:custGeom>
              <a:avLst/>
              <a:gdLst>
                <a:gd name="T0" fmla="*/ 248 w 421"/>
                <a:gd name="T1" fmla="*/ 362 h 402"/>
                <a:gd name="T2" fmla="*/ 248 w 421"/>
                <a:gd name="T3" fmla="*/ 362 h 402"/>
                <a:gd name="T4" fmla="*/ 19 w 421"/>
                <a:gd name="T5" fmla="*/ 248 h 402"/>
                <a:gd name="T6" fmla="*/ 172 w 421"/>
                <a:gd name="T7" fmla="*/ 19 h 402"/>
                <a:gd name="T8" fmla="*/ 401 w 421"/>
                <a:gd name="T9" fmla="*/ 152 h 402"/>
                <a:gd name="T10" fmla="*/ 248 w 421"/>
                <a:gd name="T11" fmla="*/ 362 h 402"/>
              </a:gdLst>
              <a:ahLst/>
              <a:cxnLst>
                <a:cxn ang="0">
                  <a:pos x="T0" y="T1"/>
                </a:cxn>
                <a:cxn ang="0">
                  <a:pos x="T2" y="T3"/>
                </a:cxn>
                <a:cxn ang="0">
                  <a:pos x="T4" y="T5"/>
                </a:cxn>
                <a:cxn ang="0">
                  <a:pos x="T6" y="T7"/>
                </a:cxn>
                <a:cxn ang="0">
                  <a:pos x="T8" y="T9"/>
                </a:cxn>
                <a:cxn ang="0">
                  <a:pos x="T10" y="T11"/>
                </a:cxn>
              </a:cxnLst>
              <a:rect l="0" t="0" r="r" b="b"/>
              <a:pathLst>
                <a:path w="421" h="402">
                  <a:moveTo>
                    <a:pt x="248" y="362"/>
                  </a:moveTo>
                  <a:lnTo>
                    <a:pt x="248" y="362"/>
                  </a:lnTo>
                  <a:cubicBezTo>
                    <a:pt x="153" y="401"/>
                    <a:pt x="38" y="344"/>
                    <a:pt x="19" y="248"/>
                  </a:cubicBezTo>
                  <a:cubicBezTo>
                    <a:pt x="0" y="133"/>
                    <a:pt x="76" y="38"/>
                    <a:pt x="172" y="19"/>
                  </a:cubicBezTo>
                  <a:cubicBezTo>
                    <a:pt x="287" y="0"/>
                    <a:pt x="382" y="57"/>
                    <a:pt x="401" y="152"/>
                  </a:cubicBezTo>
                  <a:cubicBezTo>
                    <a:pt x="420" y="248"/>
                    <a:pt x="363" y="344"/>
                    <a:pt x="248" y="362"/>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98" name="Freeform 297"/>
            <p:cNvSpPr>
              <a:spLocks noChangeArrowheads="1"/>
            </p:cNvSpPr>
            <p:nvPr/>
          </p:nvSpPr>
          <p:spPr bwMode="auto">
            <a:xfrm rot="16200000">
              <a:off x="9384512" y="1796018"/>
              <a:ext cx="128390" cy="115393"/>
            </a:xfrm>
            <a:custGeom>
              <a:avLst/>
              <a:gdLst>
                <a:gd name="T0" fmla="*/ 0 w 440"/>
                <a:gd name="T1" fmla="*/ 134 h 307"/>
                <a:gd name="T2" fmla="*/ 57 w 440"/>
                <a:gd name="T3" fmla="*/ 306 h 307"/>
                <a:gd name="T4" fmla="*/ 439 w 440"/>
                <a:gd name="T5" fmla="*/ 211 h 307"/>
                <a:gd name="T6" fmla="*/ 382 w 440"/>
                <a:gd name="T7" fmla="*/ 0 h 307"/>
                <a:gd name="T8" fmla="*/ 0 w 440"/>
                <a:gd name="T9" fmla="*/ 134 h 307"/>
              </a:gdLst>
              <a:ahLst/>
              <a:cxnLst>
                <a:cxn ang="0">
                  <a:pos x="T0" y="T1"/>
                </a:cxn>
                <a:cxn ang="0">
                  <a:pos x="T2" y="T3"/>
                </a:cxn>
                <a:cxn ang="0">
                  <a:pos x="T4" y="T5"/>
                </a:cxn>
                <a:cxn ang="0">
                  <a:pos x="T6" y="T7"/>
                </a:cxn>
                <a:cxn ang="0">
                  <a:pos x="T8" y="T9"/>
                </a:cxn>
              </a:cxnLst>
              <a:rect l="0" t="0" r="r" b="b"/>
              <a:pathLst>
                <a:path w="440" h="307">
                  <a:moveTo>
                    <a:pt x="0" y="134"/>
                  </a:moveTo>
                  <a:lnTo>
                    <a:pt x="57" y="306"/>
                  </a:lnTo>
                  <a:lnTo>
                    <a:pt x="439" y="211"/>
                  </a:lnTo>
                  <a:lnTo>
                    <a:pt x="382" y="0"/>
                  </a:lnTo>
                  <a:lnTo>
                    <a:pt x="0" y="134"/>
                  </a:lnTo>
                </a:path>
              </a:pathLst>
            </a:custGeom>
            <a:solidFill>
              <a:srgbClr val="EDD1C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99" name="Freeform 298"/>
            <p:cNvSpPr>
              <a:spLocks noChangeArrowheads="1"/>
            </p:cNvSpPr>
            <p:nvPr/>
          </p:nvSpPr>
          <p:spPr bwMode="auto">
            <a:xfrm rot="16200000">
              <a:off x="10694291" y="203220"/>
              <a:ext cx="929651" cy="2065772"/>
            </a:xfrm>
            <a:custGeom>
              <a:avLst/>
              <a:gdLst>
                <a:gd name="connsiteX0" fmla="*/ 929651 w 929651"/>
                <a:gd name="connsiteY0" fmla="*/ 1549329 h 1549329"/>
                <a:gd name="connsiteX1" fmla="*/ 506177 w 929651"/>
                <a:gd name="connsiteY1" fmla="*/ 1549329 h 1549329"/>
                <a:gd name="connsiteX2" fmla="*/ 0 w 929651"/>
                <a:gd name="connsiteY2" fmla="*/ 137518 h 1549329"/>
                <a:gd name="connsiteX3" fmla="*/ 372137 w 929651"/>
                <a:gd name="connsiteY3" fmla="*/ 0 h 1549329"/>
              </a:gdLst>
              <a:ahLst/>
              <a:cxnLst>
                <a:cxn ang="0">
                  <a:pos x="connsiteX0" y="connsiteY0"/>
                </a:cxn>
                <a:cxn ang="0">
                  <a:pos x="connsiteX1" y="connsiteY1"/>
                </a:cxn>
                <a:cxn ang="0">
                  <a:pos x="connsiteX2" y="connsiteY2"/>
                </a:cxn>
                <a:cxn ang="0">
                  <a:pos x="connsiteX3" y="connsiteY3"/>
                </a:cxn>
              </a:cxnLst>
              <a:rect l="l" t="t" r="r" b="b"/>
              <a:pathLst>
                <a:path w="929651" h="1549329">
                  <a:moveTo>
                    <a:pt x="929651" y="1549329"/>
                  </a:moveTo>
                  <a:lnTo>
                    <a:pt x="506177" y="1549329"/>
                  </a:lnTo>
                  <a:lnTo>
                    <a:pt x="0" y="137518"/>
                  </a:lnTo>
                  <a:lnTo>
                    <a:pt x="372137" y="0"/>
                  </a:lnTo>
                  <a:close/>
                </a:path>
              </a:pathLst>
            </a:custGeom>
            <a:solidFill>
              <a:srgbClr val="42424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00" name="Freeform 299"/>
            <p:cNvSpPr>
              <a:spLocks noChangeArrowheads="1"/>
            </p:cNvSpPr>
            <p:nvPr/>
          </p:nvSpPr>
          <p:spPr bwMode="auto">
            <a:xfrm rot="16200000">
              <a:off x="9144993" y="2460240"/>
              <a:ext cx="978334" cy="628067"/>
            </a:xfrm>
            <a:custGeom>
              <a:avLst/>
              <a:gdLst>
                <a:gd name="T0" fmla="*/ 190 w 3361"/>
                <a:gd name="T1" fmla="*/ 0 h 1681"/>
                <a:gd name="T2" fmla="*/ 190 w 3361"/>
                <a:gd name="T3" fmla="*/ 0 h 1681"/>
                <a:gd name="T4" fmla="*/ 95 w 3361"/>
                <a:gd name="T5" fmla="*/ 134 h 1681"/>
                <a:gd name="T6" fmla="*/ 95 w 3361"/>
                <a:gd name="T7" fmla="*/ 134 h 1681"/>
                <a:gd name="T8" fmla="*/ 76 w 3361"/>
                <a:gd name="T9" fmla="*/ 172 h 1681"/>
                <a:gd name="T10" fmla="*/ 76 w 3361"/>
                <a:gd name="T11" fmla="*/ 172 h 1681"/>
                <a:gd name="T12" fmla="*/ 343 w 3361"/>
                <a:gd name="T13" fmla="*/ 1356 h 1681"/>
                <a:gd name="T14" fmla="*/ 400 w 3361"/>
                <a:gd name="T15" fmla="*/ 1432 h 1681"/>
                <a:gd name="T16" fmla="*/ 400 w 3361"/>
                <a:gd name="T17" fmla="*/ 1432 h 1681"/>
                <a:gd name="T18" fmla="*/ 400 w 3361"/>
                <a:gd name="T19" fmla="*/ 1432 h 1681"/>
                <a:gd name="T20" fmla="*/ 496 w 3361"/>
                <a:gd name="T21" fmla="*/ 1585 h 1681"/>
                <a:gd name="T22" fmla="*/ 2634 w 3361"/>
                <a:gd name="T23" fmla="*/ 1680 h 1681"/>
                <a:gd name="T24" fmla="*/ 3360 w 3361"/>
                <a:gd name="T25" fmla="*/ 688 h 1681"/>
                <a:gd name="T26" fmla="*/ 190 w 3361"/>
                <a:gd name="T27" fmla="*/ 0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61" h="1681">
                  <a:moveTo>
                    <a:pt x="190" y="0"/>
                  </a:moveTo>
                  <a:lnTo>
                    <a:pt x="190" y="0"/>
                  </a:lnTo>
                  <a:cubicBezTo>
                    <a:pt x="133" y="58"/>
                    <a:pt x="95" y="134"/>
                    <a:pt x="95" y="134"/>
                  </a:cubicBezTo>
                  <a:lnTo>
                    <a:pt x="95" y="134"/>
                  </a:lnTo>
                  <a:cubicBezTo>
                    <a:pt x="76" y="172"/>
                    <a:pt x="76" y="172"/>
                    <a:pt x="76" y="172"/>
                  </a:cubicBezTo>
                  <a:lnTo>
                    <a:pt x="76" y="172"/>
                  </a:lnTo>
                  <a:cubicBezTo>
                    <a:pt x="76" y="172"/>
                    <a:pt x="0" y="745"/>
                    <a:pt x="343" y="1356"/>
                  </a:cubicBezTo>
                  <a:cubicBezTo>
                    <a:pt x="400" y="1432"/>
                    <a:pt x="400" y="1432"/>
                    <a:pt x="400" y="1432"/>
                  </a:cubicBezTo>
                  <a:lnTo>
                    <a:pt x="400" y="1432"/>
                  </a:lnTo>
                  <a:lnTo>
                    <a:pt x="400" y="1432"/>
                  </a:lnTo>
                  <a:cubicBezTo>
                    <a:pt x="496" y="1585"/>
                    <a:pt x="496" y="1585"/>
                    <a:pt x="496" y="1585"/>
                  </a:cubicBezTo>
                  <a:cubicBezTo>
                    <a:pt x="2634" y="1680"/>
                    <a:pt x="2634" y="1680"/>
                    <a:pt x="2634" y="1680"/>
                  </a:cubicBezTo>
                  <a:cubicBezTo>
                    <a:pt x="3360" y="688"/>
                    <a:pt x="3360" y="688"/>
                    <a:pt x="3360" y="688"/>
                  </a:cubicBezTo>
                  <a:lnTo>
                    <a:pt x="190" y="0"/>
                  </a:ln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01" name="Freeform 300"/>
            <p:cNvSpPr>
              <a:spLocks noChangeArrowheads="1"/>
            </p:cNvSpPr>
            <p:nvPr/>
          </p:nvSpPr>
          <p:spPr bwMode="auto">
            <a:xfrm rot="16200000">
              <a:off x="9713088" y="2607992"/>
              <a:ext cx="689456" cy="377499"/>
            </a:xfrm>
            <a:custGeom>
              <a:avLst/>
              <a:gdLst>
                <a:gd name="T0" fmla="*/ 0 w 2369"/>
                <a:gd name="T1" fmla="*/ 0 h 1012"/>
                <a:gd name="T2" fmla="*/ 0 w 2369"/>
                <a:gd name="T3" fmla="*/ 0 h 1012"/>
                <a:gd name="T4" fmla="*/ 574 w 2369"/>
                <a:gd name="T5" fmla="*/ 515 h 1012"/>
                <a:gd name="T6" fmla="*/ 574 w 2369"/>
                <a:gd name="T7" fmla="*/ 1011 h 1012"/>
                <a:gd name="T8" fmla="*/ 1719 w 2369"/>
                <a:gd name="T9" fmla="*/ 1011 h 1012"/>
                <a:gd name="T10" fmla="*/ 1719 w 2369"/>
                <a:gd name="T11" fmla="*/ 496 h 1012"/>
                <a:gd name="T12" fmla="*/ 2368 w 2369"/>
                <a:gd name="T13" fmla="*/ 0 h 1012"/>
                <a:gd name="T14" fmla="*/ 0 w 2369"/>
                <a:gd name="T15" fmla="*/ 0 h 10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9" h="1012">
                  <a:moveTo>
                    <a:pt x="0" y="0"/>
                  </a:moveTo>
                  <a:lnTo>
                    <a:pt x="0" y="0"/>
                  </a:lnTo>
                  <a:cubicBezTo>
                    <a:pt x="0" y="0"/>
                    <a:pt x="249" y="515"/>
                    <a:pt x="574" y="515"/>
                  </a:cubicBezTo>
                  <a:cubicBezTo>
                    <a:pt x="574" y="1011"/>
                    <a:pt x="574" y="1011"/>
                    <a:pt x="574" y="1011"/>
                  </a:cubicBezTo>
                  <a:cubicBezTo>
                    <a:pt x="1719" y="1011"/>
                    <a:pt x="1719" y="1011"/>
                    <a:pt x="1719" y="1011"/>
                  </a:cubicBezTo>
                  <a:cubicBezTo>
                    <a:pt x="1719" y="496"/>
                    <a:pt x="1719" y="496"/>
                    <a:pt x="1719" y="496"/>
                  </a:cubicBezTo>
                  <a:cubicBezTo>
                    <a:pt x="1719" y="496"/>
                    <a:pt x="2044" y="496"/>
                    <a:pt x="2368" y="0"/>
                  </a:cubicBezTo>
                  <a:lnTo>
                    <a:pt x="0" y="0"/>
                  </a:ln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02" name="Freeform 301"/>
            <p:cNvSpPr>
              <a:spLocks noChangeArrowheads="1"/>
            </p:cNvSpPr>
            <p:nvPr/>
          </p:nvSpPr>
          <p:spPr bwMode="auto">
            <a:xfrm rot="16200000">
              <a:off x="9338688" y="2518333"/>
              <a:ext cx="711282" cy="422008"/>
            </a:xfrm>
            <a:custGeom>
              <a:avLst/>
              <a:gdLst>
                <a:gd name="T0" fmla="*/ 2444 w 2445"/>
                <a:gd name="T1" fmla="*/ 554 h 1128"/>
                <a:gd name="T2" fmla="*/ 2444 w 2445"/>
                <a:gd name="T3" fmla="*/ 554 h 1128"/>
                <a:gd name="T4" fmla="*/ 1222 w 2445"/>
                <a:gd name="T5" fmla="*/ 1127 h 1128"/>
                <a:gd name="T6" fmla="*/ 0 w 2445"/>
                <a:gd name="T7" fmla="*/ 554 h 1128"/>
                <a:gd name="T8" fmla="*/ 1222 w 2445"/>
                <a:gd name="T9" fmla="*/ 0 h 1128"/>
                <a:gd name="T10" fmla="*/ 2444 w 2445"/>
                <a:gd name="T11" fmla="*/ 554 h 1128"/>
              </a:gdLst>
              <a:ahLst/>
              <a:cxnLst>
                <a:cxn ang="0">
                  <a:pos x="T0" y="T1"/>
                </a:cxn>
                <a:cxn ang="0">
                  <a:pos x="T2" y="T3"/>
                </a:cxn>
                <a:cxn ang="0">
                  <a:pos x="T4" y="T5"/>
                </a:cxn>
                <a:cxn ang="0">
                  <a:pos x="T6" y="T7"/>
                </a:cxn>
                <a:cxn ang="0">
                  <a:pos x="T8" y="T9"/>
                </a:cxn>
                <a:cxn ang="0">
                  <a:pos x="T10" y="T11"/>
                </a:cxn>
              </a:cxnLst>
              <a:rect l="0" t="0" r="r" b="b"/>
              <a:pathLst>
                <a:path w="2445" h="1128">
                  <a:moveTo>
                    <a:pt x="2444" y="554"/>
                  </a:moveTo>
                  <a:lnTo>
                    <a:pt x="2444" y="554"/>
                  </a:lnTo>
                  <a:cubicBezTo>
                    <a:pt x="2444" y="879"/>
                    <a:pt x="1890" y="1127"/>
                    <a:pt x="1222" y="1127"/>
                  </a:cubicBezTo>
                  <a:cubicBezTo>
                    <a:pt x="553" y="1127"/>
                    <a:pt x="0" y="879"/>
                    <a:pt x="0" y="554"/>
                  </a:cubicBezTo>
                  <a:cubicBezTo>
                    <a:pt x="0" y="249"/>
                    <a:pt x="553" y="0"/>
                    <a:pt x="1222" y="0"/>
                  </a:cubicBezTo>
                  <a:cubicBezTo>
                    <a:pt x="1890" y="0"/>
                    <a:pt x="2444" y="249"/>
                    <a:pt x="2444" y="554"/>
                  </a:cubicBez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03" name="Freeform 302"/>
            <p:cNvSpPr>
              <a:spLocks noChangeArrowheads="1"/>
            </p:cNvSpPr>
            <p:nvPr/>
          </p:nvSpPr>
          <p:spPr bwMode="auto">
            <a:xfrm rot="16200000">
              <a:off x="9162286" y="2555440"/>
              <a:ext cx="600866" cy="370905"/>
            </a:xfrm>
            <a:custGeom>
              <a:avLst/>
              <a:gdLst>
                <a:gd name="T0" fmla="*/ 0 w 2063"/>
                <a:gd name="T1" fmla="*/ 439 h 994"/>
                <a:gd name="T2" fmla="*/ 96 w 2063"/>
                <a:gd name="T3" fmla="*/ 38 h 994"/>
                <a:gd name="T4" fmla="*/ 859 w 2063"/>
                <a:gd name="T5" fmla="*/ 0 h 994"/>
                <a:gd name="T6" fmla="*/ 1394 w 2063"/>
                <a:gd name="T7" fmla="*/ 172 h 994"/>
                <a:gd name="T8" fmla="*/ 2024 w 2063"/>
                <a:gd name="T9" fmla="*/ 324 h 994"/>
                <a:gd name="T10" fmla="*/ 2062 w 2063"/>
                <a:gd name="T11" fmla="*/ 687 h 994"/>
                <a:gd name="T12" fmla="*/ 1718 w 2063"/>
                <a:gd name="T13" fmla="*/ 993 h 994"/>
                <a:gd name="T14" fmla="*/ 0 w 2063"/>
                <a:gd name="T15" fmla="*/ 439 h 9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3" h="994">
                  <a:moveTo>
                    <a:pt x="0" y="439"/>
                  </a:moveTo>
                  <a:lnTo>
                    <a:pt x="96" y="38"/>
                  </a:lnTo>
                  <a:lnTo>
                    <a:pt x="859" y="0"/>
                  </a:lnTo>
                  <a:lnTo>
                    <a:pt x="1394" y="172"/>
                  </a:lnTo>
                  <a:lnTo>
                    <a:pt x="2024" y="324"/>
                  </a:lnTo>
                  <a:lnTo>
                    <a:pt x="2062" y="687"/>
                  </a:lnTo>
                  <a:lnTo>
                    <a:pt x="1718" y="993"/>
                  </a:lnTo>
                  <a:lnTo>
                    <a:pt x="0" y="439"/>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04" name="Freeform 303"/>
            <p:cNvSpPr>
              <a:spLocks noChangeArrowheads="1"/>
            </p:cNvSpPr>
            <p:nvPr/>
          </p:nvSpPr>
          <p:spPr bwMode="auto">
            <a:xfrm rot="16200000">
              <a:off x="8626240" y="1993414"/>
              <a:ext cx="894880" cy="1778696"/>
            </a:xfrm>
            <a:custGeom>
              <a:avLst/>
              <a:gdLst>
                <a:gd name="T0" fmla="*/ 2501 w 3074"/>
                <a:gd name="T1" fmla="*/ 20 h 4756"/>
                <a:gd name="T2" fmla="*/ 2501 w 3074"/>
                <a:gd name="T3" fmla="*/ 20 h 4756"/>
                <a:gd name="T4" fmla="*/ 1699 w 3074"/>
                <a:gd name="T5" fmla="*/ 0 h 4756"/>
                <a:gd name="T6" fmla="*/ 1107 w 3074"/>
                <a:gd name="T7" fmla="*/ 592 h 4756"/>
                <a:gd name="T8" fmla="*/ 1088 w 3074"/>
                <a:gd name="T9" fmla="*/ 1566 h 4756"/>
                <a:gd name="T10" fmla="*/ 0 w 3074"/>
                <a:gd name="T11" fmla="*/ 2006 h 4756"/>
                <a:gd name="T12" fmla="*/ 1088 w 3074"/>
                <a:gd name="T13" fmla="*/ 2006 h 4756"/>
                <a:gd name="T14" fmla="*/ 1050 w 3074"/>
                <a:gd name="T15" fmla="*/ 4144 h 4756"/>
                <a:gd name="T16" fmla="*/ 1641 w 3074"/>
                <a:gd name="T17" fmla="*/ 4736 h 4756"/>
                <a:gd name="T18" fmla="*/ 2425 w 3074"/>
                <a:gd name="T19" fmla="*/ 4755 h 4756"/>
                <a:gd name="T20" fmla="*/ 3016 w 3074"/>
                <a:gd name="T21" fmla="*/ 4163 h 4756"/>
                <a:gd name="T22" fmla="*/ 3073 w 3074"/>
                <a:gd name="T23" fmla="*/ 612 h 4756"/>
                <a:gd name="T24" fmla="*/ 2501 w 3074"/>
                <a:gd name="T25" fmla="*/ 20 h 4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74" h="4756">
                  <a:moveTo>
                    <a:pt x="2501" y="20"/>
                  </a:moveTo>
                  <a:lnTo>
                    <a:pt x="2501" y="20"/>
                  </a:lnTo>
                  <a:cubicBezTo>
                    <a:pt x="1699" y="0"/>
                    <a:pt x="1699" y="0"/>
                    <a:pt x="1699" y="0"/>
                  </a:cubicBezTo>
                  <a:cubicBezTo>
                    <a:pt x="1374" y="0"/>
                    <a:pt x="1107" y="268"/>
                    <a:pt x="1107" y="592"/>
                  </a:cubicBezTo>
                  <a:cubicBezTo>
                    <a:pt x="1088" y="1566"/>
                    <a:pt x="1088" y="1566"/>
                    <a:pt x="1088" y="1566"/>
                  </a:cubicBezTo>
                  <a:cubicBezTo>
                    <a:pt x="668" y="1814"/>
                    <a:pt x="0" y="2006"/>
                    <a:pt x="0" y="2006"/>
                  </a:cubicBezTo>
                  <a:cubicBezTo>
                    <a:pt x="515" y="2101"/>
                    <a:pt x="859" y="2063"/>
                    <a:pt x="1088" y="2006"/>
                  </a:cubicBezTo>
                  <a:cubicBezTo>
                    <a:pt x="1050" y="4144"/>
                    <a:pt x="1050" y="4144"/>
                    <a:pt x="1050" y="4144"/>
                  </a:cubicBezTo>
                  <a:cubicBezTo>
                    <a:pt x="1050" y="4468"/>
                    <a:pt x="1298" y="4736"/>
                    <a:pt x="1641" y="4736"/>
                  </a:cubicBezTo>
                  <a:cubicBezTo>
                    <a:pt x="2425" y="4755"/>
                    <a:pt x="2425" y="4755"/>
                    <a:pt x="2425" y="4755"/>
                  </a:cubicBezTo>
                  <a:cubicBezTo>
                    <a:pt x="2749" y="4755"/>
                    <a:pt x="3016" y="4487"/>
                    <a:pt x="3016" y="4163"/>
                  </a:cubicBezTo>
                  <a:cubicBezTo>
                    <a:pt x="3073" y="612"/>
                    <a:pt x="3073" y="612"/>
                    <a:pt x="3073" y="612"/>
                  </a:cubicBezTo>
                  <a:cubicBezTo>
                    <a:pt x="3073" y="287"/>
                    <a:pt x="2825" y="20"/>
                    <a:pt x="2501" y="20"/>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05" name="Freeform 304"/>
            <p:cNvSpPr>
              <a:spLocks noChangeArrowheads="1"/>
            </p:cNvSpPr>
            <p:nvPr/>
          </p:nvSpPr>
          <p:spPr bwMode="auto">
            <a:xfrm rot="16200000">
              <a:off x="9177724" y="2948980"/>
              <a:ext cx="256781" cy="271997"/>
            </a:xfrm>
            <a:custGeom>
              <a:avLst/>
              <a:gdLst>
                <a:gd name="T0" fmla="*/ 688 w 880"/>
                <a:gd name="T1" fmla="*/ 0 h 727"/>
                <a:gd name="T2" fmla="*/ 688 w 880"/>
                <a:gd name="T3" fmla="*/ 0 h 727"/>
                <a:gd name="T4" fmla="*/ 153 w 880"/>
                <a:gd name="T5" fmla="*/ 287 h 727"/>
                <a:gd name="T6" fmla="*/ 153 w 880"/>
                <a:gd name="T7" fmla="*/ 287 h 727"/>
                <a:gd name="T8" fmla="*/ 0 w 880"/>
                <a:gd name="T9" fmla="*/ 421 h 727"/>
                <a:gd name="T10" fmla="*/ 172 w 880"/>
                <a:gd name="T11" fmla="*/ 726 h 727"/>
                <a:gd name="T12" fmla="*/ 879 w 880"/>
                <a:gd name="T13" fmla="*/ 344 h 727"/>
                <a:gd name="T14" fmla="*/ 688 w 880"/>
                <a:gd name="T15" fmla="*/ 0 h 7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0" h="727">
                  <a:moveTo>
                    <a:pt x="688" y="0"/>
                  </a:moveTo>
                  <a:lnTo>
                    <a:pt x="688" y="0"/>
                  </a:lnTo>
                  <a:cubicBezTo>
                    <a:pt x="153" y="287"/>
                    <a:pt x="153" y="287"/>
                    <a:pt x="153" y="287"/>
                  </a:cubicBezTo>
                  <a:lnTo>
                    <a:pt x="153" y="287"/>
                  </a:lnTo>
                  <a:cubicBezTo>
                    <a:pt x="153" y="287"/>
                    <a:pt x="39" y="363"/>
                    <a:pt x="0" y="421"/>
                  </a:cubicBezTo>
                  <a:cubicBezTo>
                    <a:pt x="172" y="726"/>
                    <a:pt x="172" y="726"/>
                    <a:pt x="172" y="726"/>
                  </a:cubicBezTo>
                  <a:cubicBezTo>
                    <a:pt x="879" y="344"/>
                    <a:pt x="879" y="344"/>
                    <a:pt x="879" y="344"/>
                  </a:cubicBezTo>
                  <a:lnTo>
                    <a:pt x="688" y="0"/>
                  </a:ln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06" name="Freeform 305"/>
            <p:cNvSpPr>
              <a:spLocks noChangeArrowheads="1"/>
            </p:cNvSpPr>
            <p:nvPr/>
          </p:nvSpPr>
          <p:spPr bwMode="auto">
            <a:xfrm rot="16200000">
              <a:off x="9173515" y="2907902"/>
              <a:ext cx="116836" cy="150011"/>
            </a:xfrm>
            <a:custGeom>
              <a:avLst/>
              <a:gdLst>
                <a:gd name="T0" fmla="*/ 401 w 402"/>
                <a:gd name="T1" fmla="*/ 209 h 401"/>
                <a:gd name="T2" fmla="*/ 401 w 402"/>
                <a:gd name="T3" fmla="*/ 209 h 401"/>
                <a:gd name="T4" fmla="*/ 211 w 402"/>
                <a:gd name="T5" fmla="*/ 400 h 401"/>
                <a:gd name="T6" fmla="*/ 0 w 402"/>
                <a:gd name="T7" fmla="*/ 209 h 401"/>
                <a:gd name="T8" fmla="*/ 211 w 402"/>
                <a:gd name="T9" fmla="*/ 0 h 401"/>
                <a:gd name="T10" fmla="*/ 401 w 402"/>
                <a:gd name="T11" fmla="*/ 209 h 401"/>
              </a:gdLst>
              <a:ahLst/>
              <a:cxnLst>
                <a:cxn ang="0">
                  <a:pos x="T0" y="T1"/>
                </a:cxn>
                <a:cxn ang="0">
                  <a:pos x="T2" y="T3"/>
                </a:cxn>
                <a:cxn ang="0">
                  <a:pos x="T4" y="T5"/>
                </a:cxn>
                <a:cxn ang="0">
                  <a:pos x="T6" y="T7"/>
                </a:cxn>
                <a:cxn ang="0">
                  <a:pos x="T8" y="T9"/>
                </a:cxn>
                <a:cxn ang="0">
                  <a:pos x="T10" y="T11"/>
                </a:cxn>
              </a:cxnLst>
              <a:rect l="0" t="0" r="r" b="b"/>
              <a:pathLst>
                <a:path w="402" h="401">
                  <a:moveTo>
                    <a:pt x="401" y="209"/>
                  </a:moveTo>
                  <a:lnTo>
                    <a:pt x="401" y="209"/>
                  </a:lnTo>
                  <a:cubicBezTo>
                    <a:pt x="401" y="324"/>
                    <a:pt x="306" y="400"/>
                    <a:pt x="211" y="400"/>
                  </a:cubicBezTo>
                  <a:cubicBezTo>
                    <a:pt x="96" y="400"/>
                    <a:pt x="0" y="324"/>
                    <a:pt x="0" y="209"/>
                  </a:cubicBezTo>
                  <a:cubicBezTo>
                    <a:pt x="0" y="95"/>
                    <a:pt x="96" y="0"/>
                    <a:pt x="211" y="0"/>
                  </a:cubicBezTo>
                  <a:cubicBezTo>
                    <a:pt x="306" y="0"/>
                    <a:pt x="401" y="95"/>
                    <a:pt x="401" y="209"/>
                  </a:cubicBez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07" name="Freeform 306"/>
            <p:cNvSpPr>
              <a:spLocks noChangeArrowheads="1"/>
            </p:cNvSpPr>
            <p:nvPr/>
          </p:nvSpPr>
          <p:spPr bwMode="auto">
            <a:xfrm rot="16200000">
              <a:off x="9097180" y="2272498"/>
              <a:ext cx="188733" cy="201113"/>
            </a:xfrm>
            <a:custGeom>
              <a:avLst/>
              <a:gdLst>
                <a:gd name="T0" fmla="*/ 496 w 650"/>
                <a:gd name="T1" fmla="*/ 0 h 536"/>
                <a:gd name="T2" fmla="*/ 649 w 650"/>
                <a:gd name="T3" fmla="*/ 268 h 536"/>
                <a:gd name="T4" fmla="*/ 153 w 650"/>
                <a:gd name="T5" fmla="*/ 535 h 536"/>
                <a:gd name="T6" fmla="*/ 0 w 650"/>
                <a:gd name="T7" fmla="*/ 268 h 536"/>
                <a:gd name="T8" fmla="*/ 496 w 650"/>
                <a:gd name="T9" fmla="*/ 0 h 536"/>
              </a:gdLst>
              <a:ahLst/>
              <a:cxnLst>
                <a:cxn ang="0">
                  <a:pos x="T0" y="T1"/>
                </a:cxn>
                <a:cxn ang="0">
                  <a:pos x="T2" y="T3"/>
                </a:cxn>
                <a:cxn ang="0">
                  <a:pos x="T4" y="T5"/>
                </a:cxn>
                <a:cxn ang="0">
                  <a:pos x="T6" y="T7"/>
                </a:cxn>
                <a:cxn ang="0">
                  <a:pos x="T8" y="T9"/>
                </a:cxn>
              </a:cxnLst>
              <a:rect l="0" t="0" r="r" b="b"/>
              <a:pathLst>
                <a:path w="650" h="536">
                  <a:moveTo>
                    <a:pt x="496" y="0"/>
                  </a:moveTo>
                  <a:lnTo>
                    <a:pt x="649" y="268"/>
                  </a:lnTo>
                  <a:lnTo>
                    <a:pt x="153" y="535"/>
                  </a:lnTo>
                  <a:lnTo>
                    <a:pt x="0" y="268"/>
                  </a:lnTo>
                  <a:lnTo>
                    <a:pt x="496" y="0"/>
                  </a:ln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08" name="Freeform 307"/>
            <p:cNvSpPr>
              <a:spLocks noChangeArrowheads="1"/>
            </p:cNvSpPr>
            <p:nvPr/>
          </p:nvSpPr>
          <p:spPr bwMode="auto">
            <a:xfrm rot="16200000">
              <a:off x="9198441" y="2387168"/>
              <a:ext cx="95009" cy="121987"/>
            </a:xfrm>
            <a:custGeom>
              <a:avLst/>
              <a:gdLst>
                <a:gd name="T0" fmla="*/ 0 w 326"/>
                <a:gd name="T1" fmla="*/ 153 h 325"/>
                <a:gd name="T2" fmla="*/ 0 w 326"/>
                <a:gd name="T3" fmla="*/ 153 h 325"/>
                <a:gd name="T4" fmla="*/ 173 w 326"/>
                <a:gd name="T5" fmla="*/ 0 h 325"/>
                <a:gd name="T6" fmla="*/ 325 w 326"/>
                <a:gd name="T7" fmla="*/ 153 h 325"/>
                <a:gd name="T8" fmla="*/ 173 w 326"/>
                <a:gd name="T9" fmla="*/ 324 h 325"/>
                <a:gd name="T10" fmla="*/ 0 w 326"/>
                <a:gd name="T11" fmla="*/ 153 h 325"/>
              </a:gdLst>
              <a:ahLst/>
              <a:cxnLst>
                <a:cxn ang="0">
                  <a:pos x="T0" y="T1"/>
                </a:cxn>
                <a:cxn ang="0">
                  <a:pos x="T2" y="T3"/>
                </a:cxn>
                <a:cxn ang="0">
                  <a:pos x="T4" y="T5"/>
                </a:cxn>
                <a:cxn ang="0">
                  <a:pos x="T6" y="T7"/>
                </a:cxn>
                <a:cxn ang="0">
                  <a:pos x="T8" y="T9"/>
                </a:cxn>
                <a:cxn ang="0">
                  <a:pos x="T10" y="T11"/>
                </a:cxn>
              </a:cxnLst>
              <a:rect l="0" t="0" r="r" b="b"/>
              <a:pathLst>
                <a:path w="326" h="325">
                  <a:moveTo>
                    <a:pt x="0" y="153"/>
                  </a:moveTo>
                  <a:lnTo>
                    <a:pt x="0" y="153"/>
                  </a:lnTo>
                  <a:cubicBezTo>
                    <a:pt x="0" y="76"/>
                    <a:pt x="77" y="0"/>
                    <a:pt x="173" y="0"/>
                  </a:cubicBezTo>
                  <a:cubicBezTo>
                    <a:pt x="268" y="0"/>
                    <a:pt x="325" y="76"/>
                    <a:pt x="325" y="153"/>
                  </a:cubicBezTo>
                  <a:cubicBezTo>
                    <a:pt x="325" y="248"/>
                    <a:pt x="268" y="324"/>
                    <a:pt x="173" y="324"/>
                  </a:cubicBezTo>
                  <a:cubicBezTo>
                    <a:pt x="77" y="324"/>
                    <a:pt x="0" y="248"/>
                    <a:pt x="0" y="153"/>
                  </a:cubicBez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09" name="Freeform 308"/>
            <p:cNvSpPr>
              <a:spLocks noChangeArrowheads="1"/>
            </p:cNvSpPr>
            <p:nvPr/>
          </p:nvSpPr>
          <p:spPr bwMode="auto">
            <a:xfrm rot="16200000">
              <a:off x="9226379" y="2266744"/>
              <a:ext cx="222115" cy="235731"/>
            </a:xfrm>
            <a:custGeom>
              <a:avLst/>
              <a:gdLst>
                <a:gd name="T0" fmla="*/ 611 w 765"/>
                <a:gd name="T1" fmla="*/ 0 h 631"/>
                <a:gd name="T2" fmla="*/ 764 w 765"/>
                <a:gd name="T3" fmla="*/ 287 h 631"/>
                <a:gd name="T4" fmla="*/ 153 w 765"/>
                <a:gd name="T5" fmla="*/ 630 h 631"/>
                <a:gd name="T6" fmla="*/ 0 w 765"/>
                <a:gd name="T7" fmla="*/ 344 h 631"/>
                <a:gd name="T8" fmla="*/ 611 w 765"/>
                <a:gd name="T9" fmla="*/ 0 h 631"/>
              </a:gdLst>
              <a:ahLst/>
              <a:cxnLst>
                <a:cxn ang="0">
                  <a:pos x="T0" y="T1"/>
                </a:cxn>
                <a:cxn ang="0">
                  <a:pos x="T2" y="T3"/>
                </a:cxn>
                <a:cxn ang="0">
                  <a:pos x="T4" y="T5"/>
                </a:cxn>
                <a:cxn ang="0">
                  <a:pos x="T6" y="T7"/>
                </a:cxn>
                <a:cxn ang="0">
                  <a:pos x="T8" y="T9"/>
                </a:cxn>
              </a:cxnLst>
              <a:rect l="0" t="0" r="r" b="b"/>
              <a:pathLst>
                <a:path w="765" h="631">
                  <a:moveTo>
                    <a:pt x="611" y="0"/>
                  </a:moveTo>
                  <a:lnTo>
                    <a:pt x="764" y="287"/>
                  </a:lnTo>
                  <a:lnTo>
                    <a:pt x="153" y="630"/>
                  </a:lnTo>
                  <a:lnTo>
                    <a:pt x="0" y="344"/>
                  </a:lnTo>
                  <a:lnTo>
                    <a:pt x="611" y="0"/>
                  </a:ln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10" name="Freeform 309"/>
            <p:cNvSpPr>
              <a:spLocks noChangeArrowheads="1"/>
            </p:cNvSpPr>
            <p:nvPr/>
          </p:nvSpPr>
          <p:spPr bwMode="auto">
            <a:xfrm rot="16200000">
              <a:off x="9355046" y="2415414"/>
              <a:ext cx="95009" cy="121987"/>
            </a:xfrm>
            <a:custGeom>
              <a:avLst/>
              <a:gdLst>
                <a:gd name="T0" fmla="*/ 0 w 325"/>
                <a:gd name="T1" fmla="*/ 152 h 325"/>
                <a:gd name="T2" fmla="*/ 0 w 325"/>
                <a:gd name="T3" fmla="*/ 152 h 325"/>
                <a:gd name="T4" fmla="*/ 172 w 325"/>
                <a:gd name="T5" fmla="*/ 0 h 325"/>
                <a:gd name="T6" fmla="*/ 324 w 325"/>
                <a:gd name="T7" fmla="*/ 152 h 325"/>
                <a:gd name="T8" fmla="*/ 172 w 325"/>
                <a:gd name="T9" fmla="*/ 324 h 325"/>
                <a:gd name="T10" fmla="*/ 0 w 325"/>
                <a:gd name="T11" fmla="*/ 152 h 325"/>
              </a:gdLst>
              <a:ahLst/>
              <a:cxnLst>
                <a:cxn ang="0">
                  <a:pos x="T0" y="T1"/>
                </a:cxn>
                <a:cxn ang="0">
                  <a:pos x="T2" y="T3"/>
                </a:cxn>
                <a:cxn ang="0">
                  <a:pos x="T4" y="T5"/>
                </a:cxn>
                <a:cxn ang="0">
                  <a:pos x="T6" y="T7"/>
                </a:cxn>
                <a:cxn ang="0">
                  <a:pos x="T8" y="T9"/>
                </a:cxn>
                <a:cxn ang="0">
                  <a:pos x="T10" y="T11"/>
                </a:cxn>
              </a:cxnLst>
              <a:rect l="0" t="0" r="r" b="b"/>
              <a:pathLst>
                <a:path w="325" h="325">
                  <a:moveTo>
                    <a:pt x="0" y="152"/>
                  </a:moveTo>
                  <a:lnTo>
                    <a:pt x="0" y="152"/>
                  </a:lnTo>
                  <a:cubicBezTo>
                    <a:pt x="0" y="76"/>
                    <a:pt x="76" y="0"/>
                    <a:pt x="172" y="0"/>
                  </a:cubicBezTo>
                  <a:cubicBezTo>
                    <a:pt x="248" y="0"/>
                    <a:pt x="324" y="76"/>
                    <a:pt x="324" y="152"/>
                  </a:cubicBezTo>
                  <a:cubicBezTo>
                    <a:pt x="324" y="248"/>
                    <a:pt x="248" y="324"/>
                    <a:pt x="172" y="324"/>
                  </a:cubicBezTo>
                  <a:cubicBezTo>
                    <a:pt x="76" y="324"/>
                    <a:pt x="0" y="248"/>
                    <a:pt x="0" y="152"/>
                  </a:cubicBez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11" name="Freeform 310"/>
            <p:cNvSpPr>
              <a:spLocks noChangeArrowheads="1"/>
            </p:cNvSpPr>
            <p:nvPr/>
          </p:nvSpPr>
          <p:spPr bwMode="auto">
            <a:xfrm rot="16200000">
              <a:off x="9372474" y="2264065"/>
              <a:ext cx="188733" cy="207707"/>
            </a:xfrm>
            <a:custGeom>
              <a:avLst/>
              <a:gdLst>
                <a:gd name="T0" fmla="*/ 496 w 650"/>
                <a:gd name="T1" fmla="*/ 0 h 555"/>
                <a:gd name="T2" fmla="*/ 649 w 650"/>
                <a:gd name="T3" fmla="*/ 287 h 555"/>
                <a:gd name="T4" fmla="*/ 153 w 650"/>
                <a:gd name="T5" fmla="*/ 554 h 555"/>
                <a:gd name="T6" fmla="*/ 0 w 650"/>
                <a:gd name="T7" fmla="*/ 267 h 555"/>
                <a:gd name="T8" fmla="*/ 496 w 650"/>
                <a:gd name="T9" fmla="*/ 0 h 555"/>
              </a:gdLst>
              <a:ahLst/>
              <a:cxnLst>
                <a:cxn ang="0">
                  <a:pos x="T0" y="T1"/>
                </a:cxn>
                <a:cxn ang="0">
                  <a:pos x="T2" y="T3"/>
                </a:cxn>
                <a:cxn ang="0">
                  <a:pos x="T4" y="T5"/>
                </a:cxn>
                <a:cxn ang="0">
                  <a:pos x="T6" y="T7"/>
                </a:cxn>
                <a:cxn ang="0">
                  <a:pos x="T8" y="T9"/>
                </a:cxn>
              </a:cxnLst>
              <a:rect l="0" t="0" r="r" b="b"/>
              <a:pathLst>
                <a:path w="650" h="555">
                  <a:moveTo>
                    <a:pt x="496" y="0"/>
                  </a:moveTo>
                  <a:lnTo>
                    <a:pt x="649" y="287"/>
                  </a:lnTo>
                  <a:lnTo>
                    <a:pt x="153" y="554"/>
                  </a:lnTo>
                  <a:lnTo>
                    <a:pt x="0" y="267"/>
                  </a:lnTo>
                  <a:lnTo>
                    <a:pt x="496" y="0"/>
                  </a:ln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12" name="Freeform 311"/>
            <p:cNvSpPr>
              <a:spLocks noChangeArrowheads="1"/>
            </p:cNvSpPr>
            <p:nvPr/>
          </p:nvSpPr>
          <p:spPr bwMode="auto">
            <a:xfrm rot="16200000">
              <a:off x="9468790" y="2382033"/>
              <a:ext cx="95009" cy="121987"/>
            </a:xfrm>
            <a:custGeom>
              <a:avLst/>
              <a:gdLst>
                <a:gd name="T0" fmla="*/ 0 w 325"/>
                <a:gd name="T1" fmla="*/ 153 h 326"/>
                <a:gd name="T2" fmla="*/ 0 w 325"/>
                <a:gd name="T3" fmla="*/ 153 h 326"/>
                <a:gd name="T4" fmla="*/ 153 w 325"/>
                <a:gd name="T5" fmla="*/ 0 h 326"/>
                <a:gd name="T6" fmla="*/ 324 w 325"/>
                <a:gd name="T7" fmla="*/ 153 h 326"/>
                <a:gd name="T8" fmla="*/ 153 w 325"/>
                <a:gd name="T9" fmla="*/ 325 h 326"/>
                <a:gd name="T10" fmla="*/ 0 w 325"/>
                <a:gd name="T11" fmla="*/ 153 h 326"/>
              </a:gdLst>
              <a:ahLst/>
              <a:cxnLst>
                <a:cxn ang="0">
                  <a:pos x="T0" y="T1"/>
                </a:cxn>
                <a:cxn ang="0">
                  <a:pos x="T2" y="T3"/>
                </a:cxn>
                <a:cxn ang="0">
                  <a:pos x="T4" y="T5"/>
                </a:cxn>
                <a:cxn ang="0">
                  <a:pos x="T6" y="T7"/>
                </a:cxn>
                <a:cxn ang="0">
                  <a:pos x="T8" y="T9"/>
                </a:cxn>
                <a:cxn ang="0">
                  <a:pos x="T10" y="T11"/>
                </a:cxn>
              </a:cxnLst>
              <a:rect l="0" t="0" r="r" b="b"/>
              <a:pathLst>
                <a:path w="325" h="326">
                  <a:moveTo>
                    <a:pt x="0" y="153"/>
                  </a:moveTo>
                  <a:lnTo>
                    <a:pt x="0" y="153"/>
                  </a:lnTo>
                  <a:cubicBezTo>
                    <a:pt x="0" y="76"/>
                    <a:pt x="57" y="0"/>
                    <a:pt x="153" y="0"/>
                  </a:cubicBezTo>
                  <a:cubicBezTo>
                    <a:pt x="248" y="0"/>
                    <a:pt x="324" y="76"/>
                    <a:pt x="324" y="153"/>
                  </a:cubicBezTo>
                  <a:cubicBezTo>
                    <a:pt x="324" y="248"/>
                    <a:pt x="248" y="325"/>
                    <a:pt x="153" y="325"/>
                  </a:cubicBezTo>
                  <a:cubicBezTo>
                    <a:pt x="57" y="325"/>
                    <a:pt x="0" y="248"/>
                    <a:pt x="0" y="153"/>
                  </a:cubicBez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13" name="Freeform 312"/>
            <p:cNvSpPr>
              <a:spLocks noChangeArrowheads="1"/>
            </p:cNvSpPr>
            <p:nvPr/>
          </p:nvSpPr>
          <p:spPr bwMode="auto">
            <a:xfrm rot="16200000">
              <a:off x="9503836" y="2279431"/>
              <a:ext cx="138661" cy="150011"/>
            </a:xfrm>
            <a:custGeom>
              <a:avLst/>
              <a:gdLst>
                <a:gd name="T0" fmla="*/ 362 w 478"/>
                <a:gd name="T1" fmla="*/ 0 h 402"/>
                <a:gd name="T2" fmla="*/ 477 w 478"/>
                <a:gd name="T3" fmla="*/ 210 h 402"/>
                <a:gd name="T4" fmla="*/ 114 w 478"/>
                <a:gd name="T5" fmla="*/ 401 h 402"/>
                <a:gd name="T6" fmla="*/ 0 w 478"/>
                <a:gd name="T7" fmla="*/ 191 h 402"/>
                <a:gd name="T8" fmla="*/ 362 w 478"/>
                <a:gd name="T9" fmla="*/ 0 h 402"/>
              </a:gdLst>
              <a:ahLst/>
              <a:cxnLst>
                <a:cxn ang="0">
                  <a:pos x="T0" y="T1"/>
                </a:cxn>
                <a:cxn ang="0">
                  <a:pos x="T2" y="T3"/>
                </a:cxn>
                <a:cxn ang="0">
                  <a:pos x="T4" y="T5"/>
                </a:cxn>
                <a:cxn ang="0">
                  <a:pos x="T6" y="T7"/>
                </a:cxn>
                <a:cxn ang="0">
                  <a:pos x="T8" y="T9"/>
                </a:cxn>
              </a:cxnLst>
              <a:rect l="0" t="0" r="r" b="b"/>
              <a:pathLst>
                <a:path w="478" h="402">
                  <a:moveTo>
                    <a:pt x="362" y="0"/>
                  </a:moveTo>
                  <a:lnTo>
                    <a:pt x="477" y="210"/>
                  </a:lnTo>
                  <a:lnTo>
                    <a:pt x="114" y="401"/>
                  </a:lnTo>
                  <a:lnTo>
                    <a:pt x="0" y="191"/>
                  </a:lnTo>
                  <a:lnTo>
                    <a:pt x="362" y="0"/>
                  </a:ln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14" name="Freeform 313"/>
            <p:cNvSpPr>
              <a:spLocks noChangeArrowheads="1"/>
            </p:cNvSpPr>
            <p:nvPr/>
          </p:nvSpPr>
          <p:spPr bwMode="auto">
            <a:xfrm rot="16200000">
              <a:off x="9572660" y="2363488"/>
              <a:ext cx="71899" cy="92315"/>
            </a:xfrm>
            <a:custGeom>
              <a:avLst/>
              <a:gdLst>
                <a:gd name="T0" fmla="*/ 0 w 249"/>
                <a:gd name="T1" fmla="*/ 133 h 249"/>
                <a:gd name="T2" fmla="*/ 0 w 249"/>
                <a:gd name="T3" fmla="*/ 133 h 249"/>
                <a:gd name="T4" fmla="*/ 133 w 249"/>
                <a:gd name="T5" fmla="*/ 0 h 249"/>
                <a:gd name="T6" fmla="*/ 248 w 249"/>
                <a:gd name="T7" fmla="*/ 133 h 249"/>
                <a:gd name="T8" fmla="*/ 133 w 249"/>
                <a:gd name="T9" fmla="*/ 248 h 249"/>
                <a:gd name="T10" fmla="*/ 0 w 249"/>
                <a:gd name="T11" fmla="*/ 133 h 249"/>
              </a:gdLst>
              <a:ahLst/>
              <a:cxnLst>
                <a:cxn ang="0">
                  <a:pos x="T0" y="T1"/>
                </a:cxn>
                <a:cxn ang="0">
                  <a:pos x="T2" y="T3"/>
                </a:cxn>
                <a:cxn ang="0">
                  <a:pos x="T4" y="T5"/>
                </a:cxn>
                <a:cxn ang="0">
                  <a:pos x="T6" y="T7"/>
                </a:cxn>
                <a:cxn ang="0">
                  <a:pos x="T8" y="T9"/>
                </a:cxn>
                <a:cxn ang="0">
                  <a:pos x="T10" y="T11"/>
                </a:cxn>
              </a:cxnLst>
              <a:rect l="0" t="0" r="r" b="b"/>
              <a:pathLst>
                <a:path w="249" h="249">
                  <a:moveTo>
                    <a:pt x="0" y="133"/>
                  </a:moveTo>
                  <a:lnTo>
                    <a:pt x="0" y="133"/>
                  </a:lnTo>
                  <a:cubicBezTo>
                    <a:pt x="0" y="57"/>
                    <a:pt x="56" y="0"/>
                    <a:pt x="133" y="0"/>
                  </a:cubicBezTo>
                  <a:cubicBezTo>
                    <a:pt x="190" y="0"/>
                    <a:pt x="248" y="57"/>
                    <a:pt x="248" y="133"/>
                  </a:cubicBezTo>
                  <a:cubicBezTo>
                    <a:pt x="248" y="210"/>
                    <a:pt x="190" y="248"/>
                    <a:pt x="133" y="248"/>
                  </a:cubicBezTo>
                  <a:cubicBezTo>
                    <a:pt x="56" y="248"/>
                    <a:pt x="0" y="210"/>
                    <a:pt x="0" y="133"/>
                  </a:cubicBez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15" name="Freeform 314"/>
            <p:cNvSpPr>
              <a:spLocks noChangeArrowheads="1"/>
            </p:cNvSpPr>
            <p:nvPr/>
          </p:nvSpPr>
          <p:spPr bwMode="auto">
            <a:xfrm rot="16200000">
              <a:off x="9296439" y="2057832"/>
              <a:ext cx="88589" cy="499485"/>
            </a:xfrm>
            <a:custGeom>
              <a:avLst/>
              <a:gdLst>
                <a:gd name="T0" fmla="*/ 95 w 306"/>
                <a:gd name="T1" fmla="*/ 0 h 1338"/>
                <a:gd name="T2" fmla="*/ 95 w 306"/>
                <a:gd name="T3" fmla="*/ 0 h 1338"/>
                <a:gd name="T4" fmla="*/ 248 w 306"/>
                <a:gd name="T5" fmla="*/ 268 h 1338"/>
                <a:gd name="T6" fmla="*/ 114 w 306"/>
                <a:gd name="T7" fmla="*/ 344 h 1338"/>
                <a:gd name="T8" fmla="*/ 267 w 306"/>
                <a:gd name="T9" fmla="*/ 631 h 1338"/>
                <a:gd name="T10" fmla="*/ 114 w 306"/>
                <a:gd name="T11" fmla="*/ 726 h 1338"/>
                <a:gd name="T12" fmla="*/ 267 w 306"/>
                <a:gd name="T13" fmla="*/ 1013 h 1338"/>
                <a:gd name="T14" fmla="*/ 114 w 306"/>
                <a:gd name="T15" fmla="*/ 1089 h 1338"/>
                <a:gd name="T16" fmla="*/ 229 w 306"/>
                <a:gd name="T17" fmla="*/ 1299 h 1338"/>
                <a:gd name="T18" fmla="*/ 0 w 306"/>
                <a:gd name="T19" fmla="*/ 1337 h 1338"/>
                <a:gd name="T20" fmla="*/ 95 w 306"/>
                <a:gd name="T21" fmla="*/ 0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6" h="1338">
                  <a:moveTo>
                    <a:pt x="95" y="0"/>
                  </a:moveTo>
                  <a:lnTo>
                    <a:pt x="95" y="0"/>
                  </a:lnTo>
                  <a:cubicBezTo>
                    <a:pt x="95" y="0"/>
                    <a:pt x="305" y="58"/>
                    <a:pt x="248" y="268"/>
                  </a:cubicBezTo>
                  <a:cubicBezTo>
                    <a:pt x="114" y="344"/>
                    <a:pt x="114" y="344"/>
                    <a:pt x="114" y="344"/>
                  </a:cubicBezTo>
                  <a:cubicBezTo>
                    <a:pt x="114" y="344"/>
                    <a:pt x="287" y="402"/>
                    <a:pt x="267" y="631"/>
                  </a:cubicBezTo>
                  <a:cubicBezTo>
                    <a:pt x="114" y="726"/>
                    <a:pt x="114" y="726"/>
                    <a:pt x="114" y="726"/>
                  </a:cubicBezTo>
                  <a:cubicBezTo>
                    <a:pt x="114" y="726"/>
                    <a:pt x="305" y="783"/>
                    <a:pt x="267" y="1013"/>
                  </a:cubicBezTo>
                  <a:cubicBezTo>
                    <a:pt x="114" y="1089"/>
                    <a:pt x="114" y="1089"/>
                    <a:pt x="114" y="1089"/>
                  </a:cubicBezTo>
                  <a:cubicBezTo>
                    <a:pt x="114" y="1089"/>
                    <a:pt x="267" y="1127"/>
                    <a:pt x="229" y="1299"/>
                  </a:cubicBezTo>
                  <a:cubicBezTo>
                    <a:pt x="0" y="1337"/>
                    <a:pt x="0" y="1337"/>
                    <a:pt x="0" y="1337"/>
                  </a:cubicBezTo>
                  <a:lnTo>
                    <a:pt x="95" y="0"/>
                  </a:ln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16" name="Freeform 315"/>
            <p:cNvSpPr>
              <a:spLocks noChangeArrowheads="1"/>
            </p:cNvSpPr>
            <p:nvPr/>
          </p:nvSpPr>
          <p:spPr bwMode="auto">
            <a:xfrm rot="16200000">
              <a:off x="9202665" y="2382945"/>
              <a:ext cx="78318" cy="113745"/>
            </a:xfrm>
            <a:custGeom>
              <a:avLst/>
              <a:gdLst>
                <a:gd name="T0" fmla="*/ 229 w 268"/>
                <a:gd name="T1" fmla="*/ 95 h 306"/>
                <a:gd name="T2" fmla="*/ 229 w 268"/>
                <a:gd name="T3" fmla="*/ 95 h 306"/>
                <a:gd name="T4" fmla="*/ 191 w 268"/>
                <a:gd name="T5" fmla="*/ 267 h 306"/>
                <a:gd name="T6" fmla="*/ 38 w 268"/>
                <a:gd name="T7" fmla="*/ 209 h 306"/>
                <a:gd name="T8" fmla="*/ 57 w 268"/>
                <a:gd name="T9" fmla="*/ 38 h 306"/>
                <a:gd name="T10" fmla="*/ 229 w 268"/>
                <a:gd name="T11" fmla="*/ 95 h 306"/>
              </a:gdLst>
              <a:ahLst/>
              <a:cxnLst>
                <a:cxn ang="0">
                  <a:pos x="T0" y="T1"/>
                </a:cxn>
                <a:cxn ang="0">
                  <a:pos x="T2" y="T3"/>
                </a:cxn>
                <a:cxn ang="0">
                  <a:pos x="T4" y="T5"/>
                </a:cxn>
                <a:cxn ang="0">
                  <a:pos x="T6" y="T7"/>
                </a:cxn>
                <a:cxn ang="0">
                  <a:pos x="T8" y="T9"/>
                </a:cxn>
                <a:cxn ang="0">
                  <a:pos x="T10" y="T11"/>
                </a:cxn>
              </a:cxnLst>
              <a:rect l="0" t="0" r="r" b="b"/>
              <a:pathLst>
                <a:path w="268" h="306">
                  <a:moveTo>
                    <a:pt x="229" y="95"/>
                  </a:moveTo>
                  <a:lnTo>
                    <a:pt x="229" y="95"/>
                  </a:lnTo>
                  <a:cubicBezTo>
                    <a:pt x="267" y="172"/>
                    <a:pt x="248" y="248"/>
                    <a:pt x="191" y="267"/>
                  </a:cubicBezTo>
                  <a:cubicBezTo>
                    <a:pt x="133" y="305"/>
                    <a:pt x="57" y="267"/>
                    <a:pt x="38" y="209"/>
                  </a:cubicBezTo>
                  <a:cubicBezTo>
                    <a:pt x="0" y="133"/>
                    <a:pt x="0" y="57"/>
                    <a:pt x="57" y="38"/>
                  </a:cubicBezTo>
                  <a:cubicBezTo>
                    <a:pt x="115" y="0"/>
                    <a:pt x="191" y="38"/>
                    <a:pt x="229" y="95"/>
                  </a:cubicBezTo>
                </a:path>
              </a:pathLst>
            </a:custGeom>
            <a:solidFill>
              <a:srgbClr val="E6D6C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17" name="Freeform 316"/>
            <p:cNvSpPr>
              <a:spLocks noChangeArrowheads="1"/>
            </p:cNvSpPr>
            <p:nvPr/>
          </p:nvSpPr>
          <p:spPr bwMode="auto">
            <a:xfrm rot="16200000">
              <a:off x="9359269" y="2416326"/>
              <a:ext cx="78318" cy="113744"/>
            </a:xfrm>
            <a:custGeom>
              <a:avLst/>
              <a:gdLst>
                <a:gd name="T0" fmla="*/ 230 w 268"/>
                <a:gd name="T1" fmla="*/ 95 h 306"/>
                <a:gd name="T2" fmla="*/ 230 w 268"/>
                <a:gd name="T3" fmla="*/ 95 h 306"/>
                <a:gd name="T4" fmla="*/ 210 w 268"/>
                <a:gd name="T5" fmla="*/ 267 h 306"/>
                <a:gd name="T6" fmla="*/ 38 w 268"/>
                <a:gd name="T7" fmla="*/ 210 h 306"/>
                <a:gd name="T8" fmla="*/ 77 w 268"/>
                <a:gd name="T9" fmla="*/ 19 h 306"/>
                <a:gd name="T10" fmla="*/ 230 w 268"/>
                <a:gd name="T11" fmla="*/ 95 h 306"/>
              </a:gdLst>
              <a:ahLst/>
              <a:cxnLst>
                <a:cxn ang="0">
                  <a:pos x="T0" y="T1"/>
                </a:cxn>
                <a:cxn ang="0">
                  <a:pos x="T2" y="T3"/>
                </a:cxn>
                <a:cxn ang="0">
                  <a:pos x="T4" y="T5"/>
                </a:cxn>
                <a:cxn ang="0">
                  <a:pos x="T6" y="T7"/>
                </a:cxn>
                <a:cxn ang="0">
                  <a:pos x="T8" y="T9"/>
                </a:cxn>
                <a:cxn ang="0">
                  <a:pos x="T10" y="T11"/>
                </a:cxn>
              </a:cxnLst>
              <a:rect l="0" t="0" r="r" b="b"/>
              <a:pathLst>
                <a:path w="268" h="306">
                  <a:moveTo>
                    <a:pt x="230" y="95"/>
                  </a:moveTo>
                  <a:lnTo>
                    <a:pt x="230" y="95"/>
                  </a:lnTo>
                  <a:cubicBezTo>
                    <a:pt x="267" y="152"/>
                    <a:pt x="248" y="248"/>
                    <a:pt x="210" y="267"/>
                  </a:cubicBezTo>
                  <a:cubicBezTo>
                    <a:pt x="153" y="305"/>
                    <a:pt x="77" y="267"/>
                    <a:pt x="38" y="210"/>
                  </a:cubicBezTo>
                  <a:cubicBezTo>
                    <a:pt x="0" y="133"/>
                    <a:pt x="19" y="57"/>
                    <a:pt x="77" y="19"/>
                  </a:cubicBezTo>
                  <a:cubicBezTo>
                    <a:pt x="134" y="0"/>
                    <a:pt x="191" y="38"/>
                    <a:pt x="230" y="95"/>
                  </a:cubicBezTo>
                </a:path>
              </a:pathLst>
            </a:custGeom>
            <a:solidFill>
              <a:srgbClr val="E6D6C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18" name="Freeform 317"/>
            <p:cNvSpPr>
              <a:spLocks noChangeArrowheads="1"/>
            </p:cNvSpPr>
            <p:nvPr/>
          </p:nvSpPr>
          <p:spPr bwMode="auto">
            <a:xfrm rot="16200000">
              <a:off x="9473837" y="2382121"/>
              <a:ext cx="78318" cy="115393"/>
            </a:xfrm>
            <a:custGeom>
              <a:avLst/>
              <a:gdLst>
                <a:gd name="T0" fmla="*/ 229 w 268"/>
                <a:gd name="T1" fmla="*/ 95 h 307"/>
                <a:gd name="T2" fmla="*/ 229 w 268"/>
                <a:gd name="T3" fmla="*/ 95 h 307"/>
                <a:gd name="T4" fmla="*/ 191 w 268"/>
                <a:gd name="T5" fmla="*/ 268 h 307"/>
                <a:gd name="T6" fmla="*/ 38 w 268"/>
                <a:gd name="T7" fmla="*/ 210 h 307"/>
                <a:gd name="T8" fmla="*/ 57 w 268"/>
                <a:gd name="T9" fmla="*/ 39 h 307"/>
                <a:gd name="T10" fmla="*/ 229 w 268"/>
                <a:gd name="T11" fmla="*/ 95 h 307"/>
              </a:gdLst>
              <a:ahLst/>
              <a:cxnLst>
                <a:cxn ang="0">
                  <a:pos x="T0" y="T1"/>
                </a:cxn>
                <a:cxn ang="0">
                  <a:pos x="T2" y="T3"/>
                </a:cxn>
                <a:cxn ang="0">
                  <a:pos x="T4" y="T5"/>
                </a:cxn>
                <a:cxn ang="0">
                  <a:pos x="T6" y="T7"/>
                </a:cxn>
                <a:cxn ang="0">
                  <a:pos x="T8" y="T9"/>
                </a:cxn>
                <a:cxn ang="0">
                  <a:pos x="T10" y="T11"/>
                </a:cxn>
              </a:cxnLst>
              <a:rect l="0" t="0" r="r" b="b"/>
              <a:pathLst>
                <a:path w="268" h="307">
                  <a:moveTo>
                    <a:pt x="229" y="95"/>
                  </a:moveTo>
                  <a:lnTo>
                    <a:pt x="229" y="95"/>
                  </a:lnTo>
                  <a:cubicBezTo>
                    <a:pt x="267" y="172"/>
                    <a:pt x="248" y="248"/>
                    <a:pt x="191" y="268"/>
                  </a:cubicBezTo>
                  <a:cubicBezTo>
                    <a:pt x="133" y="306"/>
                    <a:pt x="76" y="268"/>
                    <a:pt x="38" y="210"/>
                  </a:cubicBezTo>
                  <a:cubicBezTo>
                    <a:pt x="0" y="134"/>
                    <a:pt x="19" y="58"/>
                    <a:pt x="57" y="39"/>
                  </a:cubicBezTo>
                  <a:cubicBezTo>
                    <a:pt x="115" y="0"/>
                    <a:pt x="191" y="39"/>
                    <a:pt x="229" y="95"/>
                  </a:cubicBezTo>
                </a:path>
              </a:pathLst>
            </a:custGeom>
            <a:solidFill>
              <a:srgbClr val="E6D6C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19" name="Freeform 318"/>
            <p:cNvSpPr>
              <a:spLocks noChangeArrowheads="1"/>
            </p:cNvSpPr>
            <p:nvPr/>
          </p:nvSpPr>
          <p:spPr bwMode="auto">
            <a:xfrm rot="16200000">
              <a:off x="9577796" y="2358352"/>
              <a:ext cx="61627" cy="92315"/>
            </a:xfrm>
            <a:custGeom>
              <a:avLst/>
              <a:gdLst>
                <a:gd name="T0" fmla="*/ 192 w 212"/>
                <a:gd name="T1" fmla="*/ 95 h 249"/>
                <a:gd name="T2" fmla="*/ 192 w 212"/>
                <a:gd name="T3" fmla="*/ 95 h 249"/>
                <a:gd name="T4" fmla="*/ 153 w 212"/>
                <a:gd name="T5" fmla="*/ 229 h 249"/>
                <a:gd name="T6" fmla="*/ 19 w 212"/>
                <a:gd name="T7" fmla="*/ 171 h 249"/>
                <a:gd name="T8" fmla="*/ 58 w 212"/>
                <a:gd name="T9" fmla="*/ 38 h 249"/>
                <a:gd name="T10" fmla="*/ 192 w 212"/>
                <a:gd name="T11" fmla="*/ 95 h 249"/>
              </a:gdLst>
              <a:ahLst/>
              <a:cxnLst>
                <a:cxn ang="0">
                  <a:pos x="T0" y="T1"/>
                </a:cxn>
                <a:cxn ang="0">
                  <a:pos x="T2" y="T3"/>
                </a:cxn>
                <a:cxn ang="0">
                  <a:pos x="T4" y="T5"/>
                </a:cxn>
                <a:cxn ang="0">
                  <a:pos x="T6" y="T7"/>
                </a:cxn>
                <a:cxn ang="0">
                  <a:pos x="T8" y="T9"/>
                </a:cxn>
                <a:cxn ang="0">
                  <a:pos x="T10" y="T11"/>
                </a:cxn>
              </a:cxnLst>
              <a:rect l="0" t="0" r="r" b="b"/>
              <a:pathLst>
                <a:path w="212" h="249">
                  <a:moveTo>
                    <a:pt x="192" y="95"/>
                  </a:moveTo>
                  <a:lnTo>
                    <a:pt x="192" y="95"/>
                  </a:lnTo>
                  <a:cubicBezTo>
                    <a:pt x="211" y="133"/>
                    <a:pt x="211" y="210"/>
                    <a:pt x="153" y="229"/>
                  </a:cubicBezTo>
                  <a:cubicBezTo>
                    <a:pt x="115" y="248"/>
                    <a:pt x="58" y="229"/>
                    <a:pt x="19" y="171"/>
                  </a:cubicBezTo>
                  <a:cubicBezTo>
                    <a:pt x="0" y="114"/>
                    <a:pt x="0" y="57"/>
                    <a:pt x="58" y="38"/>
                  </a:cubicBezTo>
                  <a:cubicBezTo>
                    <a:pt x="96" y="0"/>
                    <a:pt x="153" y="38"/>
                    <a:pt x="192" y="95"/>
                  </a:cubicBezTo>
                </a:path>
              </a:pathLst>
            </a:custGeom>
            <a:solidFill>
              <a:srgbClr val="E6D6C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20" name="Freeform 319"/>
            <p:cNvSpPr>
              <a:spLocks noChangeArrowheads="1"/>
            </p:cNvSpPr>
            <p:nvPr/>
          </p:nvSpPr>
          <p:spPr bwMode="auto">
            <a:xfrm rot="16200000">
              <a:off x="9181861" y="2916422"/>
              <a:ext cx="100144" cy="136823"/>
            </a:xfrm>
            <a:custGeom>
              <a:avLst/>
              <a:gdLst>
                <a:gd name="T0" fmla="*/ 306 w 345"/>
                <a:gd name="T1" fmla="*/ 115 h 364"/>
                <a:gd name="T2" fmla="*/ 306 w 345"/>
                <a:gd name="T3" fmla="*/ 115 h 364"/>
                <a:gd name="T4" fmla="*/ 248 w 345"/>
                <a:gd name="T5" fmla="*/ 325 h 364"/>
                <a:gd name="T6" fmla="*/ 39 w 345"/>
                <a:gd name="T7" fmla="*/ 249 h 364"/>
                <a:gd name="T8" fmla="*/ 96 w 345"/>
                <a:gd name="T9" fmla="*/ 38 h 364"/>
                <a:gd name="T10" fmla="*/ 306 w 345"/>
                <a:gd name="T11" fmla="*/ 115 h 364"/>
              </a:gdLst>
              <a:ahLst/>
              <a:cxnLst>
                <a:cxn ang="0">
                  <a:pos x="T0" y="T1"/>
                </a:cxn>
                <a:cxn ang="0">
                  <a:pos x="T2" y="T3"/>
                </a:cxn>
                <a:cxn ang="0">
                  <a:pos x="T4" y="T5"/>
                </a:cxn>
                <a:cxn ang="0">
                  <a:pos x="T6" y="T7"/>
                </a:cxn>
                <a:cxn ang="0">
                  <a:pos x="T8" y="T9"/>
                </a:cxn>
                <a:cxn ang="0">
                  <a:pos x="T10" y="T11"/>
                </a:cxn>
              </a:cxnLst>
              <a:rect l="0" t="0" r="r" b="b"/>
              <a:pathLst>
                <a:path w="345" h="364">
                  <a:moveTo>
                    <a:pt x="306" y="115"/>
                  </a:moveTo>
                  <a:lnTo>
                    <a:pt x="306" y="115"/>
                  </a:lnTo>
                  <a:cubicBezTo>
                    <a:pt x="344" y="191"/>
                    <a:pt x="325" y="287"/>
                    <a:pt x="248" y="325"/>
                  </a:cubicBezTo>
                  <a:cubicBezTo>
                    <a:pt x="192" y="363"/>
                    <a:pt x="96" y="344"/>
                    <a:pt x="39" y="249"/>
                  </a:cubicBezTo>
                  <a:cubicBezTo>
                    <a:pt x="0" y="172"/>
                    <a:pt x="19" y="77"/>
                    <a:pt x="96" y="38"/>
                  </a:cubicBezTo>
                  <a:cubicBezTo>
                    <a:pt x="172" y="0"/>
                    <a:pt x="268" y="38"/>
                    <a:pt x="306" y="115"/>
                  </a:cubicBezTo>
                </a:path>
              </a:pathLst>
            </a:custGeom>
            <a:solidFill>
              <a:srgbClr val="E6D6C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21" name="Freeform 320"/>
            <p:cNvSpPr>
              <a:spLocks noChangeArrowheads="1"/>
            </p:cNvSpPr>
            <p:nvPr/>
          </p:nvSpPr>
          <p:spPr bwMode="auto">
            <a:xfrm rot="16200000">
              <a:off x="9476936" y="2323022"/>
              <a:ext cx="100144" cy="57697"/>
            </a:xfrm>
            <a:custGeom>
              <a:avLst/>
              <a:gdLst>
                <a:gd name="T0" fmla="*/ 0 w 345"/>
                <a:gd name="T1" fmla="*/ 153 h 154"/>
                <a:gd name="T2" fmla="*/ 0 w 345"/>
                <a:gd name="T3" fmla="*/ 153 h 154"/>
                <a:gd name="T4" fmla="*/ 286 w 345"/>
                <a:gd name="T5" fmla="*/ 0 h 154"/>
                <a:gd name="T6" fmla="*/ 325 w 345"/>
                <a:gd name="T7" fmla="*/ 19 h 154"/>
                <a:gd name="T8" fmla="*/ 325 w 345"/>
                <a:gd name="T9" fmla="*/ 19 h 154"/>
                <a:gd name="T10" fmla="*/ 0 w 345"/>
                <a:gd name="T11" fmla="*/ 153 h 154"/>
              </a:gdLst>
              <a:ahLst/>
              <a:cxnLst>
                <a:cxn ang="0">
                  <a:pos x="T0" y="T1"/>
                </a:cxn>
                <a:cxn ang="0">
                  <a:pos x="T2" y="T3"/>
                </a:cxn>
                <a:cxn ang="0">
                  <a:pos x="T4" y="T5"/>
                </a:cxn>
                <a:cxn ang="0">
                  <a:pos x="T6" y="T7"/>
                </a:cxn>
                <a:cxn ang="0">
                  <a:pos x="T8" y="T9"/>
                </a:cxn>
                <a:cxn ang="0">
                  <a:pos x="T10" y="T11"/>
                </a:cxn>
              </a:cxnLst>
              <a:rect l="0" t="0" r="r" b="b"/>
              <a:pathLst>
                <a:path w="345" h="154">
                  <a:moveTo>
                    <a:pt x="0" y="153"/>
                  </a:moveTo>
                  <a:lnTo>
                    <a:pt x="0" y="153"/>
                  </a:lnTo>
                  <a:cubicBezTo>
                    <a:pt x="286" y="0"/>
                    <a:pt x="286" y="0"/>
                    <a:pt x="286" y="0"/>
                  </a:cubicBezTo>
                  <a:lnTo>
                    <a:pt x="325" y="19"/>
                  </a:lnTo>
                  <a:cubicBezTo>
                    <a:pt x="344" y="38"/>
                    <a:pt x="325" y="19"/>
                    <a:pt x="325" y="19"/>
                  </a:cubicBezTo>
                  <a:cubicBezTo>
                    <a:pt x="0" y="153"/>
                    <a:pt x="0" y="153"/>
                    <a:pt x="0" y="153"/>
                  </a:cubicBez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22" name="Freeform 321"/>
            <p:cNvSpPr>
              <a:spLocks noChangeArrowheads="1"/>
            </p:cNvSpPr>
            <p:nvPr/>
          </p:nvSpPr>
          <p:spPr bwMode="auto">
            <a:xfrm rot="16200000">
              <a:off x="9333306" y="2325058"/>
              <a:ext cx="145081" cy="85720"/>
            </a:xfrm>
            <a:custGeom>
              <a:avLst/>
              <a:gdLst>
                <a:gd name="T0" fmla="*/ 420 w 498"/>
                <a:gd name="T1" fmla="*/ 0 h 230"/>
                <a:gd name="T2" fmla="*/ 420 w 498"/>
                <a:gd name="T3" fmla="*/ 0 h 230"/>
                <a:gd name="T4" fmla="*/ 478 w 498"/>
                <a:gd name="T5" fmla="*/ 38 h 230"/>
                <a:gd name="T6" fmla="*/ 478 w 498"/>
                <a:gd name="T7" fmla="*/ 38 h 230"/>
                <a:gd name="T8" fmla="*/ 0 w 498"/>
                <a:gd name="T9" fmla="*/ 229 h 230"/>
                <a:gd name="T10" fmla="*/ 420 w 498"/>
                <a:gd name="T11" fmla="*/ 0 h 230"/>
              </a:gdLst>
              <a:ahLst/>
              <a:cxnLst>
                <a:cxn ang="0">
                  <a:pos x="T0" y="T1"/>
                </a:cxn>
                <a:cxn ang="0">
                  <a:pos x="T2" y="T3"/>
                </a:cxn>
                <a:cxn ang="0">
                  <a:pos x="T4" y="T5"/>
                </a:cxn>
                <a:cxn ang="0">
                  <a:pos x="T6" y="T7"/>
                </a:cxn>
                <a:cxn ang="0">
                  <a:pos x="T8" y="T9"/>
                </a:cxn>
                <a:cxn ang="0">
                  <a:pos x="T10" y="T11"/>
                </a:cxn>
              </a:cxnLst>
              <a:rect l="0" t="0" r="r" b="b"/>
              <a:pathLst>
                <a:path w="498" h="230">
                  <a:moveTo>
                    <a:pt x="420" y="0"/>
                  </a:moveTo>
                  <a:lnTo>
                    <a:pt x="420" y="0"/>
                  </a:lnTo>
                  <a:cubicBezTo>
                    <a:pt x="420" y="0"/>
                    <a:pt x="459" y="19"/>
                    <a:pt x="478" y="38"/>
                  </a:cubicBezTo>
                  <a:cubicBezTo>
                    <a:pt x="497" y="57"/>
                    <a:pt x="478" y="38"/>
                    <a:pt x="478" y="38"/>
                  </a:cubicBezTo>
                  <a:cubicBezTo>
                    <a:pt x="0" y="229"/>
                    <a:pt x="0" y="229"/>
                    <a:pt x="0" y="229"/>
                  </a:cubicBezTo>
                  <a:cubicBezTo>
                    <a:pt x="420" y="0"/>
                    <a:pt x="420" y="0"/>
                    <a:pt x="420" y="0"/>
                  </a:cubicBez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23" name="Freeform 322"/>
            <p:cNvSpPr>
              <a:spLocks noChangeArrowheads="1"/>
            </p:cNvSpPr>
            <p:nvPr/>
          </p:nvSpPr>
          <p:spPr bwMode="auto">
            <a:xfrm rot="16200000">
              <a:off x="9182900" y="2332049"/>
              <a:ext cx="188734" cy="115393"/>
            </a:xfrm>
            <a:custGeom>
              <a:avLst/>
              <a:gdLst>
                <a:gd name="T0" fmla="*/ 0 w 650"/>
                <a:gd name="T1" fmla="*/ 306 h 307"/>
                <a:gd name="T2" fmla="*/ 0 w 650"/>
                <a:gd name="T3" fmla="*/ 306 h 307"/>
                <a:gd name="T4" fmla="*/ 572 w 650"/>
                <a:gd name="T5" fmla="*/ 0 h 307"/>
                <a:gd name="T6" fmla="*/ 649 w 650"/>
                <a:gd name="T7" fmla="*/ 58 h 307"/>
                <a:gd name="T8" fmla="*/ 0 w 650"/>
                <a:gd name="T9" fmla="*/ 306 h 307"/>
              </a:gdLst>
              <a:ahLst/>
              <a:cxnLst>
                <a:cxn ang="0">
                  <a:pos x="T0" y="T1"/>
                </a:cxn>
                <a:cxn ang="0">
                  <a:pos x="T2" y="T3"/>
                </a:cxn>
                <a:cxn ang="0">
                  <a:pos x="T4" y="T5"/>
                </a:cxn>
                <a:cxn ang="0">
                  <a:pos x="T6" y="T7"/>
                </a:cxn>
                <a:cxn ang="0">
                  <a:pos x="T8" y="T9"/>
                </a:cxn>
              </a:cxnLst>
              <a:rect l="0" t="0" r="r" b="b"/>
              <a:pathLst>
                <a:path w="650" h="307">
                  <a:moveTo>
                    <a:pt x="0" y="306"/>
                  </a:moveTo>
                  <a:lnTo>
                    <a:pt x="0" y="306"/>
                  </a:lnTo>
                  <a:cubicBezTo>
                    <a:pt x="572" y="0"/>
                    <a:pt x="572" y="0"/>
                    <a:pt x="572" y="0"/>
                  </a:cubicBezTo>
                  <a:cubicBezTo>
                    <a:pt x="572" y="0"/>
                    <a:pt x="630" y="38"/>
                    <a:pt x="649" y="58"/>
                  </a:cubicBezTo>
                  <a:lnTo>
                    <a:pt x="0" y="306"/>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24" name="Freeform 323"/>
            <p:cNvSpPr>
              <a:spLocks noChangeArrowheads="1"/>
            </p:cNvSpPr>
            <p:nvPr/>
          </p:nvSpPr>
          <p:spPr bwMode="auto">
            <a:xfrm rot="16200000">
              <a:off x="9584285" y="2281960"/>
              <a:ext cx="78318" cy="92315"/>
            </a:xfrm>
            <a:custGeom>
              <a:avLst/>
              <a:gdLst>
                <a:gd name="T0" fmla="*/ 0 w 268"/>
                <a:gd name="T1" fmla="*/ 152 h 249"/>
                <a:gd name="T2" fmla="*/ 267 w 268"/>
                <a:gd name="T3" fmla="*/ 0 h 249"/>
                <a:gd name="T4" fmla="*/ 0 w 268"/>
                <a:gd name="T5" fmla="*/ 248 h 249"/>
                <a:gd name="T6" fmla="*/ 0 w 268"/>
                <a:gd name="T7" fmla="*/ 152 h 249"/>
              </a:gdLst>
              <a:ahLst/>
              <a:cxnLst>
                <a:cxn ang="0">
                  <a:pos x="T0" y="T1"/>
                </a:cxn>
                <a:cxn ang="0">
                  <a:pos x="T2" y="T3"/>
                </a:cxn>
                <a:cxn ang="0">
                  <a:pos x="T4" y="T5"/>
                </a:cxn>
                <a:cxn ang="0">
                  <a:pos x="T6" y="T7"/>
                </a:cxn>
              </a:cxnLst>
              <a:rect l="0" t="0" r="r" b="b"/>
              <a:pathLst>
                <a:path w="268" h="249">
                  <a:moveTo>
                    <a:pt x="0" y="152"/>
                  </a:moveTo>
                  <a:lnTo>
                    <a:pt x="267" y="0"/>
                  </a:lnTo>
                  <a:lnTo>
                    <a:pt x="0" y="248"/>
                  </a:lnTo>
                  <a:lnTo>
                    <a:pt x="0" y="152"/>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25" name="Freeform 324"/>
            <p:cNvSpPr>
              <a:spLocks noChangeArrowheads="1"/>
            </p:cNvSpPr>
            <p:nvPr/>
          </p:nvSpPr>
          <p:spPr bwMode="auto">
            <a:xfrm rot="16200000">
              <a:off x="10186396" y="2557468"/>
              <a:ext cx="400578" cy="520916"/>
            </a:xfrm>
            <a:custGeom>
              <a:avLst/>
              <a:gdLst>
                <a:gd name="T0" fmla="*/ 1374 w 1375"/>
                <a:gd name="T1" fmla="*/ 0 h 1395"/>
                <a:gd name="T2" fmla="*/ 1374 w 1375"/>
                <a:gd name="T3" fmla="*/ 1394 h 1395"/>
                <a:gd name="T4" fmla="*/ 0 w 1375"/>
                <a:gd name="T5" fmla="*/ 1394 h 1395"/>
                <a:gd name="T6" fmla="*/ 0 w 1375"/>
                <a:gd name="T7" fmla="*/ 0 h 1395"/>
                <a:gd name="T8" fmla="*/ 1374 w 1375"/>
                <a:gd name="T9" fmla="*/ 0 h 1395"/>
              </a:gdLst>
              <a:ahLst/>
              <a:cxnLst>
                <a:cxn ang="0">
                  <a:pos x="T0" y="T1"/>
                </a:cxn>
                <a:cxn ang="0">
                  <a:pos x="T2" y="T3"/>
                </a:cxn>
                <a:cxn ang="0">
                  <a:pos x="T4" y="T5"/>
                </a:cxn>
                <a:cxn ang="0">
                  <a:pos x="T6" y="T7"/>
                </a:cxn>
                <a:cxn ang="0">
                  <a:pos x="T8" y="T9"/>
                </a:cxn>
              </a:cxnLst>
              <a:rect l="0" t="0" r="r" b="b"/>
              <a:pathLst>
                <a:path w="1375" h="1395">
                  <a:moveTo>
                    <a:pt x="1374" y="0"/>
                  </a:moveTo>
                  <a:lnTo>
                    <a:pt x="1374" y="1394"/>
                  </a:lnTo>
                  <a:lnTo>
                    <a:pt x="0" y="1394"/>
                  </a:lnTo>
                  <a:lnTo>
                    <a:pt x="0" y="0"/>
                  </a:lnTo>
                  <a:lnTo>
                    <a:pt x="1374"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26" name="Freeform 325"/>
            <p:cNvSpPr>
              <a:spLocks noChangeArrowheads="1"/>
            </p:cNvSpPr>
            <p:nvPr/>
          </p:nvSpPr>
          <p:spPr bwMode="auto">
            <a:xfrm rot="16200000">
              <a:off x="10970872" y="1830466"/>
              <a:ext cx="462205" cy="1980055"/>
            </a:xfrm>
            <a:custGeom>
              <a:avLst/>
              <a:gdLst>
                <a:gd name="T0" fmla="*/ 1585 w 1586"/>
                <a:gd name="T1" fmla="*/ 0 h 4525"/>
                <a:gd name="T2" fmla="*/ 1585 w 1586"/>
                <a:gd name="T3" fmla="*/ 4524 h 4525"/>
                <a:gd name="T4" fmla="*/ 0 w 1586"/>
                <a:gd name="T5" fmla="*/ 4524 h 4525"/>
                <a:gd name="T6" fmla="*/ 0 w 1586"/>
                <a:gd name="T7" fmla="*/ 0 h 4525"/>
                <a:gd name="T8" fmla="*/ 1585 w 1586"/>
                <a:gd name="T9" fmla="*/ 0 h 4525"/>
              </a:gdLst>
              <a:ahLst/>
              <a:cxnLst>
                <a:cxn ang="0">
                  <a:pos x="T0" y="T1"/>
                </a:cxn>
                <a:cxn ang="0">
                  <a:pos x="T2" y="T3"/>
                </a:cxn>
                <a:cxn ang="0">
                  <a:pos x="T4" y="T5"/>
                </a:cxn>
                <a:cxn ang="0">
                  <a:pos x="T6" y="T7"/>
                </a:cxn>
                <a:cxn ang="0">
                  <a:pos x="T8" y="T9"/>
                </a:cxn>
              </a:cxnLst>
              <a:rect l="0" t="0" r="r" b="b"/>
              <a:pathLst>
                <a:path w="1586" h="4525">
                  <a:moveTo>
                    <a:pt x="1585" y="0"/>
                  </a:moveTo>
                  <a:lnTo>
                    <a:pt x="1585" y="4524"/>
                  </a:lnTo>
                  <a:lnTo>
                    <a:pt x="0" y="4524"/>
                  </a:lnTo>
                  <a:lnTo>
                    <a:pt x="0" y="0"/>
                  </a:lnTo>
                  <a:lnTo>
                    <a:pt x="1585" y="0"/>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grpSp>
    </p:spTree>
    <p:custDataLst>
      <p:tags r:id="rId1"/>
    </p:custDataLst>
    <p:extLst>
      <p:ext uri="{BB962C8B-B14F-4D97-AF65-F5344CB8AC3E}">
        <p14:creationId xmlns:p14="http://schemas.microsoft.com/office/powerpoint/2010/main" val="3522824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QRGs</a:t>
            </a:r>
            <a:endParaRPr lang="en-US" dirty="0"/>
          </a:p>
        </p:txBody>
      </p:sp>
      <p:sp>
        <p:nvSpPr>
          <p:cNvPr id="3" name="Content Placeholder 2"/>
          <p:cNvSpPr>
            <a:spLocks noGrp="1"/>
          </p:cNvSpPr>
          <p:nvPr>
            <p:ph idx="1"/>
          </p:nvPr>
        </p:nvSpPr>
        <p:spPr>
          <a:xfrm>
            <a:off x="228600" y="1066801"/>
            <a:ext cx="8686800" cy="381000"/>
          </a:xfrm>
        </p:spPr>
        <p:txBody>
          <a:bodyPr>
            <a:normAutofit fontScale="85000" lnSpcReduction="10000"/>
          </a:bodyPr>
          <a:lstStyle/>
          <a:p>
            <a:r>
              <a:rPr lang="en-US" sz="1800" dirty="0" smtClean="0"/>
              <a:t>For additional details related to this course, please refer to the following Quick Reference Guides (QRGs):</a:t>
            </a:r>
            <a:endParaRPr lang="en-US" sz="1800"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36</a:t>
            </a:fld>
            <a:endParaRPr lang="en-US" dirty="0">
              <a:solidFill>
                <a:prstClr val="black">
                  <a:tint val="75000"/>
                </a:prstClr>
              </a:solidFill>
            </a:endParaRPr>
          </a:p>
        </p:txBody>
      </p:sp>
      <p:grpSp>
        <p:nvGrpSpPr>
          <p:cNvPr id="26" name="Group 90"/>
          <p:cNvGrpSpPr>
            <a:grpSpLocks noChangeAspect="1"/>
          </p:cNvGrpSpPr>
          <p:nvPr/>
        </p:nvGrpSpPr>
        <p:grpSpPr bwMode="auto">
          <a:xfrm>
            <a:off x="286967" y="3472964"/>
            <a:ext cx="501723" cy="489055"/>
            <a:chOff x="1561" y="3812"/>
            <a:chExt cx="396" cy="386"/>
          </a:xfrm>
          <a:solidFill>
            <a:srgbClr val="00338D"/>
          </a:solidFill>
        </p:grpSpPr>
        <p:sp>
          <p:nvSpPr>
            <p:cNvPr id="27" name="Freeform 122"/>
            <p:cNvSpPr>
              <a:spLocks/>
            </p:cNvSpPr>
            <p:nvPr/>
          </p:nvSpPr>
          <p:spPr bwMode="auto">
            <a:xfrm>
              <a:off x="1561" y="3812"/>
              <a:ext cx="396" cy="386"/>
            </a:xfrm>
            <a:custGeom>
              <a:avLst/>
              <a:gdLst/>
              <a:ahLst/>
              <a:cxnLst>
                <a:cxn ang="0">
                  <a:pos x="381" y="195"/>
                </a:cxn>
                <a:cxn ang="0">
                  <a:pos x="186" y="390"/>
                </a:cxn>
                <a:cxn ang="0">
                  <a:pos x="4" y="266"/>
                </a:cxn>
                <a:cxn ang="0">
                  <a:pos x="15" y="240"/>
                </a:cxn>
                <a:cxn ang="0">
                  <a:pos x="41" y="251"/>
                </a:cxn>
                <a:cxn ang="0">
                  <a:pos x="186" y="350"/>
                </a:cxn>
                <a:cxn ang="0">
                  <a:pos x="341" y="195"/>
                </a:cxn>
                <a:cxn ang="0">
                  <a:pos x="186" y="40"/>
                </a:cxn>
                <a:cxn ang="0">
                  <a:pos x="41" y="139"/>
                </a:cxn>
                <a:cxn ang="0">
                  <a:pos x="15" y="151"/>
                </a:cxn>
                <a:cxn ang="0">
                  <a:pos x="4" y="125"/>
                </a:cxn>
                <a:cxn ang="0">
                  <a:pos x="186" y="0"/>
                </a:cxn>
                <a:cxn ang="0">
                  <a:pos x="381" y="195"/>
                </a:cxn>
              </a:cxnLst>
              <a:rect l="0" t="0" r="r" b="b"/>
              <a:pathLst>
                <a:path w="381" h="390">
                  <a:moveTo>
                    <a:pt x="381" y="195"/>
                  </a:moveTo>
                  <a:cubicBezTo>
                    <a:pt x="381" y="303"/>
                    <a:pt x="293" y="390"/>
                    <a:pt x="186" y="390"/>
                  </a:cubicBezTo>
                  <a:cubicBezTo>
                    <a:pt x="106" y="390"/>
                    <a:pt x="33" y="340"/>
                    <a:pt x="4" y="266"/>
                  </a:cubicBezTo>
                  <a:cubicBezTo>
                    <a:pt x="0" y="256"/>
                    <a:pt x="5" y="244"/>
                    <a:pt x="15" y="240"/>
                  </a:cubicBezTo>
                  <a:cubicBezTo>
                    <a:pt x="26" y="236"/>
                    <a:pt x="37" y="241"/>
                    <a:pt x="41" y="251"/>
                  </a:cubicBezTo>
                  <a:cubicBezTo>
                    <a:pt x="64" y="311"/>
                    <a:pt x="122" y="350"/>
                    <a:pt x="186" y="350"/>
                  </a:cubicBezTo>
                  <a:cubicBezTo>
                    <a:pt x="271" y="350"/>
                    <a:pt x="341" y="281"/>
                    <a:pt x="341" y="195"/>
                  </a:cubicBezTo>
                  <a:cubicBezTo>
                    <a:pt x="341" y="110"/>
                    <a:pt x="271" y="40"/>
                    <a:pt x="186" y="40"/>
                  </a:cubicBezTo>
                  <a:cubicBezTo>
                    <a:pt x="122" y="40"/>
                    <a:pt x="64" y="80"/>
                    <a:pt x="41" y="139"/>
                  </a:cubicBezTo>
                  <a:cubicBezTo>
                    <a:pt x="37" y="150"/>
                    <a:pt x="26" y="155"/>
                    <a:pt x="15" y="151"/>
                  </a:cubicBezTo>
                  <a:cubicBezTo>
                    <a:pt x="5" y="147"/>
                    <a:pt x="0" y="135"/>
                    <a:pt x="4" y="125"/>
                  </a:cubicBezTo>
                  <a:cubicBezTo>
                    <a:pt x="33" y="50"/>
                    <a:pt x="106" y="0"/>
                    <a:pt x="186" y="0"/>
                  </a:cubicBezTo>
                  <a:cubicBezTo>
                    <a:pt x="293" y="0"/>
                    <a:pt x="381" y="88"/>
                    <a:pt x="381" y="195"/>
                  </a:cubicBezTo>
                  <a:close/>
                </a:path>
              </a:pathLst>
            </a:custGeom>
            <a:solidFill>
              <a:schemeClr val="bg1"/>
            </a:solidFill>
            <a:ln w="9525">
              <a:noFill/>
              <a:round/>
              <a:headEnd/>
              <a:tailEnd/>
            </a:ln>
          </p:spPr>
          <p:txBody>
            <a:bodyPr vert="horz" wrap="square" lIns="109728" tIns="54864" rIns="109728" bIns="54864" numCol="1" anchor="t" anchorCtr="0" compatLnSpc="1">
              <a:prstTxWarp prst="textNoShape">
                <a:avLst/>
              </a:prstTxWarp>
            </a:bodyPr>
            <a:lstStyle/>
            <a:p>
              <a:endParaRPr lang="en-US" sz="2640" dirty="0"/>
            </a:p>
          </p:txBody>
        </p:sp>
        <p:sp>
          <p:nvSpPr>
            <p:cNvPr id="28" name="Freeform 123"/>
            <p:cNvSpPr>
              <a:spLocks/>
            </p:cNvSpPr>
            <p:nvPr/>
          </p:nvSpPr>
          <p:spPr bwMode="auto">
            <a:xfrm>
              <a:off x="1657" y="3907"/>
              <a:ext cx="222" cy="210"/>
            </a:xfrm>
            <a:custGeom>
              <a:avLst/>
              <a:gdLst/>
              <a:ahLst/>
              <a:cxnLst>
                <a:cxn ang="0">
                  <a:pos x="103" y="0"/>
                </a:cxn>
                <a:cxn ang="0">
                  <a:pos x="222" y="105"/>
                </a:cxn>
                <a:cxn ang="0">
                  <a:pos x="103" y="210"/>
                </a:cxn>
                <a:cxn ang="0">
                  <a:pos x="103" y="155"/>
                </a:cxn>
                <a:cxn ang="0">
                  <a:pos x="0" y="155"/>
                </a:cxn>
                <a:cxn ang="0">
                  <a:pos x="0" y="55"/>
                </a:cxn>
                <a:cxn ang="0">
                  <a:pos x="103" y="55"/>
                </a:cxn>
                <a:cxn ang="0">
                  <a:pos x="103" y="0"/>
                </a:cxn>
              </a:cxnLst>
              <a:rect l="0" t="0" r="r" b="b"/>
              <a:pathLst>
                <a:path w="222" h="210">
                  <a:moveTo>
                    <a:pt x="103" y="0"/>
                  </a:moveTo>
                  <a:lnTo>
                    <a:pt x="222" y="105"/>
                  </a:lnTo>
                  <a:lnTo>
                    <a:pt x="103" y="210"/>
                  </a:lnTo>
                  <a:lnTo>
                    <a:pt x="103" y="155"/>
                  </a:lnTo>
                  <a:lnTo>
                    <a:pt x="0" y="155"/>
                  </a:lnTo>
                  <a:lnTo>
                    <a:pt x="0" y="55"/>
                  </a:lnTo>
                  <a:lnTo>
                    <a:pt x="103" y="55"/>
                  </a:lnTo>
                  <a:lnTo>
                    <a:pt x="103" y="0"/>
                  </a:lnTo>
                  <a:close/>
                </a:path>
              </a:pathLst>
            </a:custGeom>
            <a:solidFill>
              <a:schemeClr val="bg1"/>
            </a:solidFill>
            <a:ln w="9525">
              <a:noFill/>
              <a:round/>
              <a:headEnd/>
              <a:tailEnd/>
            </a:ln>
          </p:spPr>
          <p:txBody>
            <a:bodyPr vert="horz" wrap="square" lIns="109728" tIns="54864" rIns="109728" bIns="54864" numCol="1" anchor="t" anchorCtr="0" compatLnSpc="1">
              <a:prstTxWarp prst="textNoShape">
                <a:avLst/>
              </a:prstTxWarp>
            </a:bodyPr>
            <a:lstStyle/>
            <a:p>
              <a:endParaRPr lang="en-US" sz="2640" dirty="0"/>
            </a:p>
          </p:txBody>
        </p:sp>
      </p:grpSp>
      <p:grpSp>
        <p:nvGrpSpPr>
          <p:cNvPr id="9" name="Group 8"/>
          <p:cNvGrpSpPr/>
          <p:nvPr/>
        </p:nvGrpSpPr>
        <p:grpSpPr>
          <a:xfrm>
            <a:off x="202557" y="1546004"/>
            <a:ext cx="8512051" cy="698474"/>
            <a:chOff x="202557" y="1546004"/>
            <a:chExt cx="8512051" cy="698474"/>
          </a:xfrm>
        </p:grpSpPr>
        <p:grpSp>
          <p:nvGrpSpPr>
            <p:cNvPr id="10" name="Group 9"/>
            <p:cNvGrpSpPr/>
            <p:nvPr/>
          </p:nvGrpSpPr>
          <p:grpSpPr>
            <a:xfrm>
              <a:off x="202557" y="1546004"/>
              <a:ext cx="8512051" cy="698474"/>
              <a:chOff x="202557" y="1546004"/>
              <a:chExt cx="8512051" cy="698474"/>
            </a:xfrm>
          </p:grpSpPr>
          <p:sp>
            <p:nvSpPr>
              <p:cNvPr id="6" name="Rectangle 5"/>
              <p:cNvSpPr/>
              <p:nvPr/>
            </p:nvSpPr>
            <p:spPr>
              <a:xfrm>
                <a:off x="717619" y="1546004"/>
                <a:ext cx="7996989" cy="698474"/>
              </a:xfrm>
              <a:prstGeom prst="rect">
                <a:avLst/>
              </a:prstGeom>
              <a:solidFill>
                <a:schemeClr val="accent1"/>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400" b="1" dirty="0">
                  <a:solidFill>
                    <a:srgbClr val="70AD47"/>
                  </a:solidFill>
                  <a:cs typeface="Arial" panose="020B0604020202020204" pitchFamily="34" charset="0"/>
                </a:endParaRPr>
              </a:p>
            </p:txBody>
          </p:sp>
          <p:sp>
            <p:nvSpPr>
              <p:cNvPr id="7" name="Rectangle 6"/>
              <p:cNvSpPr/>
              <p:nvPr/>
            </p:nvSpPr>
            <p:spPr>
              <a:xfrm>
                <a:off x="929098" y="1600200"/>
                <a:ext cx="7633109" cy="590083"/>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r>
                  <a:rPr lang="en-US" sz="1600" dirty="0" smtClean="0">
                    <a:solidFill>
                      <a:prstClr val="black"/>
                    </a:solidFill>
                    <a:latin typeface="Calibri" panose="020F0502020204030204" pitchFamily="34" charset="0"/>
                    <a:cs typeface="Arial" panose="020B0604020202020204" pitchFamily="34" charset="0"/>
                  </a:rPr>
                  <a:t>Creating and Closing Corrective Action Requests</a:t>
                </a:r>
                <a:endParaRPr lang="en-US" sz="1600" dirty="0">
                  <a:solidFill>
                    <a:prstClr val="black"/>
                  </a:solidFill>
                  <a:latin typeface="Calibri" panose="020F0502020204030204" pitchFamily="34" charset="0"/>
                  <a:cs typeface="Arial" panose="020B0604020202020204" pitchFamily="34" charset="0"/>
                </a:endParaRPr>
              </a:p>
            </p:txBody>
          </p:sp>
          <p:sp>
            <p:nvSpPr>
              <p:cNvPr id="8" name="Oval 7"/>
              <p:cNvSpPr>
                <a:spLocks noChangeAspect="1"/>
              </p:cNvSpPr>
              <p:nvPr/>
            </p:nvSpPr>
            <p:spPr>
              <a:xfrm>
                <a:off x="202557" y="1594410"/>
                <a:ext cx="667559" cy="601665"/>
              </a:xfrm>
              <a:prstGeom prst="ellipse">
                <a:avLst/>
              </a:prstGeom>
              <a:solidFill>
                <a:schemeClr val="accent1"/>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prstClr val="white"/>
                  </a:solidFill>
                  <a:cs typeface="Arial" panose="020B0604020202020204" pitchFamily="34" charset="0"/>
                </a:endParaRPr>
              </a:p>
            </p:txBody>
          </p:sp>
        </p:grpSp>
        <p:sp>
          <p:nvSpPr>
            <p:cNvPr id="45" name="Freeform 3"/>
            <p:cNvSpPr>
              <a:spLocks noChangeArrowheads="1"/>
            </p:cNvSpPr>
            <p:nvPr/>
          </p:nvSpPr>
          <p:spPr bwMode="auto">
            <a:xfrm>
              <a:off x="325739" y="1692257"/>
              <a:ext cx="446983" cy="374365"/>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bg1"/>
            </a:solidFill>
            <a:ln>
              <a:noFill/>
            </a:ln>
            <a:effectLst/>
            <a:extLst/>
          </p:spPr>
          <p:txBody>
            <a:bodyPr wrap="none" lIns="91424" tIns="45712" rIns="91424" bIns="45712" anchor="ctr"/>
            <a:lstStyle/>
            <a:p>
              <a:pPr>
                <a:defRPr/>
              </a:pPr>
              <a:endParaRPr lang="en-US" dirty="0">
                <a:latin typeface="Roboto Light" charset="0"/>
                <a:ea typeface="+mn-ea"/>
                <a:cs typeface="+mn-cs"/>
              </a:endParaRPr>
            </a:p>
          </p:txBody>
        </p:sp>
      </p:grpSp>
      <p:grpSp>
        <p:nvGrpSpPr>
          <p:cNvPr id="23" name="Group 22"/>
          <p:cNvGrpSpPr/>
          <p:nvPr/>
        </p:nvGrpSpPr>
        <p:grpSpPr>
          <a:xfrm>
            <a:off x="202557" y="2333563"/>
            <a:ext cx="8512051" cy="698474"/>
            <a:chOff x="202557" y="1546004"/>
            <a:chExt cx="8512051" cy="698474"/>
          </a:xfrm>
        </p:grpSpPr>
        <p:sp>
          <p:nvSpPr>
            <p:cNvPr id="24" name="Rectangle 23"/>
            <p:cNvSpPr/>
            <p:nvPr/>
          </p:nvSpPr>
          <p:spPr>
            <a:xfrm>
              <a:off x="717619" y="1546004"/>
              <a:ext cx="7996989" cy="698474"/>
            </a:xfrm>
            <a:prstGeom prst="rect">
              <a:avLst/>
            </a:prstGeom>
            <a:solidFill>
              <a:srgbClr val="E24307"/>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400" b="1" dirty="0">
                <a:solidFill>
                  <a:srgbClr val="70AD47"/>
                </a:solidFill>
                <a:cs typeface="Arial" panose="020B0604020202020204" pitchFamily="34" charset="0"/>
              </a:endParaRPr>
            </a:p>
          </p:txBody>
        </p:sp>
        <p:sp>
          <p:nvSpPr>
            <p:cNvPr id="25" name="Rectangle 24"/>
            <p:cNvSpPr/>
            <p:nvPr/>
          </p:nvSpPr>
          <p:spPr>
            <a:xfrm>
              <a:off x="929098" y="1600200"/>
              <a:ext cx="7633109" cy="590083"/>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r>
                <a:rPr lang="en-US" sz="1600" dirty="0" smtClean="0">
                  <a:solidFill>
                    <a:prstClr val="black"/>
                  </a:solidFill>
                  <a:latin typeface="Calibri" panose="020F0502020204030204" pitchFamily="34" charset="0"/>
                  <a:cs typeface="Arial" panose="020B0604020202020204" pitchFamily="34" charset="0"/>
                </a:rPr>
                <a:t>Creating and Closing Improvement Plans</a:t>
              </a:r>
              <a:endParaRPr lang="en-US" sz="1600" dirty="0">
                <a:solidFill>
                  <a:prstClr val="black"/>
                </a:solidFill>
                <a:latin typeface="Calibri" panose="020F0502020204030204" pitchFamily="34" charset="0"/>
                <a:cs typeface="Arial" panose="020B0604020202020204" pitchFamily="34" charset="0"/>
              </a:endParaRPr>
            </a:p>
          </p:txBody>
        </p:sp>
        <p:sp>
          <p:nvSpPr>
            <p:cNvPr id="29" name="Oval 28"/>
            <p:cNvSpPr>
              <a:spLocks noChangeAspect="1"/>
            </p:cNvSpPr>
            <p:nvPr/>
          </p:nvSpPr>
          <p:spPr>
            <a:xfrm>
              <a:off x="202557" y="1594410"/>
              <a:ext cx="667559" cy="601665"/>
            </a:xfrm>
            <a:prstGeom prst="ellipse">
              <a:avLst/>
            </a:prstGeom>
            <a:solidFill>
              <a:srgbClr val="E24307"/>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prstClr val="white"/>
                </a:solidFill>
                <a:cs typeface="Arial" panose="020B0604020202020204" pitchFamily="34" charset="0"/>
              </a:endParaRPr>
            </a:p>
          </p:txBody>
        </p:sp>
      </p:grpSp>
      <p:grpSp>
        <p:nvGrpSpPr>
          <p:cNvPr id="48" name="Group 47"/>
          <p:cNvGrpSpPr/>
          <p:nvPr/>
        </p:nvGrpSpPr>
        <p:grpSpPr>
          <a:xfrm>
            <a:off x="408597" y="2486124"/>
            <a:ext cx="281269" cy="339421"/>
            <a:chOff x="7683814" y="5017638"/>
            <a:chExt cx="940329" cy="949796"/>
          </a:xfrm>
        </p:grpSpPr>
        <p:sp>
          <p:nvSpPr>
            <p:cNvPr id="49" name="Freeform 82"/>
            <p:cNvSpPr>
              <a:spLocks noChangeArrowheads="1"/>
            </p:cNvSpPr>
            <p:nvPr/>
          </p:nvSpPr>
          <p:spPr bwMode="auto">
            <a:xfrm>
              <a:off x="7683814" y="5105408"/>
              <a:ext cx="855699" cy="862026"/>
            </a:xfrm>
            <a:custGeom>
              <a:avLst/>
              <a:gdLst>
                <a:gd name="T0" fmla="*/ 1202 w 1203"/>
                <a:gd name="T1" fmla="*/ 599 h 1212"/>
                <a:gd name="T2" fmla="*/ 1202 w 1203"/>
                <a:gd name="T3" fmla="*/ 599 h 1212"/>
                <a:gd name="T4" fmla="*/ 1202 w 1203"/>
                <a:gd name="T5" fmla="*/ 1042 h 1212"/>
                <a:gd name="T6" fmla="*/ 1034 w 1203"/>
                <a:gd name="T7" fmla="*/ 1211 h 1212"/>
                <a:gd name="T8" fmla="*/ 171 w 1203"/>
                <a:gd name="T9" fmla="*/ 1211 h 1212"/>
                <a:gd name="T10" fmla="*/ 0 w 1203"/>
                <a:gd name="T11" fmla="*/ 1042 h 1212"/>
                <a:gd name="T12" fmla="*/ 0 w 1203"/>
                <a:gd name="T13" fmla="*/ 168 h 1212"/>
                <a:gd name="T14" fmla="*/ 171 w 1203"/>
                <a:gd name="T15" fmla="*/ 0 h 1212"/>
                <a:gd name="T16" fmla="*/ 603 w 1203"/>
                <a:gd name="T17" fmla="*/ 0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3" h="1212">
                  <a:moveTo>
                    <a:pt x="1202" y="599"/>
                  </a:moveTo>
                  <a:lnTo>
                    <a:pt x="1202" y="599"/>
                  </a:lnTo>
                  <a:cubicBezTo>
                    <a:pt x="1202" y="1042"/>
                    <a:pt x="1202" y="1042"/>
                    <a:pt x="1202" y="1042"/>
                  </a:cubicBezTo>
                  <a:cubicBezTo>
                    <a:pt x="1202" y="1131"/>
                    <a:pt x="1123" y="1211"/>
                    <a:pt x="1034" y="1211"/>
                  </a:cubicBezTo>
                  <a:cubicBezTo>
                    <a:pt x="171" y="1211"/>
                    <a:pt x="171" y="1211"/>
                    <a:pt x="171" y="1211"/>
                  </a:cubicBezTo>
                  <a:cubicBezTo>
                    <a:pt x="71" y="1211"/>
                    <a:pt x="0" y="1131"/>
                    <a:pt x="0" y="1042"/>
                  </a:cubicBezTo>
                  <a:cubicBezTo>
                    <a:pt x="0" y="168"/>
                    <a:pt x="0" y="168"/>
                    <a:pt x="0" y="168"/>
                  </a:cubicBezTo>
                  <a:cubicBezTo>
                    <a:pt x="0" y="79"/>
                    <a:pt x="71" y="0"/>
                    <a:pt x="171" y="0"/>
                  </a:cubicBezTo>
                  <a:cubicBezTo>
                    <a:pt x="603" y="0"/>
                    <a:pt x="603" y="0"/>
                    <a:pt x="603" y="0"/>
                  </a:cubicBezTo>
                </a:path>
              </a:pathLst>
            </a:custGeom>
            <a:noFill/>
            <a:ln w="4680" cap="flat">
              <a:solidFill>
                <a:schemeClr val="bg1"/>
              </a:solidFill>
              <a:round/>
              <a:headEnd/>
              <a:tailEnd/>
            </a:ln>
            <a:effectLst/>
          </p:spPr>
          <p:txBody>
            <a:bodyPr/>
            <a:lstStyle/>
            <a:p>
              <a:endParaRPr lang="en-US" b="1">
                <a:latin typeface="Roboto Light" charset="0"/>
              </a:endParaRPr>
            </a:p>
          </p:txBody>
        </p:sp>
        <p:sp>
          <p:nvSpPr>
            <p:cNvPr id="50" name="Freeform 83"/>
            <p:cNvSpPr>
              <a:spLocks noChangeArrowheads="1"/>
            </p:cNvSpPr>
            <p:nvPr/>
          </p:nvSpPr>
          <p:spPr bwMode="auto">
            <a:xfrm>
              <a:off x="7896954" y="5017638"/>
              <a:ext cx="727189" cy="727236"/>
            </a:xfrm>
            <a:custGeom>
              <a:avLst/>
              <a:gdLst>
                <a:gd name="T0" fmla="*/ 0 w 1023"/>
                <a:gd name="T1" fmla="*/ 1022 h 1023"/>
                <a:gd name="T2" fmla="*/ 60 w 1023"/>
                <a:gd name="T3" fmla="*/ 720 h 1023"/>
                <a:gd name="T4" fmla="*/ 783 w 1023"/>
                <a:gd name="T5" fmla="*/ 0 h 1023"/>
                <a:gd name="T6" fmla="*/ 1022 w 1023"/>
                <a:gd name="T7" fmla="*/ 239 h 1023"/>
                <a:gd name="T8" fmla="*/ 302 w 1023"/>
                <a:gd name="T9" fmla="*/ 962 h 1023"/>
                <a:gd name="T10" fmla="*/ 0 w 1023"/>
                <a:gd name="T11" fmla="*/ 1022 h 1023"/>
              </a:gdLst>
              <a:ahLst/>
              <a:cxnLst>
                <a:cxn ang="0">
                  <a:pos x="T0" y="T1"/>
                </a:cxn>
                <a:cxn ang="0">
                  <a:pos x="T2" y="T3"/>
                </a:cxn>
                <a:cxn ang="0">
                  <a:pos x="T4" y="T5"/>
                </a:cxn>
                <a:cxn ang="0">
                  <a:pos x="T6" y="T7"/>
                </a:cxn>
                <a:cxn ang="0">
                  <a:pos x="T8" y="T9"/>
                </a:cxn>
                <a:cxn ang="0">
                  <a:pos x="T10" y="T11"/>
                </a:cxn>
              </a:cxnLst>
              <a:rect l="0" t="0" r="r" b="b"/>
              <a:pathLst>
                <a:path w="1023" h="1023">
                  <a:moveTo>
                    <a:pt x="0" y="1022"/>
                  </a:moveTo>
                  <a:lnTo>
                    <a:pt x="60" y="720"/>
                  </a:lnTo>
                  <a:lnTo>
                    <a:pt x="783" y="0"/>
                  </a:lnTo>
                  <a:lnTo>
                    <a:pt x="1022" y="239"/>
                  </a:lnTo>
                  <a:lnTo>
                    <a:pt x="302" y="962"/>
                  </a:lnTo>
                  <a:lnTo>
                    <a:pt x="0" y="1022"/>
                  </a:lnTo>
                </a:path>
              </a:pathLst>
            </a:custGeom>
            <a:noFill/>
            <a:ln w="9525" cap="flat">
              <a:solidFill>
                <a:schemeClr val="bg1"/>
              </a:solidFill>
              <a:bevel/>
              <a:headEnd/>
              <a:tailEnd/>
            </a:ln>
            <a:effectLst/>
          </p:spPr>
          <p:txBody>
            <a:bodyPr wrap="none" anchor="ctr"/>
            <a:lstStyle/>
            <a:p>
              <a:endParaRPr lang="en-US" b="1">
                <a:latin typeface="Roboto Light" charset="0"/>
              </a:endParaRPr>
            </a:p>
          </p:txBody>
        </p:sp>
      </p:grpSp>
    </p:spTree>
    <p:custDataLst>
      <p:tags r:id="rId1"/>
    </p:custDataLst>
    <p:extLst>
      <p:ext uri="{BB962C8B-B14F-4D97-AF65-F5344CB8AC3E}">
        <p14:creationId xmlns:p14="http://schemas.microsoft.com/office/powerpoint/2010/main" val="2670291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THANK YOU</a:t>
            </a:r>
            <a:endParaRPr lang="en-US" dirty="0"/>
          </a:p>
        </p:txBody>
      </p:sp>
      <p:sp>
        <p:nvSpPr>
          <p:cNvPr id="7" name="Slide Number Placeholder 6"/>
          <p:cNvSpPr>
            <a:spLocks noGrp="1"/>
          </p:cNvSpPr>
          <p:nvPr>
            <p:ph type="sldNum" sz="quarter" idx="4294967295"/>
          </p:nvPr>
        </p:nvSpPr>
        <p:spPr>
          <a:xfrm>
            <a:off x="6781800" y="6356350"/>
            <a:ext cx="2362200" cy="365125"/>
          </a:xfrm>
        </p:spPr>
        <p:txBody>
          <a:bodyPr/>
          <a:lstStyle/>
          <a:p>
            <a:pPr defTabSz="914400"/>
            <a:fld id="{8CD5FF4D-2AEA-474C-AA08-93571AB214FD}" type="slidenum">
              <a:rPr lang="en-US" smtClean="0">
                <a:solidFill>
                  <a:prstClr val="black">
                    <a:tint val="75000"/>
                  </a:prstClr>
                </a:solidFill>
              </a:rPr>
              <a:pPr defTabSz="914400"/>
              <a:t>37</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4289254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Corrective Action Requests and Improvement Plans</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4</a:t>
            </a:fld>
            <a:endParaRPr lang="en-US" dirty="0">
              <a:solidFill>
                <a:prstClr val="black">
                  <a:tint val="75000"/>
                </a:prstClr>
              </a:solidFill>
            </a:endParaRPr>
          </a:p>
        </p:txBody>
      </p:sp>
      <p:sp>
        <p:nvSpPr>
          <p:cNvPr id="19" name="Content Placeholder 2"/>
          <p:cNvSpPr txBox="1">
            <a:spLocks/>
          </p:cNvSpPr>
          <p:nvPr/>
        </p:nvSpPr>
        <p:spPr>
          <a:xfrm>
            <a:off x="609600" y="957943"/>
            <a:ext cx="5334000" cy="5213350"/>
          </a:xfrm>
          <a:prstGeom prst="rect">
            <a:avLst/>
          </a:prstGeom>
          <a:noFill/>
          <a:ln>
            <a:noFill/>
          </a:ln>
        </p:spPr>
        <p:txBody>
          <a:bodyPr anchor="ctr">
            <a:normAutofit/>
          </a:bodyPr>
          <a:lstStyle>
            <a:lvl1pPr marL="233363" indent="-233363" algn="l" defTabSz="914400" rtl="0" eaLnBrk="1" latinLnBrk="0" hangingPunct="1">
              <a:spcBef>
                <a:spcPts val="0"/>
              </a:spcBef>
              <a:spcAft>
                <a:spcPts val="300"/>
              </a:spcAft>
              <a:buFont typeface="Arial" panose="020B0604020202020204" pitchFamily="34" charset="0"/>
              <a:buChar char="•"/>
              <a:defRPr sz="2000" kern="1200" baseline="0">
                <a:solidFill>
                  <a:schemeClr val="tx1"/>
                </a:solidFill>
                <a:latin typeface="+mn-lt"/>
                <a:ea typeface="+mn-ea"/>
                <a:cs typeface="+mn-cs"/>
              </a:defRPr>
            </a:lvl1pPr>
            <a:lvl2pPr marL="742950" indent="-285750" algn="l" defTabSz="914400" rtl="0" eaLnBrk="1" latinLnBrk="0" hangingPunct="1">
              <a:spcBef>
                <a:spcPts val="0"/>
              </a:spcBef>
              <a:spcAft>
                <a:spcPts val="300"/>
              </a:spcAft>
              <a:buSzPct val="75000"/>
              <a:buFont typeface="Courier New" panose="02070309020205020404" pitchFamily="49" charset="0"/>
              <a:buChar char="o"/>
              <a:defRPr sz="1800" kern="1200" baseline="0">
                <a:solidFill>
                  <a:schemeClr val="tx1"/>
                </a:solidFill>
                <a:latin typeface="+mn-lt"/>
                <a:ea typeface="+mn-ea"/>
                <a:cs typeface="+mn-cs"/>
              </a:defRPr>
            </a:lvl2pPr>
            <a:lvl3pPr marL="1143000" indent="-228600" algn="l" defTabSz="914400" rtl="0" eaLnBrk="1" latinLnBrk="0" hangingPunct="1">
              <a:spcBef>
                <a:spcPts val="0"/>
              </a:spcBef>
              <a:spcAft>
                <a:spcPts val="3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0"/>
              </a:spcBef>
              <a:spcAft>
                <a:spcPts val="3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0"/>
              </a:spcBef>
              <a:spcAft>
                <a:spcPts val="3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smtClean="0">
                <a:latin typeface="Calibri" panose="020F0502020204030204" pitchFamily="34" charset="0"/>
              </a:rPr>
              <a:t>When a supplier is performing poorly, it may be necessary to take action to help mitigate this issue. The Arizona Procurement Portal (APP) provides an efficient and interactive process for managing performance through Corrective Action Requests and Improvement </a:t>
            </a:r>
            <a:r>
              <a:rPr lang="en-US" sz="1600" dirty="0">
                <a:latin typeface="Calibri" panose="020F0502020204030204" pitchFamily="34" charset="0"/>
              </a:rPr>
              <a:t>P</a:t>
            </a:r>
            <a:r>
              <a:rPr lang="en-US" sz="1600" dirty="0" smtClean="0">
                <a:latin typeface="Calibri" panose="020F0502020204030204" pitchFamily="34" charset="0"/>
              </a:rPr>
              <a:t>lans. </a:t>
            </a:r>
          </a:p>
          <a:p>
            <a:pPr marL="0" indent="0">
              <a:buNone/>
            </a:pPr>
            <a:r>
              <a:rPr lang="en-US" sz="1600" dirty="0" smtClean="0">
                <a:latin typeface="Calibri" panose="020F0502020204030204" pitchFamily="34" charset="0"/>
              </a:rPr>
              <a:t>Corrective Action Requests are formal grievances or complaints which are logged in APP. </a:t>
            </a:r>
            <a:r>
              <a:rPr lang="en-US" sz="1600" dirty="0">
                <a:latin typeface="Calibri" panose="020F0502020204030204" pitchFamily="34" charset="0"/>
              </a:rPr>
              <a:t>A</a:t>
            </a:r>
            <a:r>
              <a:rPr lang="en-US" sz="1600" dirty="0" smtClean="0">
                <a:latin typeface="Calibri" panose="020F0502020204030204" pitchFamily="34" charset="0"/>
              </a:rPr>
              <a:t> Corrective Action Request can be completed for any item in the system, such as a supplier or contract. This allows you to log and track performance issues and mitigation activities related to them.</a:t>
            </a:r>
          </a:p>
          <a:p>
            <a:pPr marL="0" indent="0">
              <a:buNone/>
            </a:pPr>
            <a:r>
              <a:rPr lang="en-US" sz="1600" dirty="0" smtClean="0">
                <a:latin typeface="Calibri" panose="020F0502020204030204" pitchFamily="34" charset="0"/>
              </a:rPr>
              <a:t>An Improvement Plan serves as a roadmap to improve performance. Similar to Corrective Action Requests, Improvement Plans can be created for any item in APP. These plans allow you to assign and schedule tasks that help manage a supplier’s performance and can be linked to Corrective Action Requests or performance assessments. </a:t>
            </a:r>
          </a:p>
          <a:p>
            <a:pPr marL="0" indent="0">
              <a:buNone/>
            </a:pPr>
            <a:r>
              <a:rPr lang="en-US" sz="1600" dirty="0" smtClean="0">
                <a:latin typeface="Calibri" panose="020F0502020204030204" pitchFamily="34" charset="0"/>
              </a:rPr>
              <a:t>In this course, we will further discuss how to create and manage Corrective Action Requests and Improvement Plans.</a:t>
            </a:r>
            <a:endParaRPr lang="en-US" sz="1600" dirty="0">
              <a:latin typeface="Calibri" panose="020F0502020204030204" pitchFamily="34" charset="0"/>
            </a:endParaRPr>
          </a:p>
        </p:txBody>
      </p:sp>
      <p:pic>
        <p:nvPicPr>
          <p:cNvPr id="21" name="Picture 20"/>
          <p:cNvPicPr>
            <a:picLocks noChangeAspect="1"/>
          </p:cNvPicPr>
          <p:nvPr/>
        </p:nvPicPr>
        <p:blipFill rotWithShape="1">
          <a:blip r:embed="rId4"/>
          <a:srcRect r="47941"/>
          <a:stretch/>
        </p:blipFill>
        <p:spPr>
          <a:xfrm>
            <a:off x="6650998" y="704534"/>
            <a:ext cx="2475585" cy="5834378"/>
          </a:xfrm>
          <a:prstGeom prst="rect">
            <a:avLst/>
          </a:prstGeom>
        </p:spPr>
      </p:pic>
    </p:spTree>
    <p:custDataLst>
      <p:tags r:id="rId1"/>
    </p:custDataLst>
    <p:extLst>
      <p:ext uri="{BB962C8B-B14F-4D97-AF65-F5344CB8AC3E}">
        <p14:creationId xmlns:p14="http://schemas.microsoft.com/office/powerpoint/2010/main" val="3568137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228600" y="1066801"/>
            <a:ext cx="8686800" cy="381000"/>
          </a:xfrm>
        </p:spPr>
        <p:txBody>
          <a:bodyPr>
            <a:normAutofit/>
          </a:bodyPr>
          <a:lstStyle/>
          <a:p>
            <a:pPr marL="0" indent="0">
              <a:buNone/>
            </a:pPr>
            <a:r>
              <a:rPr lang="en-US" sz="1800" dirty="0" smtClean="0"/>
              <a:t>During this course, we will:</a:t>
            </a:r>
            <a:endParaRPr lang="en-US" sz="1800"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5</a:t>
            </a:fld>
            <a:endParaRPr lang="en-US" dirty="0">
              <a:solidFill>
                <a:prstClr val="black">
                  <a:tint val="75000"/>
                </a:prstClr>
              </a:solidFill>
            </a:endParaRPr>
          </a:p>
        </p:txBody>
      </p:sp>
      <p:grpSp>
        <p:nvGrpSpPr>
          <p:cNvPr id="19" name="Group 18"/>
          <p:cNvGrpSpPr/>
          <p:nvPr/>
        </p:nvGrpSpPr>
        <p:grpSpPr>
          <a:xfrm>
            <a:off x="202557" y="1546004"/>
            <a:ext cx="8512051" cy="698474"/>
            <a:chOff x="202557" y="1546004"/>
            <a:chExt cx="8512051" cy="698474"/>
          </a:xfrm>
        </p:grpSpPr>
        <p:sp>
          <p:nvSpPr>
            <p:cNvPr id="6" name="Rectangle 5"/>
            <p:cNvSpPr/>
            <p:nvPr/>
          </p:nvSpPr>
          <p:spPr>
            <a:xfrm>
              <a:off x="717619" y="1546004"/>
              <a:ext cx="7996989" cy="698474"/>
            </a:xfrm>
            <a:prstGeom prst="rect">
              <a:avLst/>
            </a:prstGeom>
            <a:solidFill>
              <a:schemeClr val="accent1"/>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400" b="1" dirty="0">
                <a:solidFill>
                  <a:srgbClr val="70AD47"/>
                </a:solidFill>
                <a:cs typeface="Arial" panose="020B0604020202020204" pitchFamily="34" charset="0"/>
              </a:endParaRPr>
            </a:p>
          </p:txBody>
        </p:sp>
        <p:sp>
          <p:nvSpPr>
            <p:cNvPr id="7" name="Rectangle 6"/>
            <p:cNvSpPr/>
            <p:nvPr/>
          </p:nvSpPr>
          <p:spPr>
            <a:xfrm>
              <a:off x="929098" y="1600200"/>
              <a:ext cx="7633109" cy="590083"/>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lvl="0"/>
              <a:r>
                <a:rPr lang="en-US" sz="1400" dirty="0"/>
                <a:t>Explain the </a:t>
              </a:r>
              <a:r>
                <a:rPr lang="en-US" sz="1400" dirty="0" smtClean="0"/>
                <a:t>Corrective Action Requests </a:t>
              </a:r>
              <a:r>
                <a:rPr lang="en-US" sz="1400" dirty="0"/>
                <a:t>and </a:t>
              </a:r>
              <a:r>
                <a:rPr lang="en-US" sz="1400" dirty="0" smtClean="0"/>
                <a:t>Improvement </a:t>
              </a:r>
              <a:r>
                <a:rPr lang="en-US" sz="1400" dirty="0"/>
                <a:t>Plan processes and articulate their key benefits</a:t>
              </a:r>
            </a:p>
          </p:txBody>
        </p:sp>
        <p:sp>
          <p:nvSpPr>
            <p:cNvPr id="8" name="Oval 7"/>
            <p:cNvSpPr>
              <a:spLocks noChangeAspect="1"/>
            </p:cNvSpPr>
            <p:nvPr/>
          </p:nvSpPr>
          <p:spPr>
            <a:xfrm>
              <a:off x="202557" y="1594410"/>
              <a:ext cx="667559" cy="601665"/>
            </a:xfrm>
            <a:prstGeom prst="ellipse">
              <a:avLst/>
            </a:prstGeom>
            <a:solidFill>
              <a:schemeClr val="accent1"/>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prstClr val="white"/>
                </a:solidFill>
                <a:cs typeface="Arial" panose="020B0604020202020204" pitchFamily="34" charset="0"/>
              </a:endParaRPr>
            </a:p>
          </p:txBody>
        </p:sp>
        <p:pic>
          <p:nvPicPr>
            <p:cNvPr id="9" name="Picture 2" descr="https://image.freepik.com/free-icon/white-check-mark-inside-a-circle_318-40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1" y="1579540"/>
              <a:ext cx="597192" cy="5971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202557" y="2435082"/>
            <a:ext cx="8512051" cy="698474"/>
            <a:chOff x="202557" y="2461250"/>
            <a:chExt cx="8512051" cy="698474"/>
          </a:xfrm>
        </p:grpSpPr>
        <p:sp>
          <p:nvSpPr>
            <p:cNvPr id="10" name="Rectangle 9"/>
            <p:cNvSpPr/>
            <p:nvPr/>
          </p:nvSpPr>
          <p:spPr>
            <a:xfrm>
              <a:off x="717619" y="2461250"/>
              <a:ext cx="7996989" cy="698474"/>
            </a:xfrm>
            <a:prstGeom prst="rect">
              <a:avLst/>
            </a:prstGeom>
            <a:solidFill>
              <a:srgbClr val="75A439"/>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400" b="1" dirty="0">
                <a:solidFill>
                  <a:srgbClr val="70AD47"/>
                </a:solidFill>
                <a:cs typeface="Arial" panose="020B0604020202020204" pitchFamily="34" charset="0"/>
              </a:endParaRPr>
            </a:p>
          </p:txBody>
        </p:sp>
        <p:sp>
          <p:nvSpPr>
            <p:cNvPr id="11" name="Rectangle 10"/>
            <p:cNvSpPr/>
            <p:nvPr/>
          </p:nvSpPr>
          <p:spPr>
            <a:xfrm>
              <a:off x="929098" y="2515446"/>
              <a:ext cx="7633109" cy="590083"/>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r>
                <a:rPr lang="en-US" sz="1400" dirty="0"/>
                <a:t>Create and complete </a:t>
              </a:r>
              <a:r>
                <a:rPr lang="en-US" sz="1400" dirty="0" smtClean="0"/>
                <a:t>a Corrective Action Requests</a:t>
              </a:r>
              <a:endParaRPr lang="en-US" sz="1400" dirty="0">
                <a:solidFill>
                  <a:prstClr val="black"/>
                </a:solidFill>
                <a:cs typeface="Arial" panose="020B0604020202020204" pitchFamily="34" charset="0"/>
              </a:endParaRPr>
            </a:p>
          </p:txBody>
        </p:sp>
        <p:sp>
          <p:nvSpPr>
            <p:cNvPr id="12" name="Oval 11"/>
            <p:cNvSpPr>
              <a:spLocks noChangeAspect="1"/>
            </p:cNvSpPr>
            <p:nvPr/>
          </p:nvSpPr>
          <p:spPr>
            <a:xfrm>
              <a:off x="202557" y="2509656"/>
              <a:ext cx="667559" cy="601664"/>
            </a:xfrm>
            <a:prstGeom prst="ellipse">
              <a:avLst/>
            </a:prstGeom>
            <a:solidFill>
              <a:srgbClr val="75A439"/>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prstClr val="white"/>
                </a:solidFill>
                <a:cs typeface="Arial" panose="020B0604020202020204" pitchFamily="34" charset="0"/>
              </a:endParaRPr>
            </a:p>
          </p:txBody>
        </p:sp>
        <p:pic>
          <p:nvPicPr>
            <p:cNvPr id="13" name="Picture 2" descr="https://image.freepik.com/free-icon/white-check-mark-inside-a-circle_318-40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1" y="2497230"/>
              <a:ext cx="597191" cy="5971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196461" y="3324160"/>
            <a:ext cx="8512051" cy="698474"/>
            <a:chOff x="202557" y="2461250"/>
            <a:chExt cx="8512051" cy="698474"/>
          </a:xfrm>
        </p:grpSpPr>
        <p:sp>
          <p:nvSpPr>
            <p:cNvPr id="15" name="Rectangle 14"/>
            <p:cNvSpPr/>
            <p:nvPr/>
          </p:nvSpPr>
          <p:spPr>
            <a:xfrm>
              <a:off x="717619" y="2461250"/>
              <a:ext cx="7996989" cy="698474"/>
            </a:xfrm>
            <a:prstGeom prst="rect">
              <a:avLst/>
            </a:prstGeom>
            <a:solidFill>
              <a:schemeClr val="accent2"/>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400" b="1" dirty="0">
                <a:solidFill>
                  <a:srgbClr val="70AD47"/>
                </a:solidFill>
                <a:cs typeface="Arial" panose="020B0604020202020204" pitchFamily="34" charset="0"/>
              </a:endParaRPr>
            </a:p>
          </p:txBody>
        </p:sp>
        <p:sp>
          <p:nvSpPr>
            <p:cNvPr id="16" name="Rectangle 15"/>
            <p:cNvSpPr/>
            <p:nvPr/>
          </p:nvSpPr>
          <p:spPr>
            <a:xfrm>
              <a:off x="929098" y="2515446"/>
              <a:ext cx="7633109" cy="590083"/>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r>
                <a:rPr lang="en-US" sz="1400" dirty="0"/>
                <a:t>Create and complete </a:t>
              </a:r>
              <a:r>
                <a:rPr lang="en-US" sz="1400" dirty="0" smtClean="0"/>
                <a:t>an Improvement Plan</a:t>
              </a:r>
              <a:endParaRPr lang="en-US" sz="1400" dirty="0">
                <a:solidFill>
                  <a:prstClr val="black"/>
                </a:solidFill>
                <a:cs typeface="Arial" panose="020B0604020202020204" pitchFamily="34" charset="0"/>
              </a:endParaRPr>
            </a:p>
          </p:txBody>
        </p:sp>
        <p:sp>
          <p:nvSpPr>
            <p:cNvPr id="17" name="Oval 16"/>
            <p:cNvSpPr>
              <a:spLocks noChangeAspect="1"/>
            </p:cNvSpPr>
            <p:nvPr/>
          </p:nvSpPr>
          <p:spPr>
            <a:xfrm>
              <a:off x="202557" y="2509656"/>
              <a:ext cx="667559" cy="601664"/>
            </a:xfrm>
            <a:prstGeom prst="ellipse">
              <a:avLst/>
            </a:prstGeom>
            <a:solidFill>
              <a:schemeClr val="accent2"/>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prstClr val="white"/>
                </a:solidFill>
                <a:cs typeface="Arial" panose="020B0604020202020204" pitchFamily="34" charset="0"/>
              </a:endParaRPr>
            </a:p>
          </p:txBody>
        </p:sp>
        <p:pic>
          <p:nvPicPr>
            <p:cNvPr id="18" name="Picture 2" descr="https://image.freepik.com/free-icon/white-check-mark-inside-a-circle_318-40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1" y="2494786"/>
              <a:ext cx="597191" cy="597191"/>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847705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Process </a:t>
            </a:r>
            <a:r>
              <a:rPr lang="en-US" dirty="0" smtClean="0"/>
              <a:t>Changes</a:t>
            </a:r>
            <a:endParaRPr lang="en-US" dirty="0"/>
          </a:p>
        </p:txBody>
      </p:sp>
      <p:sp>
        <p:nvSpPr>
          <p:cNvPr id="3" name="Content Placeholder 2"/>
          <p:cNvSpPr>
            <a:spLocks noGrp="1"/>
          </p:cNvSpPr>
          <p:nvPr>
            <p:ph idx="1"/>
          </p:nvPr>
        </p:nvSpPr>
        <p:spPr>
          <a:xfrm>
            <a:off x="228600" y="1066801"/>
            <a:ext cx="8686800" cy="762000"/>
          </a:xfrm>
        </p:spPr>
        <p:txBody>
          <a:bodyPr>
            <a:normAutofit/>
          </a:bodyPr>
          <a:lstStyle/>
          <a:p>
            <a:pPr marL="0" indent="0">
              <a:buNone/>
            </a:pPr>
            <a:r>
              <a:rPr lang="en-US" sz="1800" dirty="0" smtClean="0"/>
              <a:t>APP has </a:t>
            </a:r>
            <a:r>
              <a:rPr lang="en-US" sz="1800" dirty="0"/>
              <a:t>created the following changes to the </a:t>
            </a:r>
            <a:r>
              <a:rPr lang="en-US" sz="1800" dirty="0" smtClean="0"/>
              <a:t>Corrective Action Requests and Improvement Plan process</a:t>
            </a:r>
            <a:r>
              <a:rPr lang="en-US" sz="1800" dirty="0"/>
              <a:t>. These changes will be discussed throughout this training.</a:t>
            </a:r>
          </a:p>
          <a:p>
            <a:pPr marL="0" indent="0">
              <a:buNone/>
            </a:pPr>
            <a:endParaRPr lang="en-US" sz="1800"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6</a:t>
            </a:fld>
            <a:endParaRPr lang="en-US" dirty="0">
              <a:solidFill>
                <a:prstClr val="black">
                  <a:tint val="75000"/>
                </a:prstClr>
              </a:solidFill>
            </a:endParaRPr>
          </a:p>
        </p:txBody>
      </p:sp>
      <p:sp>
        <p:nvSpPr>
          <p:cNvPr id="8" name="Rectangle 7"/>
          <p:cNvSpPr/>
          <p:nvPr/>
        </p:nvSpPr>
        <p:spPr>
          <a:xfrm>
            <a:off x="743662" y="1920107"/>
            <a:ext cx="8001000" cy="698474"/>
          </a:xfrm>
          <a:prstGeom prst="rect">
            <a:avLst/>
          </a:prstGeom>
          <a:solidFill>
            <a:schemeClr val="accent1"/>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400" b="1" dirty="0">
              <a:solidFill>
                <a:srgbClr val="70AD47"/>
              </a:solidFill>
              <a:cs typeface="Arial" panose="020B0604020202020204" pitchFamily="34" charset="0"/>
            </a:endParaRPr>
          </a:p>
        </p:txBody>
      </p:sp>
      <p:sp>
        <p:nvSpPr>
          <p:cNvPr id="9" name="Rectangle 8"/>
          <p:cNvSpPr/>
          <p:nvPr/>
        </p:nvSpPr>
        <p:spPr>
          <a:xfrm>
            <a:off x="955140" y="1974303"/>
            <a:ext cx="7635240" cy="590083"/>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r>
              <a:rPr lang="en-US" sz="1400" dirty="0" smtClean="0">
                <a:solidFill>
                  <a:prstClr val="black"/>
                </a:solidFill>
                <a:cs typeface="Arial" panose="020B0604020202020204" pitchFamily="34" charset="0"/>
              </a:rPr>
              <a:t>Corrective Action Requests are now logged in APP for easier tracking and monitoring and suppliers are automatically notified when one has been created for them.</a:t>
            </a:r>
            <a:endParaRPr lang="en-US" sz="1400" dirty="0">
              <a:solidFill>
                <a:prstClr val="black"/>
              </a:solidFill>
              <a:cs typeface="Arial" panose="020B0604020202020204" pitchFamily="34" charset="0"/>
            </a:endParaRPr>
          </a:p>
        </p:txBody>
      </p:sp>
      <p:sp>
        <p:nvSpPr>
          <p:cNvPr id="10" name="Oval 9"/>
          <p:cNvSpPr>
            <a:spLocks noChangeAspect="1"/>
          </p:cNvSpPr>
          <p:nvPr/>
        </p:nvSpPr>
        <p:spPr>
          <a:xfrm>
            <a:off x="228600" y="1968513"/>
            <a:ext cx="667559" cy="601665"/>
          </a:xfrm>
          <a:prstGeom prst="ellipse">
            <a:avLst/>
          </a:prstGeom>
          <a:solidFill>
            <a:schemeClr val="accent1"/>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prstClr val="white"/>
              </a:solidFill>
              <a:cs typeface="Arial" panose="020B0604020202020204" pitchFamily="34" charset="0"/>
            </a:endParaRPr>
          </a:p>
        </p:txBody>
      </p:sp>
      <p:sp>
        <p:nvSpPr>
          <p:cNvPr id="11" name="Rectangle 10"/>
          <p:cNvSpPr/>
          <p:nvPr/>
        </p:nvSpPr>
        <p:spPr>
          <a:xfrm>
            <a:off x="358620" y="2007734"/>
            <a:ext cx="394660" cy="523220"/>
          </a:xfrm>
          <a:prstGeom prst="rect">
            <a:avLst/>
          </a:prstGeom>
        </p:spPr>
        <p:txBody>
          <a:bodyPr wrap="none">
            <a:spAutoFit/>
          </a:bodyPr>
          <a:lstStyle/>
          <a:p>
            <a:r>
              <a:rPr lang="en-US" sz="2800" b="1" dirty="0">
                <a:solidFill>
                  <a:prstClr val="white"/>
                </a:solidFill>
                <a:latin typeface="+mj-lt"/>
              </a:rPr>
              <a:t>1</a:t>
            </a:r>
          </a:p>
        </p:txBody>
      </p:sp>
      <p:sp>
        <p:nvSpPr>
          <p:cNvPr id="13" name="Rectangle 12"/>
          <p:cNvSpPr/>
          <p:nvPr/>
        </p:nvSpPr>
        <p:spPr>
          <a:xfrm>
            <a:off x="743662" y="2815457"/>
            <a:ext cx="8001000" cy="698474"/>
          </a:xfrm>
          <a:prstGeom prst="rect">
            <a:avLst/>
          </a:prstGeom>
          <a:solidFill>
            <a:srgbClr val="E24307"/>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400" b="1" dirty="0">
              <a:solidFill>
                <a:srgbClr val="70AD47"/>
              </a:solidFill>
              <a:cs typeface="Arial" panose="020B0604020202020204" pitchFamily="34" charset="0"/>
            </a:endParaRPr>
          </a:p>
        </p:txBody>
      </p:sp>
      <p:sp>
        <p:nvSpPr>
          <p:cNvPr id="14" name="Rectangle 13"/>
          <p:cNvSpPr/>
          <p:nvPr/>
        </p:nvSpPr>
        <p:spPr>
          <a:xfrm>
            <a:off x="955140" y="2869653"/>
            <a:ext cx="7635240" cy="590083"/>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r>
              <a:rPr lang="en-US" sz="1400" dirty="0" smtClean="0">
                <a:solidFill>
                  <a:prstClr val="black"/>
                </a:solidFill>
                <a:cs typeface="Arial" panose="020B0604020202020204" pitchFamily="34" charset="0"/>
              </a:rPr>
              <a:t>Improvement Plans are created in APP and can be linked to performance assessments and Corrective Action Requests.</a:t>
            </a:r>
            <a:endParaRPr lang="en-US" sz="1400" dirty="0">
              <a:solidFill>
                <a:prstClr val="black"/>
              </a:solidFill>
              <a:cs typeface="Arial" panose="020B0604020202020204" pitchFamily="34" charset="0"/>
            </a:endParaRPr>
          </a:p>
        </p:txBody>
      </p:sp>
      <p:sp>
        <p:nvSpPr>
          <p:cNvPr id="15" name="Oval 14"/>
          <p:cNvSpPr>
            <a:spLocks noChangeAspect="1"/>
          </p:cNvSpPr>
          <p:nvPr/>
        </p:nvSpPr>
        <p:spPr>
          <a:xfrm>
            <a:off x="228600" y="2863863"/>
            <a:ext cx="667559" cy="601664"/>
          </a:xfrm>
          <a:prstGeom prst="ellipse">
            <a:avLst/>
          </a:prstGeom>
          <a:solidFill>
            <a:srgbClr val="E24307"/>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prstClr val="white"/>
              </a:solidFill>
              <a:cs typeface="Arial" panose="020B0604020202020204" pitchFamily="34" charset="0"/>
            </a:endParaRPr>
          </a:p>
        </p:txBody>
      </p:sp>
      <p:sp>
        <p:nvSpPr>
          <p:cNvPr id="16" name="Rectangle 15"/>
          <p:cNvSpPr/>
          <p:nvPr/>
        </p:nvSpPr>
        <p:spPr>
          <a:xfrm>
            <a:off x="376958" y="2905878"/>
            <a:ext cx="394660" cy="523220"/>
          </a:xfrm>
          <a:prstGeom prst="rect">
            <a:avLst/>
          </a:prstGeom>
        </p:spPr>
        <p:txBody>
          <a:bodyPr wrap="none">
            <a:spAutoFit/>
          </a:bodyPr>
          <a:lstStyle/>
          <a:p>
            <a:r>
              <a:rPr lang="en-US" sz="2800" b="1" dirty="0">
                <a:solidFill>
                  <a:prstClr val="white"/>
                </a:solidFill>
                <a:latin typeface="+mj-lt"/>
              </a:rPr>
              <a:t>2</a:t>
            </a:r>
          </a:p>
        </p:txBody>
      </p:sp>
      <p:sp>
        <p:nvSpPr>
          <p:cNvPr id="18" name="Rectangle 17"/>
          <p:cNvSpPr/>
          <p:nvPr/>
        </p:nvSpPr>
        <p:spPr>
          <a:xfrm>
            <a:off x="743662" y="3710807"/>
            <a:ext cx="8001000" cy="698474"/>
          </a:xfrm>
          <a:prstGeom prst="rect">
            <a:avLst/>
          </a:prstGeom>
          <a:solidFill>
            <a:srgbClr val="6CBCCB"/>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400" b="1" dirty="0">
              <a:solidFill>
                <a:srgbClr val="70AD47"/>
              </a:solidFill>
              <a:cs typeface="Arial" panose="020B0604020202020204" pitchFamily="34" charset="0"/>
            </a:endParaRPr>
          </a:p>
        </p:txBody>
      </p:sp>
      <p:sp>
        <p:nvSpPr>
          <p:cNvPr id="19" name="Rectangle 18"/>
          <p:cNvSpPr/>
          <p:nvPr/>
        </p:nvSpPr>
        <p:spPr>
          <a:xfrm>
            <a:off x="955140" y="3765003"/>
            <a:ext cx="7635240" cy="590083"/>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r>
              <a:rPr lang="en-US" sz="1400" dirty="0" smtClean="0">
                <a:solidFill>
                  <a:prstClr val="black"/>
                </a:solidFill>
                <a:cs typeface="Arial" panose="020B0604020202020204" pitchFamily="34" charset="0"/>
              </a:rPr>
              <a:t>Scheduled tasks can be viewed and updated from a single page.</a:t>
            </a:r>
            <a:endParaRPr lang="en-US" sz="1400" dirty="0">
              <a:solidFill>
                <a:prstClr val="black"/>
              </a:solidFill>
              <a:cs typeface="Arial" panose="020B0604020202020204" pitchFamily="34" charset="0"/>
            </a:endParaRPr>
          </a:p>
        </p:txBody>
      </p:sp>
      <p:sp>
        <p:nvSpPr>
          <p:cNvPr id="20" name="Oval 19"/>
          <p:cNvSpPr>
            <a:spLocks noChangeAspect="1"/>
          </p:cNvSpPr>
          <p:nvPr/>
        </p:nvSpPr>
        <p:spPr>
          <a:xfrm>
            <a:off x="228600" y="3759213"/>
            <a:ext cx="667559" cy="601664"/>
          </a:xfrm>
          <a:prstGeom prst="ellipse">
            <a:avLst/>
          </a:prstGeom>
          <a:solidFill>
            <a:srgbClr val="6CBCCB"/>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prstClr val="white"/>
              </a:solidFill>
              <a:cs typeface="Arial" panose="020B0604020202020204" pitchFamily="34" charset="0"/>
            </a:endParaRPr>
          </a:p>
        </p:txBody>
      </p:sp>
      <p:sp>
        <p:nvSpPr>
          <p:cNvPr id="21" name="Rectangle 20"/>
          <p:cNvSpPr/>
          <p:nvPr/>
        </p:nvSpPr>
        <p:spPr>
          <a:xfrm>
            <a:off x="376958" y="3798764"/>
            <a:ext cx="394660" cy="523220"/>
          </a:xfrm>
          <a:prstGeom prst="rect">
            <a:avLst/>
          </a:prstGeom>
        </p:spPr>
        <p:txBody>
          <a:bodyPr wrap="none">
            <a:spAutoFit/>
          </a:bodyPr>
          <a:lstStyle/>
          <a:p>
            <a:r>
              <a:rPr lang="en-US" sz="2800" b="1" dirty="0">
                <a:solidFill>
                  <a:prstClr val="white"/>
                </a:solidFill>
                <a:latin typeface="+mj-lt"/>
              </a:rPr>
              <a:t>3</a:t>
            </a:r>
          </a:p>
        </p:txBody>
      </p:sp>
    </p:spTree>
    <p:custDataLst>
      <p:tags r:id="rId1"/>
    </p:custDataLst>
    <p:extLst>
      <p:ext uri="{BB962C8B-B14F-4D97-AF65-F5344CB8AC3E}">
        <p14:creationId xmlns:p14="http://schemas.microsoft.com/office/powerpoint/2010/main" val="363607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3"/>
          <p:cNvSpPr txBox="1">
            <a:spLocks/>
          </p:cNvSpPr>
          <p:nvPr/>
        </p:nvSpPr>
        <p:spPr>
          <a:xfrm>
            <a:off x="647700" y="2628900"/>
            <a:ext cx="7848600" cy="1600200"/>
          </a:xfrm>
          <a:prstGeom prst="roundRect">
            <a:avLst>
              <a:gd name="adj" fmla="val 6337"/>
            </a:avLst>
          </a:prstGeom>
          <a:solidFill>
            <a:sysClr val="window" lastClr="FFFFFF"/>
          </a:solidFill>
          <a:ln w="57150">
            <a:solidFill>
              <a:srgbClr val="002857"/>
            </a:solidFill>
          </a:ln>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SzPct val="75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ctr">
              <a:defRPr/>
            </a:pPr>
            <a:r>
              <a:rPr lang="en-US" sz="3200" cap="all" dirty="0" smtClean="0">
                <a:solidFill>
                  <a:srgbClr val="69676D"/>
                </a:solidFill>
                <a:latin typeface="Calibri" panose="020F0502020204030204" pitchFamily="34" charset="0"/>
              </a:rPr>
              <a:t>Process Overview</a:t>
            </a:r>
            <a:endParaRPr lang="en-US" sz="1600" dirty="0">
              <a:solidFill>
                <a:sysClr val="window" lastClr="FFFFFF"/>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802400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Process Overview</a:t>
            </a:r>
            <a:endParaRPr lang="en-US" sz="3200" dirty="0"/>
          </a:p>
        </p:txBody>
      </p:sp>
      <p:sp>
        <p:nvSpPr>
          <p:cNvPr id="36" name="Isosceles Triangle 35"/>
          <p:cNvSpPr/>
          <p:nvPr/>
        </p:nvSpPr>
        <p:spPr bwMode="auto">
          <a:xfrm rot="16200000" flipH="1" flipV="1">
            <a:off x="3316653" y="3304434"/>
            <a:ext cx="2776257" cy="265563"/>
          </a:xfrm>
          <a:prstGeom prst="triangle">
            <a:avLst>
              <a:gd name="adj" fmla="val 50335"/>
            </a:avLst>
          </a:prstGeom>
          <a:solidFill>
            <a:srgbClr val="DBDBDB"/>
          </a:solidFill>
          <a:ln>
            <a:noFill/>
          </a:ln>
          <a:effectLst/>
          <a:extLst/>
        </p:spPr>
        <p:txBody>
          <a:bodyPr vert="horz" wrap="square" lIns="90000" tIns="46800" rIns="90000" bIns="4680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prstClr val="black"/>
              </a:solidFill>
              <a:latin typeface="Arial" charset="0"/>
            </a:endParaRPr>
          </a:p>
        </p:txBody>
      </p:sp>
      <p:grpSp>
        <p:nvGrpSpPr>
          <p:cNvPr id="38" name="Group 37"/>
          <p:cNvGrpSpPr/>
          <p:nvPr/>
        </p:nvGrpSpPr>
        <p:grpSpPr>
          <a:xfrm>
            <a:off x="4676255" y="1752176"/>
            <a:ext cx="703660" cy="707231"/>
            <a:chOff x="4820071" y="1113592"/>
            <a:chExt cx="703660" cy="707231"/>
          </a:xfrm>
        </p:grpSpPr>
        <p:sp>
          <p:nvSpPr>
            <p:cNvPr id="39" name="Oval 38"/>
            <p:cNvSpPr/>
            <p:nvPr/>
          </p:nvSpPr>
          <p:spPr bwMode="auto">
            <a:xfrm>
              <a:off x="4820071" y="1113592"/>
              <a:ext cx="703660" cy="707231"/>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8800" dirty="0">
                <a:solidFill>
                  <a:prstClr val="white"/>
                </a:solidFill>
              </a:endParaRPr>
            </a:p>
          </p:txBody>
        </p:sp>
        <p:sp>
          <p:nvSpPr>
            <p:cNvPr id="40" name="Freeform 39"/>
            <p:cNvSpPr>
              <a:spLocks noChangeAspect="1" noEditPoints="1"/>
            </p:cNvSpPr>
            <p:nvPr/>
          </p:nvSpPr>
          <p:spPr bwMode="auto">
            <a:xfrm>
              <a:off x="4938477" y="1274379"/>
              <a:ext cx="466848" cy="385657"/>
            </a:xfrm>
            <a:custGeom>
              <a:avLst/>
              <a:gdLst/>
              <a:ahLst/>
              <a:cxnLst>
                <a:cxn ang="0">
                  <a:pos x="26" y="0"/>
                </a:cxn>
                <a:cxn ang="0">
                  <a:pos x="242" y="0"/>
                </a:cxn>
                <a:cxn ang="0">
                  <a:pos x="269" y="27"/>
                </a:cxn>
                <a:cxn ang="0">
                  <a:pos x="269" y="159"/>
                </a:cxn>
                <a:cxn ang="0">
                  <a:pos x="242" y="185"/>
                </a:cxn>
                <a:cxn ang="0">
                  <a:pos x="175" y="185"/>
                </a:cxn>
                <a:cxn ang="0">
                  <a:pos x="168" y="185"/>
                </a:cxn>
                <a:cxn ang="0">
                  <a:pos x="168" y="212"/>
                </a:cxn>
                <a:cxn ang="0">
                  <a:pos x="223" y="212"/>
                </a:cxn>
                <a:cxn ang="0">
                  <a:pos x="223" y="222"/>
                </a:cxn>
                <a:cxn ang="0">
                  <a:pos x="168" y="222"/>
                </a:cxn>
                <a:cxn ang="0">
                  <a:pos x="168" y="222"/>
                </a:cxn>
                <a:cxn ang="0">
                  <a:pos x="165" y="222"/>
                </a:cxn>
                <a:cxn ang="0">
                  <a:pos x="110" y="222"/>
                </a:cxn>
                <a:cxn ang="0">
                  <a:pos x="110" y="222"/>
                </a:cxn>
                <a:cxn ang="0">
                  <a:pos x="107" y="222"/>
                </a:cxn>
                <a:cxn ang="0">
                  <a:pos x="107" y="222"/>
                </a:cxn>
                <a:cxn ang="0">
                  <a:pos x="51" y="222"/>
                </a:cxn>
                <a:cxn ang="0">
                  <a:pos x="51" y="212"/>
                </a:cxn>
                <a:cxn ang="0">
                  <a:pos x="107" y="212"/>
                </a:cxn>
                <a:cxn ang="0">
                  <a:pos x="107" y="185"/>
                </a:cxn>
                <a:cxn ang="0">
                  <a:pos x="106" y="185"/>
                </a:cxn>
                <a:cxn ang="0">
                  <a:pos x="32" y="185"/>
                </a:cxn>
                <a:cxn ang="0">
                  <a:pos x="26" y="185"/>
                </a:cxn>
                <a:cxn ang="0">
                  <a:pos x="0" y="159"/>
                </a:cxn>
                <a:cxn ang="0">
                  <a:pos x="0" y="27"/>
                </a:cxn>
                <a:cxn ang="0">
                  <a:pos x="26" y="0"/>
                </a:cxn>
                <a:cxn ang="0">
                  <a:pos x="237" y="169"/>
                </a:cxn>
                <a:cxn ang="0">
                  <a:pos x="231" y="176"/>
                </a:cxn>
                <a:cxn ang="0">
                  <a:pos x="237" y="182"/>
                </a:cxn>
                <a:cxn ang="0">
                  <a:pos x="244" y="176"/>
                </a:cxn>
                <a:cxn ang="0">
                  <a:pos x="237" y="169"/>
                </a:cxn>
                <a:cxn ang="0">
                  <a:pos x="18" y="16"/>
                </a:cxn>
                <a:cxn ang="0">
                  <a:pos x="18" y="167"/>
                </a:cxn>
                <a:cxn ang="0">
                  <a:pos x="248" y="167"/>
                </a:cxn>
                <a:cxn ang="0">
                  <a:pos x="248" y="16"/>
                </a:cxn>
                <a:cxn ang="0">
                  <a:pos x="18" y="16"/>
                </a:cxn>
              </a:cxnLst>
              <a:rect l="0" t="0" r="r" b="b"/>
              <a:pathLst>
                <a:path w="269" h="222">
                  <a:moveTo>
                    <a:pt x="26" y="0"/>
                  </a:moveTo>
                  <a:cubicBezTo>
                    <a:pt x="242" y="0"/>
                    <a:pt x="242" y="0"/>
                    <a:pt x="242" y="0"/>
                  </a:cubicBezTo>
                  <a:cubicBezTo>
                    <a:pt x="257" y="0"/>
                    <a:pt x="269" y="12"/>
                    <a:pt x="269" y="27"/>
                  </a:cubicBezTo>
                  <a:cubicBezTo>
                    <a:pt x="269" y="159"/>
                    <a:pt x="269" y="159"/>
                    <a:pt x="269" y="159"/>
                  </a:cubicBezTo>
                  <a:cubicBezTo>
                    <a:pt x="269" y="173"/>
                    <a:pt x="257" y="185"/>
                    <a:pt x="242" y="185"/>
                  </a:cubicBezTo>
                  <a:cubicBezTo>
                    <a:pt x="175" y="185"/>
                    <a:pt x="175" y="185"/>
                    <a:pt x="175" y="185"/>
                  </a:cubicBezTo>
                  <a:cubicBezTo>
                    <a:pt x="168" y="185"/>
                    <a:pt x="168" y="185"/>
                    <a:pt x="168" y="185"/>
                  </a:cubicBezTo>
                  <a:cubicBezTo>
                    <a:pt x="168" y="212"/>
                    <a:pt x="168" y="212"/>
                    <a:pt x="168" y="212"/>
                  </a:cubicBezTo>
                  <a:cubicBezTo>
                    <a:pt x="223" y="212"/>
                    <a:pt x="223" y="212"/>
                    <a:pt x="223" y="212"/>
                  </a:cubicBezTo>
                  <a:cubicBezTo>
                    <a:pt x="223" y="222"/>
                    <a:pt x="223" y="222"/>
                    <a:pt x="223" y="222"/>
                  </a:cubicBezTo>
                  <a:cubicBezTo>
                    <a:pt x="168" y="222"/>
                    <a:pt x="168" y="222"/>
                    <a:pt x="168" y="222"/>
                  </a:cubicBezTo>
                  <a:cubicBezTo>
                    <a:pt x="168" y="222"/>
                    <a:pt x="168" y="222"/>
                    <a:pt x="168" y="222"/>
                  </a:cubicBezTo>
                  <a:cubicBezTo>
                    <a:pt x="165" y="222"/>
                    <a:pt x="165" y="222"/>
                    <a:pt x="165" y="222"/>
                  </a:cubicBezTo>
                  <a:cubicBezTo>
                    <a:pt x="110" y="222"/>
                    <a:pt x="110" y="222"/>
                    <a:pt x="110" y="222"/>
                  </a:cubicBezTo>
                  <a:cubicBezTo>
                    <a:pt x="110" y="222"/>
                    <a:pt x="110" y="222"/>
                    <a:pt x="110" y="222"/>
                  </a:cubicBezTo>
                  <a:cubicBezTo>
                    <a:pt x="107" y="222"/>
                    <a:pt x="107" y="222"/>
                    <a:pt x="107" y="222"/>
                  </a:cubicBezTo>
                  <a:cubicBezTo>
                    <a:pt x="107" y="222"/>
                    <a:pt x="107" y="222"/>
                    <a:pt x="107" y="222"/>
                  </a:cubicBezTo>
                  <a:cubicBezTo>
                    <a:pt x="51" y="222"/>
                    <a:pt x="51" y="222"/>
                    <a:pt x="51" y="222"/>
                  </a:cubicBezTo>
                  <a:cubicBezTo>
                    <a:pt x="51" y="212"/>
                    <a:pt x="51" y="212"/>
                    <a:pt x="51" y="212"/>
                  </a:cubicBezTo>
                  <a:cubicBezTo>
                    <a:pt x="107" y="212"/>
                    <a:pt x="107" y="212"/>
                    <a:pt x="107" y="212"/>
                  </a:cubicBezTo>
                  <a:cubicBezTo>
                    <a:pt x="107" y="185"/>
                    <a:pt x="107" y="185"/>
                    <a:pt x="107" y="185"/>
                  </a:cubicBezTo>
                  <a:cubicBezTo>
                    <a:pt x="106" y="185"/>
                    <a:pt x="106" y="185"/>
                    <a:pt x="106" y="185"/>
                  </a:cubicBezTo>
                  <a:cubicBezTo>
                    <a:pt x="32" y="185"/>
                    <a:pt x="32" y="185"/>
                    <a:pt x="32" y="185"/>
                  </a:cubicBezTo>
                  <a:cubicBezTo>
                    <a:pt x="26" y="185"/>
                    <a:pt x="26" y="185"/>
                    <a:pt x="26" y="185"/>
                  </a:cubicBezTo>
                  <a:cubicBezTo>
                    <a:pt x="12" y="185"/>
                    <a:pt x="0" y="173"/>
                    <a:pt x="0" y="159"/>
                  </a:cubicBezTo>
                  <a:cubicBezTo>
                    <a:pt x="0" y="27"/>
                    <a:pt x="0" y="27"/>
                    <a:pt x="0" y="27"/>
                  </a:cubicBezTo>
                  <a:cubicBezTo>
                    <a:pt x="0" y="12"/>
                    <a:pt x="12" y="0"/>
                    <a:pt x="26" y="0"/>
                  </a:cubicBezTo>
                  <a:close/>
                  <a:moveTo>
                    <a:pt x="237" y="169"/>
                  </a:moveTo>
                  <a:cubicBezTo>
                    <a:pt x="234" y="169"/>
                    <a:pt x="231" y="172"/>
                    <a:pt x="231" y="176"/>
                  </a:cubicBezTo>
                  <a:cubicBezTo>
                    <a:pt x="231" y="179"/>
                    <a:pt x="234" y="182"/>
                    <a:pt x="237" y="182"/>
                  </a:cubicBezTo>
                  <a:cubicBezTo>
                    <a:pt x="241" y="182"/>
                    <a:pt x="244" y="179"/>
                    <a:pt x="244" y="176"/>
                  </a:cubicBezTo>
                  <a:cubicBezTo>
                    <a:pt x="244" y="172"/>
                    <a:pt x="241" y="169"/>
                    <a:pt x="237" y="169"/>
                  </a:cubicBezTo>
                  <a:close/>
                  <a:moveTo>
                    <a:pt x="18" y="16"/>
                  </a:moveTo>
                  <a:cubicBezTo>
                    <a:pt x="18" y="167"/>
                    <a:pt x="18" y="167"/>
                    <a:pt x="18" y="167"/>
                  </a:cubicBezTo>
                  <a:cubicBezTo>
                    <a:pt x="248" y="167"/>
                    <a:pt x="248" y="167"/>
                    <a:pt x="248" y="167"/>
                  </a:cubicBezTo>
                  <a:cubicBezTo>
                    <a:pt x="248" y="16"/>
                    <a:pt x="248" y="16"/>
                    <a:pt x="248" y="16"/>
                  </a:cubicBezTo>
                  <a:lnTo>
                    <a:pt x="18" y="1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1" name="Rectangle 40"/>
          <p:cNvSpPr/>
          <p:nvPr/>
        </p:nvSpPr>
        <p:spPr>
          <a:xfrm>
            <a:off x="5360889" y="1695050"/>
            <a:ext cx="3457057" cy="954107"/>
          </a:xfrm>
          <a:prstGeom prst="rect">
            <a:avLst/>
          </a:prstGeom>
        </p:spPr>
        <p:txBody>
          <a:bodyPr wrap="square">
            <a:spAutoFit/>
          </a:bodyPr>
          <a:lstStyle/>
          <a:p>
            <a:r>
              <a:rPr lang="en-US" sz="1400" dirty="0" smtClean="0">
                <a:solidFill>
                  <a:prstClr val="black"/>
                </a:solidFill>
                <a:latin typeface="Calibri" panose="020F0502020204030204" pitchFamily="34" charset="0"/>
                <a:cs typeface="Arial" panose="020B0604020202020204" pitchFamily="34" charset="0"/>
              </a:rPr>
              <a:t>The APP system helps manage performance by allowing  you to link performance assessments, Corrective Action Requests, and  Improvement Plans together.</a:t>
            </a:r>
            <a:endParaRPr lang="en-US" sz="1400" dirty="0">
              <a:solidFill>
                <a:prstClr val="black"/>
              </a:solidFill>
              <a:latin typeface="Calibri" panose="020F0502020204030204" pitchFamily="34" charset="0"/>
              <a:cs typeface="Arial" panose="020B0604020202020204" pitchFamily="34" charset="0"/>
            </a:endParaRPr>
          </a:p>
        </p:txBody>
      </p:sp>
      <p:grpSp>
        <p:nvGrpSpPr>
          <p:cNvPr id="42" name="Group 41"/>
          <p:cNvGrpSpPr/>
          <p:nvPr/>
        </p:nvGrpSpPr>
        <p:grpSpPr>
          <a:xfrm>
            <a:off x="4994568" y="3108473"/>
            <a:ext cx="703660" cy="707231"/>
            <a:chOff x="5182072" y="4272831"/>
            <a:chExt cx="703660" cy="707231"/>
          </a:xfrm>
        </p:grpSpPr>
        <p:sp>
          <p:nvSpPr>
            <p:cNvPr id="43" name="Oval 42"/>
            <p:cNvSpPr/>
            <p:nvPr/>
          </p:nvSpPr>
          <p:spPr bwMode="auto">
            <a:xfrm>
              <a:off x="5182072" y="4272831"/>
              <a:ext cx="703660" cy="707231"/>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8800" dirty="0">
                <a:solidFill>
                  <a:prstClr val="white"/>
                </a:solidFill>
              </a:endParaRPr>
            </a:p>
          </p:txBody>
        </p:sp>
        <p:grpSp>
          <p:nvGrpSpPr>
            <p:cNvPr id="44" name="Group 43"/>
            <p:cNvGrpSpPr/>
            <p:nvPr/>
          </p:nvGrpSpPr>
          <p:grpSpPr>
            <a:xfrm>
              <a:off x="5276062" y="4369271"/>
              <a:ext cx="515681" cy="514350"/>
              <a:chOff x="5286554" y="4405448"/>
              <a:chExt cx="515681" cy="514350"/>
            </a:xfrm>
          </p:grpSpPr>
          <p:sp>
            <p:nvSpPr>
              <p:cNvPr id="45" name="Freeform 113"/>
              <p:cNvSpPr>
                <a:spLocks noEditPoints="1"/>
              </p:cNvSpPr>
              <p:nvPr/>
            </p:nvSpPr>
            <p:spPr bwMode="auto">
              <a:xfrm>
                <a:off x="5600793" y="4405448"/>
                <a:ext cx="201442" cy="202303"/>
              </a:xfrm>
              <a:custGeom>
                <a:avLst/>
                <a:gdLst>
                  <a:gd name="T0" fmla="*/ 116 w 116"/>
                  <a:gd name="T1" fmla="*/ 70 h 117"/>
                  <a:gd name="T2" fmla="*/ 116 w 116"/>
                  <a:gd name="T3" fmla="*/ 47 h 117"/>
                  <a:gd name="T4" fmla="*/ 103 w 116"/>
                  <a:gd name="T5" fmla="*/ 47 h 117"/>
                  <a:gd name="T6" fmla="*/ 101 w 116"/>
                  <a:gd name="T7" fmla="*/ 41 h 117"/>
                  <a:gd name="T8" fmla="*/ 112 w 116"/>
                  <a:gd name="T9" fmla="*/ 33 h 117"/>
                  <a:gd name="T10" fmla="*/ 98 w 116"/>
                  <a:gd name="T11" fmla="*/ 15 h 117"/>
                  <a:gd name="T12" fmla="*/ 88 w 116"/>
                  <a:gd name="T13" fmla="*/ 23 h 117"/>
                  <a:gd name="T14" fmla="*/ 83 w 116"/>
                  <a:gd name="T15" fmla="*/ 19 h 117"/>
                  <a:gd name="T16" fmla="*/ 87 w 116"/>
                  <a:gd name="T17" fmla="*/ 7 h 117"/>
                  <a:gd name="T18" fmla="*/ 65 w 116"/>
                  <a:gd name="T19" fmla="*/ 0 h 117"/>
                  <a:gd name="T20" fmla="*/ 61 w 116"/>
                  <a:gd name="T21" fmla="*/ 12 h 117"/>
                  <a:gd name="T22" fmla="*/ 58 w 116"/>
                  <a:gd name="T23" fmla="*/ 12 h 117"/>
                  <a:gd name="T24" fmla="*/ 55 w 116"/>
                  <a:gd name="T25" fmla="*/ 12 h 117"/>
                  <a:gd name="T26" fmla="*/ 51 w 116"/>
                  <a:gd name="T27" fmla="*/ 0 h 117"/>
                  <a:gd name="T28" fmla="*/ 29 w 116"/>
                  <a:gd name="T29" fmla="*/ 7 h 117"/>
                  <a:gd name="T30" fmla="*/ 33 w 116"/>
                  <a:gd name="T31" fmla="*/ 19 h 117"/>
                  <a:gd name="T32" fmla="*/ 29 w 116"/>
                  <a:gd name="T33" fmla="*/ 23 h 117"/>
                  <a:gd name="T34" fmla="*/ 18 w 116"/>
                  <a:gd name="T35" fmla="*/ 15 h 117"/>
                  <a:gd name="T36" fmla="*/ 5 w 116"/>
                  <a:gd name="T37" fmla="*/ 33 h 117"/>
                  <a:gd name="T38" fmla="*/ 15 w 116"/>
                  <a:gd name="T39" fmla="*/ 41 h 117"/>
                  <a:gd name="T40" fmla="*/ 14 w 116"/>
                  <a:gd name="T41" fmla="*/ 47 h 117"/>
                  <a:gd name="T42" fmla="*/ 0 w 116"/>
                  <a:gd name="T43" fmla="*/ 47 h 117"/>
                  <a:gd name="T44" fmla="*/ 0 w 116"/>
                  <a:gd name="T45" fmla="*/ 70 h 117"/>
                  <a:gd name="T46" fmla="*/ 14 w 116"/>
                  <a:gd name="T47" fmla="*/ 70 h 117"/>
                  <a:gd name="T48" fmla="*/ 15 w 116"/>
                  <a:gd name="T49" fmla="*/ 75 h 117"/>
                  <a:gd name="T50" fmla="*/ 5 w 116"/>
                  <a:gd name="T51" fmla="*/ 83 h 117"/>
                  <a:gd name="T52" fmla="*/ 18 w 116"/>
                  <a:gd name="T53" fmla="*/ 102 h 117"/>
                  <a:gd name="T54" fmla="*/ 29 w 116"/>
                  <a:gd name="T55" fmla="*/ 94 h 117"/>
                  <a:gd name="T56" fmla="*/ 33 w 116"/>
                  <a:gd name="T57" fmla="*/ 97 h 117"/>
                  <a:gd name="T58" fmla="*/ 29 w 116"/>
                  <a:gd name="T59" fmla="*/ 110 h 117"/>
                  <a:gd name="T60" fmla="*/ 51 w 116"/>
                  <a:gd name="T61" fmla="*/ 117 h 117"/>
                  <a:gd name="T62" fmla="*/ 55 w 116"/>
                  <a:gd name="T63" fmla="*/ 104 h 117"/>
                  <a:gd name="T64" fmla="*/ 58 w 116"/>
                  <a:gd name="T65" fmla="*/ 104 h 117"/>
                  <a:gd name="T66" fmla="*/ 61 w 116"/>
                  <a:gd name="T67" fmla="*/ 104 h 117"/>
                  <a:gd name="T68" fmla="*/ 65 w 116"/>
                  <a:gd name="T69" fmla="*/ 117 h 117"/>
                  <a:gd name="T70" fmla="*/ 87 w 116"/>
                  <a:gd name="T71" fmla="*/ 110 h 117"/>
                  <a:gd name="T72" fmla="*/ 83 w 116"/>
                  <a:gd name="T73" fmla="*/ 97 h 117"/>
                  <a:gd name="T74" fmla="*/ 88 w 116"/>
                  <a:gd name="T75" fmla="*/ 94 h 117"/>
                  <a:gd name="T76" fmla="*/ 98 w 116"/>
                  <a:gd name="T77" fmla="*/ 102 h 117"/>
                  <a:gd name="T78" fmla="*/ 112 w 116"/>
                  <a:gd name="T79" fmla="*/ 83 h 117"/>
                  <a:gd name="T80" fmla="*/ 101 w 116"/>
                  <a:gd name="T81" fmla="*/ 75 h 117"/>
                  <a:gd name="T82" fmla="*/ 103 w 116"/>
                  <a:gd name="T83" fmla="*/ 70 h 117"/>
                  <a:gd name="T84" fmla="*/ 116 w 116"/>
                  <a:gd name="T85" fmla="*/ 70 h 117"/>
                  <a:gd name="T86" fmla="*/ 58 w 116"/>
                  <a:gd name="T87" fmla="*/ 79 h 117"/>
                  <a:gd name="T88" fmla="*/ 37 w 116"/>
                  <a:gd name="T89" fmla="*/ 58 h 117"/>
                  <a:gd name="T90" fmla="*/ 58 w 116"/>
                  <a:gd name="T91" fmla="*/ 37 h 117"/>
                  <a:gd name="T92" fmla="*/ 79 w 116"/>
                  <a:gd name="T93" fmla="*/ 58 h 117"/>
                  <a:gd name="T94" fmla="*/ 58 w 116"/>
                  <a:gd name="T9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6" h="117">
                    <a:moveTo>
                      <a:pt x="116" y="70"/>
                    </a:moveTo>
                    <a:cubicBezTo>
                      <a:pt x="116" y="47"/>
                      <a:pt x="116" y="47"/>
                      <a:pt x="116" y="47"/>
                    </a:cubicBezTo>
                    <a:cubicBezTo>
                      <a:pt x="103" y="47"/>
                      <a:pt x="103" y="47"/>
                      <a:pt x="103" y="47"/>
                    </a:cubicBezTo>
                    <a:cubicBezTo>
                      <a:pt x="102" y="45"/>
                      <a:pt x="102" y="43"/>
                      <a:pt x="101" y="41"/>
                    </a:cubicBezTo>
                    <a:cubicBezTo>
                      <a:pt x="112" y="33"/>
                      <a:pt x="112" y="33"/>
                      <a:pt x="112" y="33"/>
                    </a:cubicBezTo>
                    <a:cubicBezTo>
                      <a:pt x="98" y="15"/>
                      <a:pt x="98" y="15"/>
                      <a:pt x="98" y="15"/>
                    </a:cubicBezTo>
                    <a:cubicBezTo>
                      <a:pt x="88" y="23"/>
                      <a:pt x="88" y="23"/>
                      <a:pt x="88" y="23"/>
                    </a:cubicBezTo>
                    <a:cubicBezTo>
                      <a:pt x="86" y="21"/>
                      <a:pt x="85" y="20"/>
                      <a:pt x="83" y="19"/>
                    </a:cubicBezTo>
                    <a:cubicBezTo>
                      <a:pt x="87" y="7"/>
                      <a:pt x="87" y="7"/>
                      <a:pt x="87" y="7"/>
                    </a:cubicBezTo>
                    <a:cubicBezTo>
                      <a:pt x="65" y="0"/>
                      <a:pt x="65" y="0"/>
                      <a:pt x="65" y="0"/>
                    </a:cubicBezTo>
                    <a:cubicBezTo>
                      <a:pt x="61" y="12"/>
                      <a:pt x="61" y="12"/>
                      <a:pt x="61" y="12"/>
                    </a:cubicBezTo>
                    <a:cubicBezTo>
                      <a:pt x="60" y="12"/>
                      <a:pt x="59" y="12"/>
                      <a:pt x="58" y="12"/>
                    </a:cubicBezTo>
                    <a:cubicBezTo>
                      <a:pt x="57" y="12"/>
                      <a:pt x="56" y="12"/>
                      <a:pt x="55" y="12"/>
                    </a:cubicBezTo>
                    <a:cubicBezTo>
                      <a:pt x="51" y="0"/>
                      <a:pt x="51" y="0"/>
                      <a:pt x="51" y="0"/>
                    </a:cubicBezTo>
                    <a:cubicBezTo>
                      <a:pt x="29" y="7"/>
                      <a:pt x="29" y="7"/>
                      <a:pt x="29" y="7"/>
                    </a:cubicBezTo>
                    <a:cubicBezTo>
                      <a:pt x="33" y="19"/>
                      <a:pt x="33" y="19"/>
                      <a:pt x="33" y="19"/>
                    </a:cubicBezTo>
                    <a:cubicBezTo>
                      <a:pt x="32" y="20"/>
                      <a:pt x="30" y="21"/>
                      <a:pt x="29" y="23"/>
                    </a:cubicBezTo>
                    <a:cubicBezTo>
                      <a:pt x="18" y="15"/>
                      <a:pt x="18" y="15"/>
                      <a:pt x="18" y="15"/>
                    </a:cubicBezTo>
                    <a:cubicBezTo>
                      <a:pt x="5" y="33"/>
                      <a:pt x="5" y="33"/>
                      <a:pt x="5" y="33"/>
                    </a:cubicBezTo>
                    <a:cubicBezTo>
                      <a:pt x="15" y="41"/>
                      <a:pt x="15" y="41"/>
                      <a:pt x="15" y="41"/>
                    </a:cubicBezTo>
                    <a:cubicBezTo>
                      <a:pt x="15" y="43"/>
                      <a:pt x="14" y="45"/>
                      <a:pt x="14" y="47"/>
                    </a:cubicBezTo>
                    <a:cubicBezTo>
                      <a:pt x="0" y="47"/>
                      <a:pt x="0" y="47"/>
                      <a:pt x="0" y="47"/>
                    </a:cubicBezTo>
                    <a:cubicBezTo>
                      <a:pt x="0" y="70"/>
                      <a:pt x="0" y="70"/>
                      <a:pt x="0" y="70"/>
                    </a:cubicBezTo>
                    <a:cubicBezTo>
                      <a:pt x="14" y="70"/>
                      <a:pt x="14" y="70"/>
                      <a:pt x="14" y="70"/>
                    </a:cubicBezTo>
                    <a:cubicBezTo>
                      <a:pt x="14" y="72"/>
                      <a:pt x="15" y="73"/>
                      <a:pt x="15" y="75"/>
                    </a:cubicBezTo>
                    <a:cubicBezTo>
                      <a:pt x="5" y="83"/>
                      <a:pt x="5" y="83"/>
                      <a:pt x="5" y="83"/>
                    </a:cubicBezTo>
                    <a:cubicBezTo>
                      <a:pt x="18" y="102"/>
                      <a:pt x="18" y="102"/>
                      <a:pt x="18" y="102"/>
                    </a:cubicBezTo>
                    <a:cubicBezTo>
                      <a:pt x="29" y="94"/>
                      <a:pt x="29" y="94"/>
                      <a:pt x="29" y="94"/>
                    </a:cubicBezTo>
                    <a:cubicBezTo>
                      <a:pt x="30" y="95"/>
                      <a:pt x="32" y="96"/>
                      <a:pt x="33" y="97"/>
                    </a:cubicBezTo>
                    <a:cubicBezTo>
                      <a:pt x="29" y="110"/>
                      <a:pt x="29" y="110"/>
                      <a:pt x="29" y="110"/>
                    </a:cubicBezTo>
                    <a:cubicBezTo>
                      <a:pt x="51" y="117"/>
                      <a:pt x="51" y="117"/>
                      <a:pt x="51" y="117"/>
                    </a:cubicBezTo>
                    <a:cubicBezTo>
                      <a:pt x="55" y="104"/>
                      <a:pt x="55" y="104"/>
                      <a:pt x="55" y="104"/>
                    </a:cubicBezTo>
                    <a:cubicBezTo>
                      <a:pt x="56" y="104"/>
                      <a:pt x="57" y="104"/>
                      <a:pt x="58" y="104"/>
                    </a:cubicBezTo>
                    <a:cubicBezTo>
                      <a:pt x="59" y="104"/>
                      <a:pt x="60" y="104"/>
                      <a:pt x="61" y="104"/>
                    </a:cubicBezTo>
                    <a:cubicBezTo>
                      <a:pt x="65" y="117"/>
                      <a:pt x="65" y="117"/>
                      <a:pt x="65" y="117"/>
                    </a:cubicBezTo>
                    <a:cubicBezTo>
                      <a:pt x="87" y="110"/>
                      <a:pt x="87" y="110"/>
                      <a:pt x="87" y="110"/>
                    </a:cubicBezTo>
                    <a:cubicBezTo>
                      <a:pt x="83" y="97"/>
                      <a:pt x="83" y="97"/>
                      <a:pt x="83" y="97"/>
                    </a:cubicBezTo>
                    <a:cubicBezTo>
                      <a:pt x="85" y="96"/>
                      <a:pt x="86" y="95"/>
                      <a:pt x="88" y="94"/>
                    </a:cubicBezTo>
                    <a:cubicBezTo>
                      <a:pt x="98" y="102"/>
                      <a:pt x="98" y="102"/>
                      <a:pt x="98" y="102"/>
                    </a:cubicBezTo>
                    <a:cubicBezTo>
                      <a:pt x="112" y="83"/>
                      <a:pt x="112" y="83"/>
                      <a:pt x="112" y="83"/>
                    </a:cubicBezTo>
                    <a:cubicBezTo>
                      <a:pt x="101" y="75"/>
                      <a:pt x="101" y="75"/>
                      <a:pt x="101" y="75"/>
                    </a:cubicBezTo>
                    <a:cubicBezTo>
                      <a:pt x="102" y="73"/>
                      <a:pt x="102" y="72"/>
                      <a:pt x="103" y="70"/>
                    </a:cubicBezTo>
                    <a:lnTo>
                      <a:pt x="116" y="70"/>
                    </a:lnTo>
                    <a:close/>
                    <a:moveTo>
                      <a:pt x="58" y="79"/>
                    </a:moveTo>
                    <a:cubicBezTo>
                      <a:pt x="47" y="79"/>
                      <a:pt x="37" y="70"/>
                      <a:pt x="37" y="58"/>
                    </a:cubicBezTo>
                    <a:cubicBezTo>
                      <a:pt x="37" y="46"/>
                      <a:pt x="47" y="37"/>
                      <a:pt x="58" y="37"/>
                    </a:cubicBezTo>
                    <a:cubicBezTo>
                      <a:pt x="70" y="37"/>
                      <a:pt x="79" y="46"/>
                      <a:pt x="79" y="58"/>
                    </a:cubicBezTo>
                    <a:cubicBezTo>
                      <a:pt x="79" y="70"/>
                      <a:pt x="70" y="79"/>
                      <a:pt x="58" y="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113"/>
              <p:cNvSpPr>
                <a:spLocks noEditPoints="1"/>
              </p:cNvSpPr>
              <p:nvPr/>
            </p:nvSpPr>
            <p:spPr bwMode="auto">
              <a:xfrm>
                <a:off x="5286554" y="4546735"/>
                <a:ext cx="371475" cy="373063"/>
              </a:xfrm>
              <a:custGeom>
                <a:avLst/>
                <a:gdLst>
                  <a:gd name="T0" fmla="*/ 116 w 116"/>
                  <a:gd name="T1" fmla="*/ 70 h 117"/>
                  <a:gd name="T2" fmla="*/ 116 w 116"/>
                  <a:gd name="T3" fmla="*/ 47 h 117"/>
                  <a:gd name="T4" fmla="*/ 103 w 116"/>
                  <a:gd name="T5" fmla="*/ 47 h 117"/>
                  <a:gd name="T6" fmla="*/ 101 w 116"/>
                  <a:gd name="T7" fmla="*/ 41 h 117"/>
                  <a:gd name="T8" fmla="*/ 112 w 116"/>
                  <a:gd name="T9" fmla="*/ 33 h 117"/>
                  <a:gd name="T10" fmla="*/ 98 w 116"/>
                  <a:gd name="T11" fmla="*/ 15 h 117"/>
                  <a:gd name="T12" fmla="*/ 88 w 116"/>
                  <a:gd name="T13" fmla="*/ 23 h 117"/>
                  <a:gd name="T14" fmla="*/ 83 w 116"/>
                  <a:gd name="T15" fmla="*/ 19 h 117"/>
                  <a:gd name="T16" fmla="*/ 87 w 116"/>
                  <a:gd name="T17" fmla="*/ 7 h 117"/>
                  <a:gd name="T18" fmla="*/ 65 w 116"/>
                  <a:gd name="T19" fmla="*/ 0 h 117"/>
                  <a:gd name="T20" fmla="*/ 61 w 116"/>
                  <a:gd name="T21" fmla="*/ 12 h 117"/>
                  <a:gd name="T22" fmla="*/ 58 w 116"/>
                  <a:gd name="T23" fmla="*/ 12 h 117"/>
                  <a:gd name="T24" fmla="*/ 55 w 116"/>
                  <a:gd name="T25" fmla="*/ 12 h 117"/>
                  <a:gd name="T26" fmla="*/ 51 w 116"/>
                  <a:gd name="T27" fmla="*/ 0 h 117"/>
                  <a:gd name="T28" fmla="*/ 29 w 116"/>
                  <a:gd name="T29" fmla="*/ 7 h 117"/>
                  <a:gd name="T30" fmla="*/ 33 w 116"/>
                  <a:gd name="T31" fmla="*/ 19 h 117"/>
                  <a:gd name="T32" fmla="*/ 29 w 116"/>
                  <a:gd name="T33" fmla="*/ 23 h 117"/>
                  <a:gd name="T34" fmla="*/ 18 w 116"/>
                  <a:gd name="T35" fmla="*/ 15 h 117"/>
                  <a:gd name="T36" fmla="*/ 5 w 116"/>
                  <a:gd name="T37" fmla="*/ 33 h 117"/>
                  <a:gd name="T38" fmla="*/ 15 w 116"/>
                  <a:gd name="T39" fmla="*/ 41 h 117"/>
                  <a:gd name="T40" fmla="*/ 14 w 116"/>
                  <a:gd name="T41" fmla="*/ 47 h 117"/>
                  <a:gd name="T42" fmla="*/ 0 w 116"/>
                  <a:gd name="T43" fmla="*/ 47 h 117"/>
                  <a:gd name="T44" fmla="*/ 0 w 116"/>
                  <a:gd name="T45" fmla="*/ 70 h 117"/>
                  <a:gd name="T46" fmla="*/ 14 w 116"/>
                  <a:gd name="T47" fmla="*/ 70 h 117"/>
                  <a:gd name="T48" fmla="*/ 15 w 116"/>
                  <a:gd name="T49" fmla="*/ 75 h 117"/>
                  <a:gd name="T50" fmla="*/ 5 w 116"/>
                  <a:gd name="T51" fmla="*/ 83 h 117"/>
                  <a:gd name="T52" fmla="*/ 18 w 116"/>
                  <a:gd name="T53" fmla="*/ 102 h 117"/>
                  <a:gd name="T54" fmla="*/ 29 w 116"/>
                  <a:gd name="T55" fmla="*/ 94 h 117"/>
                  <a:gd name="T56" fmla="*/ 33 w 116"/>
                  <a:gd name="T57" fmla="*/ 97 h 117"/>
                  <a:gd name="T58" fmla="*/ 29 w 116"/>
                  <a:gd name="T59" fmla="*/ 110 h 117"/>
                  <a:gd name="T60" fmla="*/ 51 w 116"/>
                  <a:gd name="T61" fmla="*/ 117 h 117"/>
                  <a:gd name="T62" fmla="*/ 55 w 116"/>
                  <a:gd name="T63" fmla="*/ 104 h 117"/>
                  <a:gd name="T64" fmla="*/ 58 w 116"/>
                  <a:gd name="T65" fmla="*/ 104 h 117"/>
                  <a:gd name="T66" fmla="*/ 61 w 116"/>
                  <a:gd name="T67" fmla="*/ 104 h 117"/>
                  <a:gd name="T68" fmla="*/ 65 w 116"/>
                  <a:gd name="T69" fmla="*/ 117 h 117"/>
                  <a:gd name="T70" fmla="*/ 87 w 116"/>
                  <a:gd name="T71" fmla="*/ 110 h 117"/>
                  <a:gd name="T72" fmla="*/ 83 w 116"/>
                  <a:gd name="T73" fmla="*/ 97 h 117"/>
                  <a:gd name="T74" fmla="*/ 88 w 116"/>
                  <a:gd name="T75" fmla="*/ 94 h 117"/>
                  <a:gd name="T76" fmla="*/ 98 w 116"/>
                  <a:gd name="T77" fmla="*/ 102 h 117"/>
                  <a:gd name="T78" fmla="*/ 112 w 116"/>
                  <a:gd name="T79" fmla="*/ 83 h 117"/>
                  <a:gd name="T80" fmla="*/ 101 w 116"/>
                  <a:gd name="T81" fmla="*/ 75 h 117"/>
                  <a:gd name="T82" fmla="*/ 103 w 116"/>
                  <a:gd name="T83" fmla="*/ 70 h 117"/>
                  <a:gd name="T84" fmla="*/ 116 w 116"/>
                  <a:gd name="T85" fmla="*/ 70 h 117"/>
                  <a:gd name="T86" fmla="*/ 58 w 116"/>
                  <a:gd name="T87" fmla="*/ 79 h 117"/>
                  <a:gd name="T88" fmla="*/ 37 w 116"/>
                  <a:gd name="T89" fmla="*/ 58 h 117"/>
                  <a:gd name="T90" fmla="*/ 58 w 116"/>
                  <a:gd name="T91" fmla="*/ 37 h 117"/>
                  <a:gd name="T92" fmla="*/ 79 w 116"/>
                  <a:gd name="T93" fmla="*/ 58 h 117"/>
                  <a:gd name="T94" fmla="*/ 58 w 116"/>
                  <a:gd name="T9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6" h="117">
                    <a:moveTo>
                      <a:pt x="116" y="70"/>
                    </a:moveTo>
                    <a:cubicBezTo>
                      <a:pt x="116" y="47"/>
                      <a:pt x="116" y="47"/>
                      <a:pt x="116" y="47"/>
                    </a:cubicBezTo>
                    <a:cubicBezTo>
                      <a:pt x="103" y="47"/>
                      <a:pt x="103" y="47"/>
                      <a:pt x="103" y="47"/>
                    </a:cubicBezTo>
                    <a:cubicBezTo>
                      <a:pt x="102" y="45"/>
                      <a:pt x="102" y="43"/>
                      <a:pt x="101" y="41"/>
                    </a:cubicBezTo>
                    <a:cubicBezTo>
                      <a:pt x="112" y="33"/>
                      <a:pt x="112" y="33"/>
                      <a:pt x="112" y="33"/>
                    </a:cubicBezTo>
                    <a:cubicBezTo>
                      <a:pt x="98" y="15"/>
                      <a:pt x="98" y="15"/>
                      <a:pt x="98" y="15"/>
                    </a:cubicBezTo>
                    <a:cubicBezTo>
                      <a:pt x="88" y="23"/>
                      <a:pt x="88" y="23"/>
                      <a:pt x="88" y="23"/>
                    </a:cubicBezTo>
                    <a:cubicBezTo>
                      <a:pt x="86" y="21"/>
                      <a:pt x="85" y="20"/>
                      <a:pt x="83" y="19"/>
                    </a:cubicBezTo>
                    <a:cubicBezTo>
                      <a:pt x="87" y="7"/>
                      <a:pt x="87" y="7"/>
                      <a:pt x="87" y="7"/>
                    </a:cubicBezTo>
                    <a:cubicBezTo>
                      <a:pt x="65" y="0"/>
                      <a:pt x="65" y="0"/>
                      <a:pt x="65" y="0"/>
                    </a:cubicBezTo>
                    <a:cubicBezTo>
                      <a:pt x="61" y="12"/>
                      <a:pt x="61" y="12"/>
                      <a:pt x="61" y="12"/>
                    </a:cubicBezTo>
                    <a:cubicBezTo>
                      <a:pt x="60" y="12"/>
                      <a:pt x="59" y="12"/>
                      <a:pt x="58" y="12"/>
                    </a:cubicBezTo>
                    <a:cubicBezTo>
                      <a:pt x="57" y="12"/>
                      <a:pt x="56" y="12"/>
                      <a:pt x="55" y="12"/>
                    </a:cubicBezTo>
                    <a:cubicBezTo>
                      <a:pt x="51" y="0"/>
                      <a:pt x="51" y="0"/>
                      <a:pt x="51" y="0"/>
                    </a:cubicBezTo>
                    <a:cubicBezTo>
                      <a:pt x="29" y="7"/>
                      <a:pt x="29" y="7"/>
                      <a:pt x="29" y="7"/>
                    </a:cubicBezTo>
                    <a:cubicBezTo>
                      <a:pt x="33" y="19"/>
                      <a:pt x="33" y="19"/>
                      <a:pt x="33" y="19"/>
                    </a:cubicBezTo>
                    <a:cubicBezTo>
                      <a:pt x="32" y="20"/>
                      <a:pt x="30" y="21"/>
                      <a:pt x="29" y="23"/>
                    </a:cubicBezTo>
                    <a:cubicBezTo>
                      <a:pt x="18" y="15"/>
                      <a:pt x="18" y="15"/>
                      <a:pt x="18" y="15"/>
                    </a:cubicBezTo>
                    <a:cubicBezTo>
                      <a:pt x="5" y="33"/>
                      <a:pt x="5" y="33"/>
                      <a:pt x="5" y="33"/>
                    </a:cubicBezTo>
                    <a:cubicBezTo>
                      <a:pt x="15" y="41"/>
                      <a:pt x="15" y="41"/>
                      <a:pt x="15" y="41"/>
                    </a:cubicBezTo>
                    <a:cubicBezTo>
                      <a:pt x="15" y="43"/>
                      <a:pt x="14" y="45"/>
                      <a:pt x="14" y="47"/>
                    </a:cubicBezTo>
                    <a:cubicBezTo>
                      <a:pt x="0" y="47"/>
                      <a:pt x="0" y="47"/>
                      <a:pt x="0" y="47"/>
                    </a:cubicBezTo>
                    <a:cubicBezTo>
                      <a:pt x="0" y="70"/>
                      <a:pt x="0" y="70"/>
                      <a:pt x="0" y="70"/>
                    </a:cubicBezTo>
                    <a:cubicBezTo>
                      <a:pt x="14" y="70"/>
                      <a:pt x="14" y="70"/>
                      <a:pt x="14" y="70"/>
                    </a:cubicBezTo>
                    <a:cubicBezTo>
                      <a:pt x="14" y="72"/>
                      <a:pt x="15" y="73"/>
                      <a:pt x="15" y="75"/>
                    </a:cubicBezTo>
                    <a:cubicBezTo>
                      <a:pt x="5" y="83"/>
                      <a:pt x="5" y="83"/>
                      <a:pt x="5" y="83"/>
                    </a:cubicBezTo>
                    <a:cubicBezTo>
                      <a:pt x="18" y="102"/>
                      <a:pt x="18" y="102"/>
                      <a:pt x="18" y="102"/>
                    </a:cubicBezTo>
                    <a:cubicBezTo>
                      <a:pt x="29" y="94"/>
                      <a:pt x="29" y="94"/>
                      <a:pt x="29" y="94"/>
                    </a:cubicBezTo>
                    <a:cubicBezTo>
                      <a:pt x="30" y="95"/>
                      <a:pt x="32" y="96"/>
                      <a:pt x="33" y="97"/>
                    </a:cubicBezTo>
                    <a:cubicBezTo>
                      <a:pt x="29" y="110"/>
                      <a:pt x="29" y="110"/>
                      <a:pt x="29" y="110"/>
                    </a:cubicBezTo>
                    <a:cubicBezTo>
                      <a:pt x="51" y="117"/>
                      <a:pt x="51" y="117"/>
                      <a:pt x="51" y="117"/>
                    </a:cubicBezTo>
                    <a:cubicBezTo>
                      <a:pt x="55" y="104"/>
                      <a:pt x="55" y="104"/>
                      <a:pt x="55" y="104"/>
                    </a:cubicBezTo>
                    <a:cubicBezTo>
                      <a:pt x="56" y="104"/>
                      <a:pt x="57" y="104"/>
                      <a:pt x="58" y="104"/>
                    </a:cubicBezTo>
                    <a:cubicBezTo>
                      <a:pt x="59" y="104"/>
                      <a:pt x="60" y="104"/>
                      <a:pt x="61" y="104"/>
                    </a:cubicBezTo>
                    <a:cubicBezTo>
                      <a:pt x="65" y="117"/>
                      <a:pt x="65" y="117"/>
                      <a:pt x="65" y="117"/>
                    </a:cubicBezTo>
                    <a:cubicBezTo>
                      <a:pt x="87" y="110"/>
                      <a:pt x="87" y="110"/>
                      <a:pt x="87" y="110"/>
                    </a:cubicBezTo>
                    <a:cubicBezTo>
                      <a:pt x="83" y="97"/>
                      <a:pt x="83" y="97"/>
                      <a:pt x="83" y="97"/>
                    </a:cubicBezTo>
                    <a:cubicBezTo>
                      <a:pt x="85" y="96"/>
                      <a:pt x="86" y="95"/>
                      <a:pt x="88" y="94"/>
                    </a:cubicBezTo>
                    <a:cubicBezTo>
                      <a:pt x="98" y="102"/>
                      <a:pt x="98" y="102"/>
                      <a:pt x="98" y="102"/>
                    </a:cubicBezTo>
                    <a:cubicBezTo>
                      <a:pt x="112" y="83"/>
                      <a:pt x="112" y="83"/>
                      <a:pt x="112" y="83"/>
                    </a:cubicBezTo>
                    <a:cubicBezTo>
                      <a:pt x="101" y="75"/>
                      <a:pt x="101" y="75"/>
                      <a:pt x="101" y="75"/>
                    </a:cubicBezTo>
                    <a:cubicBezTo>
                      <a:pt x="102" y="73"/>
                      <a:pt x="102" y="72"/>
                      <a:pt x="103" y="70"/>
                    </a:cubicBezTo>
                    <a:lnTo>
                      <a:pt x="116" y="70"/>
                    </a:lnTo>
                    <a:close/>
                    <a:moveTo>
                      <a:pt x="58" y="79"/>
                    </a:moveTo>
                    <a:cubicBezTo>
                      <a:pt x="47" y="79"/>
                      <a:pt x="37" y="70"/>
                      <a:pt x="37" y="58"/>
                    </a:cubicBezTo>
                    <a:cubicBezTo>
                      <a:pt x="37" y="46"/>
                      <a:pt x="47" y="37"/>
                      <a:pt x="58" y="37"/>
                    </a:cubicBezTo>
                    <a:cubicBezTo>
                      <a:pt x="70" y="37"/>
                      <a:pt x="79" y="46"/>
                      <a:pt x="79" y="58"/>
                    </a:cubicBezTo>
                    <a:cubicBezTo>
                      <a:pt x="79" y="70"/>
                      <a:pt x="70" y="79"/>
                      <a:pt x="58" y="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sp>
        <p:nvSpPr>
          <p:cNvPr id="47" name="Rectangle 46"/>
          <p:cNvSpPr/>
          <p:nvPr/>
        </p:nvSpPr>
        <p:spPr>
          <a:xfrm>
            <a:off x="5666852" y="3073578"/>
            <a:ext cx="3189975" cy="954107"/>
          </a:xfrm>
          <a:prstGeom prst="rect">
            <a:avLst/>
          </a:prstGeom>
        </p:spPr>
        <p:txBody>
          <a:bodyPr wrap="square">
            <a:spAutoFit/>
          </a:bodyPr>
          <a:lstStyle/>
          <a:p>
            <a:r>
              <a:rPr lang="en-US" sz="1400" dirty="0" smtClean="0">
                <a:solidFill>
                  <a:prstClr val="black"/>
                </a:solidFill>
                <a:latin typeface="Calibri" panose="020F0502020204030204" pitchFamily="34" charset="0"/>
                <a:cs typeface="Arial" panose="020B0604020202020204" pitchFamily="34" charset="0"/>
              </a:rPr>
              <a:t>Automatic alerts are sent to the supplier when Corrective Action Requests or Improvement Plans tasks are created making the process more efficient.</a:t>
            </a:r>
            <a:endParaRPr lang="en-US" sz="1400" dirty="0">
              <a:solidFill>
                <a:prstClr val="black"/>
              </a:solidFill>
              <a:latin typeface="Calibri" panose="020F0502020204030204" pitchFamily="34" charset="0"/>
              <a:cs typeface="Arial" panose="020B0604020202020204" pitchFamily="34" charset="0"/>
            </a:endParaRPr>
          </a:p>
        </p:txBody>
      </p:sp>
      <p:grpSp>
        <p:nvGrpSpPr>
          <p:cNvPr id="48" name="Group 47"/>
          <p:cNvGrpSpPr/>
          <p:nvPr/>
        </p:nvGrpSpPr>
        <p:grpSpPr>
          <a:xfrm>
            <a:off x="4816547" y="4479258"/>
            <a:ext cx="703660" cy="708422"/>
            <a:chOff x="5389512" y="2634262"/>
            <a:chExt cx="703660" cy="708422"/>
          </a:xfrm>
        </p:grpSpPr>
        <p:sp>
          <p:nvSpPr>
            <p:cNvPr id="49" name="Oval 48"/>
            <p:cNvSpPr/>
            <p:nvPr/>
          </p:nvSpPr>
          <p:spPr bwMode="auto">
            <a:xfrm>
              <a:off x="5389512" y="2634262"/>
              <a:ext cx="703660" cy="708422"/>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8800" dirty="0">
                <a:solidFill>
                  <a:prstClr val="white"/>
                </a:solidFill>
              </a:endParaRPr>
            </a:p>
          </p:txBody>
        </p:sp>
        <p:grpSp>
          <p:nvGrpSpPr>
            <p:cNvPr id="50" name="Group 49"/>
            <p:cNvGrpSpPr>
              <a:grpSpLocks noChangeAspect="1"/>
            </p:cNvGrpSpPr>
            <p:nvPr/>
          </p:nvGrpSpPr>
          <p:grpSpPr>
            <a:xfrm>
              <a:off x="5517427" y="2746799"/>
              <a:ext cx="475264" cy="466175"/>
              <a:chOff x="5278344" y="5711825"/>
              <a:chExt cx="475264" cy="466175"/>
            </a:xfrm>
          </p:grpSpPr>
          <p:sp>
            <p:nvSpPr>
              <p:cNvPr id="51" name="Freeform 39"/>
              <p:cNvSpPr>
                <a:spLocks/>
              </p:cNvSpPr>
              <p:nvPr/>
            </p:nvSpPr>
            <p:spPr bwMode="auto">
              <a:xfrm>
                <a:off x="5278344" y="5711825"/>
                <a:ext cx="475264" cy="466175"/>
              </a:xfrm>
              <a:custGeom>
                <a:avLst/>
                <a:gdLst>
                  <a:gd name="T0" fmla="*/ 98 w 152"/>
                  <a:gd name="T1" fmla="*/ 0 h 149"/>
                  <a:gd name="T2" fmla="*/ 44 w 152"/>
                  <a:gd name="T3" fmla="*/ 54 h 149"/>
                  <a:gd name="T4" fmla="*/ 52 w 152"/>
                  <a:gd name="T5" fmla="*/ 85 h 149"/>
                  <a:gd name="T6" fmla="*/ 0 w 152"/>
                  <a:gd name="T7" fmla="*/ 127 h 149"/>
                  <a:gd name="T8" fmla="*/ 22 w 152"/>
                  <a:gd name="T9" fmla="*/ 146 h 149"/>
                  <a:gd name="T10" fmla="*/ 67 w 152"/>
                  <a:gd name="T11" fmla="*/ 99 h 149"/>
                  <a:gd name="T12" fmla="*/ 98 w 152"/>
                  <a:gd name="T13" fmla="*/ 108 h 149"/>
                  <a:gd name="T14" fmla="*/ 152 w 152"/>
                  <a:gd name="T15" fmla="*/ 54 h 149"/>
                  <a:gd name="T16" fmla="*/ 98 w 152"/>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49">
                    <a:moveTo>
                      <a:pt x="98" y="0"/>
                    </a:moveTo>
                    <a:cubicBezTo>
                      <a:pt x="69" y="0"/>
                      <a:pt x="44" y="25"/>
                      <a:pt x="44" y="54"/>
                    </a:cubicBezTo>
                    <a:cubicBezTo>
                      <a:pt x="44" y="68"/>
                      <a:pt x="52" y="85"/>
                      <a:pt x="52" y="85"/>
                    </a:cubicBezTo>
                    <a:cubicBezTo>
                      <a:pt x="0" y="127"/>
                      <a:pt x="0" y="127"/>
                      <a:pt x="0" y="127"/>
                    </a:cubicBezTo>
                    <a:cubicBezTo>
                      <a:pt x="0" y="127"/>
                      <a:pt x="3" y="149"/>
                      <a:pt x="22" y="146"/>
                    </a:cubicBezTo>
                    <a:cubicBezTo>
                      <a:pt x="67" y="99"/>
                      <a:pt x="67" y="99"/>
                      <a:pt x="67" y="99"/>
                    </a:cubicBezTo>
                    <a:cubicBezTo>
                      <a:pt x="76" y="105"/>
                      <a:pt x="87" y="108"/>
                      <a:pt x="98" y="108"/>
                    </a:cubicBezTo>
                    <a:cubicBezTo>
                      <a:pt x="128" y="108"/>
                      <a:pt x="152" y="84"/>
                      <a:pt x="152" y="54"/>
                    </a:cubicBezTo>
                    <a:cubicBezTo>
                      <a:pt x="152" y="25"/>
                      <a:pt x="128" y="0"/>
                      <a:pt x="9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Oval 40"/>
              <p:cNvSpPr>
                <a:spLocks noChangeArrowheads="1"/>
              </p:cNvSpPr>
              <p:nvPr/>
            </p:nvSpPr>
            <p:spPr bwMode="auto">
              <a:xfrm>
                <a:off x="5453647" y="5749483"/>
                <a:ext cx="264901" cy="26620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53" name="Rectangle 52"/>
          <p:cNvSpPr/>
          <p:nvPr/>
        </p:nvSpPr>
        <p:spPr>
          <a:xfrm>
            <a:off x="5499190" y="4595336"/>
            <a:ext cx="3457057" cy="738664"/>
          </a:xfrm>
          <a:prstGeom prst="rect">
            <a:avLst/>
          </a:prstGeom>
        </p:spPr>
        <p:txBody>
          <a:bodyPr wrap="square">
            <a:spAutoFit/>
          </a:bodyPr>
          <a:lstStyle/>
          <a:p>
            <a:r>
              <a:rPr lang="en-US" sz="1400" dirty="0" smtClean="0">
                <a:solidFill>
                  <a:prstClr val="black"/>
                </a:solidFill>
                <a:latin typeface="Calibri" panose="020F0502020204030204" pitchFamily="34" charset="0"/>
                <a:cs typeface="Arial" panose="020B0604020202020204" pitchFamily="34" charset="0"/>
              </a:rPr>
              <a:t>Corrective Action Requests and Improvement Plans are visible to you and your supplier in the APP system.</a:t>
            </a:r>
            <a:endParaRPr lang="en-US" sz="1400" dirty="0">
              <a:solidFill>
                <a:prstClr val="black"/>
              </a:solidFill>
              <a:latin typeface="Calibri" panose="020F0502020204030204" pitchFamily="34" charset="0"/>
              <a:cs typeface="Arial" panose="020B0604020202020204" pitchFamily="34" charset="0"/>
            </a:endParaRPr>
          </a:p>
        </p:txBody>
      </p:sp>
      <p:sp>
        <p:nvSpPr>
          <p:cNvPr id="54" name="Rectangle 53"/>
          <p:cNvSpPr/>
          <p:nvPr/>
        </p:nvSpPr>
        <p:spPr>
          <a:xfrm>
            <a:off x="5119765" y="1332227"/>
            <a:ext cx="1144737" cy="423449"/>
          </a:xfrm>
          <a:prstGeom prst="rect">
            <a:avLst/>
          </a:prstGeom>
        </p:spPr>
        <p:txBody>
          <a:bodyPr wrap="none">
            <a:spAutoFit/>
          </a:bodyPr>
          <a:lstStyle/>
          <a:p>
            <a:pPr>
              <a:lnSpc>
                <a:spcPct val="150000"/>
              </a:lnSpc>
              <a:defRPr/>
            </a:pPr>
            <a:r>
              <a:rPr lang="en-US" sz="1600" b="1" dirty="0" smtClean="0">
                <a:solidFill>
                  <a:schemeClr val="tx2"/>
                </a:solidFill>
                <a:latin typeface="Calibri" panose="020F0502020204030204" pitchFamily="34" charset="0"/>
                <a:ea typeface="Open Sans" panose="020B0606030504020204" pitchFamily="34" charset="0"/>
                <a:cs typeface="Open Sans" panose="020B0606030504020204" pitchFamily="34" charset="0"/>
              </a:rPr>
              <a:t>Technology</a:t>
            </a:r>
            <a:endParaRPr lang="en-US" sz="1600" b="1" dirty="0">
              <a:solidFill>
                <a:schemeClr val="tx2"/>
              </a:solidFill>
              <a:latin typeface="Calibri" panose="020F0502020204030204" pitchFamily="34" charset="0"/>
              <a:ea typeface="Open Sans" panose="020B0606030504020204" pitchFamily="34" charset="0"/>
              <a:cs typeface="Open Sans" panose="020B0606030504020204" pitchFamily="34" charset="0"/>
            </a:endParaRPr>
          </a:p>
        </p:txBody>
      </p:sp>
      <p:sp>
        <p:nvSpPr>
          <p:cNvPr id="55" name="Rectangle 54"/>
          <p:cNvSpPr/>
          <p:nvPr/>
        </p:nvSpPr>
        <p:spPr>
          <a:xfrm>
            <a:off x="5346398" y="4193937"/>
            <a:ext cx="1318310" cy="423449"/>
          </a:xfrm>
          <a:prstGeom prst="rect">
            <a:avLst/>
          </a:prstGeom>
        </p:spPr>
        <p:txBody>
          <a:bodyPr wrap="none">
            <a:spAutoFit/>
          </a:bodyPr>
          <a:lstStyle/>
          <a:p>
            <a:pPr>
              <a:lnSpc>
                <a:spcPct val="150000"/>
              </a:lnSpc>
              <a:defRPr/>
            </a:pPr>
            <a:r>
              <a:rPr lang="en-US" sz="1600" b="1" dirty="0" smtClean="0">
                <a:solidFill>
                  <a:schemeClr val="tx2"/>
                </a:solidFill>
                <a:latin typeface="Calibri" panose="020F0502020204030204" pitchFamily="34" charset="0"/>
                <a:ea typeface="Open Sans" panose="020B0606030504020204" pitchFamily="34" charset="0"/>
                <a:cs typeface="Open Sans" panose="020B0606030504020204" pitchFamily="34" charset="0"/>
              </a:rPr>
              <a:t>Transparency</a:t>
            </a:r>
            <a:endParaRPr lang="en-US" sz="1600" b="1" dirty="0">
              <a:solidFill>
                <a:schemeClr val="tx2"/>
              </a:solidFill>
              <a:latin typeface="Calibri" panose="020F0502020204030204" pitchFamily="34" charset="0"/>
              <a:ea typeface="Open Sans" panose="020B0606030504020204" pitchFamily="34" charset="0"/>
              <a:cs typeface="Open Sans" panose="020B0606030504020204" pitchFamily="34" charset="0"/>
            </a:endParaRPr>
          </a:p>
        </p:txBody>
      </p:sp>
      <p:sp>
        <p:nvSpPr>
          <p:cNvPr id="56" name="Rectangle 55"/>
          <p:cNvSpPr/>
          <p:nvPr/>
        </p:nvSpPr>
        <p:spPr>
          <a:xfrm>
            <a:off x="5405068" y="2669937"/>
            <a:ext cx="2081211" cy="423449"/>
          </a:xfrm>
          <a:prstGeom prst="rect">
            <a:avLst/>
          </a:prstGeom>
        </p:spPr>
        <p:txBody>
          <a:bodyPr wrap="none">
            <a:spAutoFit/>
          </a:bodyPr>
          <a:lstStyle/>
          <a:p>
            <a:pPr>
              <a:lnSpc>
                <a:spcPct val="150000"/>
              </a:lnSpc>
              <a:defRPr/>
            </a:pPr>
            <a:r>
              <a:rPr lang="en-US" sz="1600" b="1" dirty="0">
                <a:solidFill>
                  <a:schemeClr val="tx2"/>
                </a:solidFill>
                <a:latin typeface="Calibri" panose="020F0502020204030204" pitchFamily="34" charset="0"/>
                <a:ea typeface="Open Sans" panose="020B0606030504020204" pitchFamily="34" charset="0"/>
                <a:cs typeface="Open Sans" panose="020B0606030504020204" pitchFamily="34" charset="0"/>
              </a:rPr>
              <a:t>Process Improvement </a:t>
            </a:r>
          </a:p>
        </p:txBody>
      </p:sp>
      <p:sp>
        <p:nvSpPr>
          <p:cNvPr id="3" name="Rounded Rectangle 2"/>
          <p:cNvSpPr/>
          <p:nvPr/>
        </p:nvSpPr>
        <p:spPr>
          <a:xfrm>
            <a:off x="148909" y="1142998"/>
            <a:ext cx="4270248" cy="5394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r>
              <a:rPr lang="en-US" sz="1500" dirty="0" smtClean="0">
                <a:latin typeface="Calibri" panose="020F0502020204030204" pitchFamily="34" charset="0"/>
              </a:rPr>
              <a:t>If a supplier performs poorly, a Supplier </a:t>
            </a:r>
            <a:r>
              <a:rPr lang="en-US" sz="1500" dirty="0">
                <a:latin typeface="Calibri" panose="020F0502020204030204" pitchFamily="34" charset="0"/>
              </a:rPr>
              <a:t>Relationship Manager (SSRM) or </a:t>
            </a:r>
            <a:r>
              <a:rPr lang="en-US" sz="1500" dirty="0" smtClean="0">
                <a:latin typeface="Calibri" panose="020F0502020204030204" pitchFamily="34" charset="0"/>
              </a:rPr>
              <a:t>the Agency </a:t>
            </a:r>
            <a:r>
              <a:rPr lang="en-US" sz="1500" dirty="0">
                <a:latin typeface="Calibri" panose="020F0502020204030204" pitchFamily="34" charset="0"/>
              </a:rPr>
              <a:t>Supplier Management team </a:t>
            </a:r>
            <a:r>
              <a:rPr lang="en-US" sz="1500" dirty="0" smtClean="0">
                <a:latin typeface="Calibri" panose="020F0502020204030204" pitchFamily="34" charset="0"/>
              </a:rPr>
              <a:t>may consider additional action to help address the issue. </a:t>
            </a:r>
            <a:r>
              <a:rPr lang="en-US" sz="1500" dirty="0">
                <a:latin typeface="Calibri" panose="020F0502020204030204" pitchFamily="34" charset="0"/>
              </a:rPr>
              <a:t>A</a:t>
            </a:r>
            <a:r>
              <a:rPr lang="en-US" sz="1500" dirty="0" smtClean="0">
                <a:latin typeface="Calibri" panose="020F0502020204030204" pitchFamily="34" charset="0"/>
              </a:rPr>
              <a:t> formal complaint, or a Corrective Action Request, can be filed against the supplier in the APP system. Creating Corrective Action Requests can help you document and manage key performance issues. These Corrective Action Requests can be applied to most items in the APP system, such as a specific supplier, contract, or order. Once created, a Corrective Action Requests is visible under the Supplier tab in the Corrective Action Requests link. Alerts are also sent to the supplier once a Corrective Action Request is created. The supplier can then view and respond to the Corrective Action Requests from the Supplier Portal.</a:t>
            </a:r>
            <a:endParaRPr lang="en-US" sz="1500" dirty="0">
              <a:latin typeface="Calibri" panose="020F0502020204030204" pitchFamily="34" charset="0"/>
            </a:endParaRPr>
          </a:p>
          <a:p>
            <a:endParaRPr lang="en-US" sz="1500" dirty="0" smtClean="0">
              <a:latin typeface="Calibri" panose="020F0502020204030204" pitchFamily="34" charset="0"/>
            </a:endParaRPr>
          </a:p>
          <a:p>
            <a:r>
              <a:rPr lang="en-US" sz="1500" dirty="0" smtClean="0">
                <a:latin typeface="Calibri" panose="020F0502020204030204" pitchFamily="34" charset="0"/>
              </a:rPr>
              <a:t>Corrective Action Requests can also be linked to an Improvement Plan in the APP system. An Improvement Plan allows you to create tasks which will help address poor performance. Tasks can be assigned to specific owners with a due date.  </a:t>
            </a:r>
          </a:p>
          <a:p>
            <a:endParaRPr lang="en-US" sz="1500" dirty="0" smtClean="0">
              <a:latin typeface="Calibri" panose="020F0502020204030204" pitchFamily="34" charset="0"/>
            </a:endParaRPr>
          </a:p>
          <a:p>
            <a:r>
              <a:rPr lang="en-US" sz="1500" dirty="0" smtClean="0">
                <a:latin typeface="Calibri" panose="020F0502020204030204" pitchFamily="34" charset="0"/>
              </a:rPr>
              <a:t>This course will discuss how to create and manage Corrective Action Requests and Improvement Plans in the APP system. </a:t>
            </a:r>
            <a:endParaRPr lang="en-US" sz="1500" dirty="0">
              <a:latin typeface="Calibri" panose="020F0502020204030204" pitchFamily="34" charset="0"/>
            </a:endParaRPr>
          </a:p>
        </p:txBody>
      </p:sp>
    </p:spTree>
    <p:custDataLst>
      <p:tags r:id="rId1"/>
    </p:custDataLst>
    <p:extLst>
      <p:ext uri="{BB962C8B-B14F-4D97-AF65-F5344CB8AC3E}">
        <p14:creationId xmlns:p14="http://schemas.microsoft.com/office/powerpoint/2010/main" val="4084882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Process Steps</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9</a:t>
            </a:fld>
            <a:endParaRPr lang="en-US" dirty="0">
              <a:solidFill>
                <a:prstClr val="black">
                  <a:tint val="75000"/>
                </a:prstClr>
              </a:solidFill>
            </a:endParaRPr>
          </a:p>
        </p:txBody>
      </p:sp>
      <p:sp>
        <p:nvSpPr>
          <p:cNvPr id="19" name="Content Placeholder 2"/>
          <p:cNvSpPr txBox="1">
            <a:spLocks/>
          </p:cNvSpPr>
          <p:nvPr/>
        </p:nvSpPr>
        <p:spPr>
          <a:xfrm>
            <a:off x="228600" y="1066800"/>
            <a:ext cx="8686800" cy="685800"/>
          </a:xfrm>
          <a:prstGeom prst="rect">
            <a:avLst/>
          </a:prstGeom>
          <a:solidFill>
            <a:srgbClr val="727272"/>
          </a:solidFill>
        </p:spPr>
        <p:txBody>
          <a:bodyPr anchor="ctr">
            <a:normAutofit/>
          </a:bodyPr>
          <a:lstStyle>
            <a:lvl1pPr marL="233363" indent="-233363" algn="l" defTabSz="914400" rtl="0" eaLnBrk="1" latinLnBrk="0" hangingPunct="1">
              <a:spcBef>
                <a:spcPts val="0"/>
              </a:spcBef>
              <a:spcAft>
                <a:spcPts val="300"/>
              </a:spcAft>
              <a:buFont typeface="Arial" panose="020B0604020202020204" pitchFamily="34" charset="0"/>
              <a:buChar char="•"/>
              <a:defRPr sz="2000" kern="1200" baseline="0">
                <a:solidFill>
                  <a:schemeClr val="tx1"/>
                </a:solidFill>
                <a:latin typeface="+mn-lt"/>
                <a:ea typeface="+mn-ea"/>
                <a:cs typeface="+mn-cs"/>
              </a:defRPr>
            </a:lvl1pPr>
            <a:lvl2pPr marL="742950" indent="-285750" algn="l" defTabSz="914400" rtl="0" eaLnBrk="1" latinLnBrk="0" hangingPunct="1">
              <a:spcBef>
                <a:spcPts val="0"/>
              </a:spcBef>
              <a:spcAft>
                <a:spcPts val="300"/>
              </a:spcAft>
              <a:buSzPct val="75000"/>
              <a:buFont typeface="Courier New" panose="02070309020205020404" pitchFamily="49" charset="0"/>
              <a:buChar char="o"/>
              <a:defRPr sz="1800" kern="1200" baseline="0">
                <a:solidFill>
                  <a:schemeClr val="tx1"/>
                </a:solidFill>
                <a:latin typeface="+mn-lt"/>
                <a:ea typeface="+mn-ea"/>
                <a:cs typeface="+mn-cs"/>
              </a:defRPr>
            </a:lvl2pPr>
            <a:lvl3pPr marL="1143000" indent="-228600" algn="l" defTabSz="914400" rtl="0" eaLnBrk="1" latinLnBrk="0" hangingPunct="1">
              <a:spcBef>
                <a:spcPts val="0"/>
              </a:spcBef>
              <a:spcAft>
                <a:spcPts val="3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0"/>
              </a:spcBef>
              <a:spcAft>
                <a:spcPts val="3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0"/>
              </a:spcBef>
              <a:spcAft>
                <a:spcPts val="3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1600" dirty="0" smtClean="0">
                <a:solidFill>
                  <a:sysClr val="window" lastClr="FFFFFF"/>
                </a:solidFill>
              </a:rPr>
              <a:t>The Corrective Action Requests and Improvement Plans </a:t>
            </a:r>
            <a:r>
              <a:rPr lang="en-US" sz="1600" dirty="0" smtClean="0">
                <a:solidFill>
                  <a:sysClr val="window" lastClr="FFFFFF"/>
                </a:solidFill>
              </a:rPr>
              <a:t>processes </a:t>
            </a:r>
            <a:r>
              <a:rPr lang="en-US" sz="1600" dirty="0" smtClean="0">
                <a:solidFill>
                  <a:sysClr val="window" lastClr="FFFFFF"/>
                </a:solidFill>
              </a:rPr>
              <a:t>for the State of AZ can be broken down into four main tasks:</a:t>
            </a:r>
            <a:endParaRPr lang="en-US" sz="1600" dirty="0">
              <a:solidFill>
                <a:sysClr val="window" lastClr="FFFFFF"/>
              </a:solidFill>
            </a:endParaRPr>
          </a:p>
        </p:txBody>
      </p:sp>
      <p:grpSp>
        <p:nvGrpSpPr>
          <p:cNvPr id="4" name="Group 3"/>
          <p:cNvGrpSpPr/>
          <p:nvPr/>
        </p:nvGrpSpPr>
        <p:grpSpPr>
          <a:xfrm>
            <a:off x="794684" y="2088412"/>
            <a:ext cx="1780871" cy="1669628"/>
            <a:chOff x="375393" y="2064172"/>
            <a:chExt cx="1780871" cy="1669628"/>
          </a:xfrm>
        </p:grpSpPr>
        <p:sp>
          <p:nvSpPr>
            <p:cNvPr id="41" name="Rectangle 40"/>
            <p:cNvSpPr/>
            <p:nvPr/>
          </p:nvSpPr>
          <p:spPr>
            <a:xfrm>
              <a:off x="375393" y="2351262"/>
              <a:ext cx="1780871" cy="1382538"/>
            </a:xfrm>
            <a:prstGeom prst="rect">
              <a:avLst/>
            </a:prstGeom>
            <a:solidFill>
              <a:schemeClr val="accent1"/>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a:solidFill>
                  <a:srgbClr val="A379BB"/>
                </a:solidFill>
              </a:endParaRPr>
            </a:p>
          </p:txBody>
        </p:sp>
        <p:sp>
          <p:nvSpPr>
            <p:cNvPr id="42" name="Oval 41"/>
            <p:cNvSpPr>
              <a:spLocks/>
            </p:cNvSpPr>
            <p:nvPr/>
          </p:nvSpPr>
          <p:spPr>
            <a:xfrm>
              <a:off x="921434" y="2064172"/>
              <a:ext cx="685800" cy="685800"/>
            </a:xfrm>
            <a:prstGeom prst="ellipse">
              <a:avLst/>
            </a:prstGeom>
            <a:solidFill>
              <a:schemeClr val="accent1"/>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Univers 45 Light"/>
              </a:endParaRPr>
            </a:p>
          </p:txBody>
        </p:sp>
        <p:sp>
          <p:nvSpPr>
            <p:cNvPr id="43" name="TextBox 42"/>
            <p:cNvSpPr txBox="1"/>
            <p:nvPr/>
          </p:nvSpPr>
          <p:spPr>
            <a:xfrm>
              <a:off x="375393" y="2876957"/>
              <a:ext cx="1777884" cy="830997"/>
            </a:xfrm>
            <a:prstGeom prst="rect">
              <a:avLst/>
            </a:prstGeom>
            <a:noFill/>
          </p:spPr>
          <p:txBody>
            <a:bodyPr wrap="square" rtlCol="0">
              <a:spAutoFit/>
            </a:bodyPr>
            <a:lstStyle/>
            <a:p>
              <a:pPr algn="ctr"/>
              <a:r>
                <a:rPr lang="en-US" sz="1600" b="1" dirty="0" smtClean="0">
                  <a:solidFill>
                    <a:prstClr val="white"/>
                  </a:solidFill>
                </a:rPr>
                <a:t>Create a Corrective Action Request</a:t>
              </a:r>
              <a:endParaRPr lang="en-US" sz="1600" b="1" dirty="0">
                <a:solidFill>
                  <a:prstClr val="white"/>
                </a:solidFill>
              </a:endParaRPr>
            </a:p>
          </p:txBody>
        </p:sp>
        <p:sp>
          <p:nvSpPr>
            <p:cNvPr id="44" name="TextBox 43"/>
            <p:cNvSpPr txBox="1"/>
            <p:nvPr/>
          </p:nvSpPr>
          <p:spPr>
            <a:xfrm>
              <a:off x="1071862" y="2137064"/>
              <a:ext cx="384943" cy="523220"/>
            </a:xfrm>
            <a:prstGeom prst="rect">
              <a:avLst/>
            </a:prstGeom>
            <a:noFill/>
          </p:spPr>
          <p:txBody>
            <a:bodyPr wrap="square" rtlCol="0">
              <a:spAutoFit/>
            </a:bodyPr>
            <a:lstStyle/>
            <a:p>
              <a:pPr algn="ctr"/>
              <a:r>
                <a:rPr lang="en-US" sz="2800" b="1" dirty="0">
                  <a:solidFill>
                    <a:prstClr val="white"/>
                  </a:solidFill>
                  <a:latin typeface="Franklin Gothic Medium"/>
                </a:rPr>
                <a:t>1</a:t>
              </a:r>
            </a:p>
          </p:txBody>
        </p:sp>
      </p:grpSp>
      <p:grpSp>
        <p:nvGrpSpPr>
          <p:cNvPr id="56" name="Group 55"/>
          <p:cNvGrpSpPr/>
          <p:nvPr/>
        </p:nvGrpSpPr>
        <p:grpSpPr>
          <a:xfrm>
            <a:off x="2713665" y="2062207"/>
            <a:ext cx="1780871" cy="1893279"/>
            <a:chOff x="375393" y="2064172"/>
            <a:chExt cx="1780871" cy="1893279"/>
          </a:xfrm>
        </p:grpSpPr>
        <p:sp>
          <p:nvSpPr>
            <p:cNvPr id="57" name="Rectangle 56"/>
            <p:cNvSpPr/>
            <p:nvPr/>
          </p:nvSpPr>
          <p:spPr>
            <a:xfrm>
              <a:off x="375393" y="2351262"/>
              <a:ext cx="1780871" cy="1382538"/>
            </a:xfrm>
            <a:prstGeom prst="rect">
              <a:avLst/>
            </a:prstGeom>
            <a:solidFill>
              <a:schemeClr val="accent2"/>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a:solidFill>
                  <a:srgbClr val="A379BB"/>
                </a:solidFill>
              </a:endParaRPr>
            </a:p>
          </p:txBody>
        </p:sp>
        <p:sp>
          <p:nvSpPr>
            <p:cNvPr id="58" name="Oval 57"/>
            <p:cNvSpPr>
              <a:spLocks/>
            </p:cNvSpPr>
            <p:nvPr/>
          </p:nvSpPr>
          <p:spPr>
            <a:xfrm>
              <a:off x="921434" y="2064172"/>
              <a:ext cx="685800" cy="685800"/>
            </a:xfrm>
            <a:prstGeom prst="ellipse">
              <a:avLst/>
            </a:prstGeom>
            <a:solidFill>
              <a:schemeClr val="accent2"/>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Univers 45 Light"/>
              </a:endParaRPr>
            </a:p>
          </p:txBody>
        </p:sp>
        <p:sp>
          <p:nvSpPr>
            <p:cNvPr id="59" name="TextBox 58"/>
            <p:cNvSpPr txBox="1"/>
            <p:nvPr/>
          </p:nvSpPr>
          <p:spPr>
            <a:xfrm>
              <a:off x="378379" y="2880233"/>
              <a:ext cx="1777884" cy="1077218"/>
            </a:xfrm>
            <a:prstGeom prst="rect">
              <a:avLst/>
            </a:prstGeom>
            <a:noFill/>
          </p:spPr>
          <p:txBody>
            <a:bodyPr wrap="square" rtlCol="0">
              <a:spAutoFit/>
            </a:bodyPr>
            <a:lstStyle/>
            <a:p>
              <a:pPr algn="ctr"/>
              <a:r>
                <a:rPr lang="en-US" sz="1600" b="1" dirty="0" smtClean="0">
                  <a:solidFill>
                    <a:prstClr val="white"/>
                  </a:solidFill>
                </a:rPr>
                <a:t>Edit and Close a Corrective Action Request</a:t>
              </a:r>
              <a:endParaRPr lang="en-US" sz="1600" b="1" dirty="0">
                <a:solidFill>
                  <a:prstClr val="white"/>
                </a:solidFill>
              </a:endParaRPr>
            </a:p>
            <a:p>
              <a:pPr algn="ctr"/>
              <a:endParaRPr lang="en-US" sz="1600" b="1" dirty="0">
                <a:solidFill>
                  <a:prstClr val="white"/>
                </a:solidFill>
              </a:endParaRPr>
            </a:p>
          </p:txBody>
        </p:sp>
        <p:sp>
          <p:nvSpPr>
            <p:cNvPr id="60" name="TextBox 59"/>
            <p:cNvSpPr txBox="1"/>
            <p:nvPr/>
          </p:nvSpPr>
          <p:spPr>
            <a:xfrm>
              <a:off x="1071862" y="2137064"/>
              <a:ext cx="384943" cy="523220"/>
            </a:xfrm>
            <a:prstGeom prst="rect">
              <a:avLst/>
            </a:prstGeom>
            <a:noFill/>
          </p:spPr>
          <p:txBody>
            <a:bodyPr wrap="square" rtlCol="0">
              <a:spAutoFit/>
            </a:bodyPr>
            <a:lstStyle/>
            <a:p>
              <a:pPr algn="ctr"/>
              <a:r>
                <a:rPr lang="en-US" sz="2800" b="1" dirty="0">
                  <a:solidFill>
                    <a:prstClr val="white"/>
                  </a:solidFill>
                  <a:latin typeface="Franklin Gothic Medium"/>
                </a:rPr>
                <a:t>2</a:t>
              </a:r>
            </a:p>
          </p:txBody>
        </p:sp>
      </p:grpSp>
      <p:grpSp>
        <p:nvGrpSpPr>
          <p:cNvPr id="66" name="Group 65"/>
          <p:cNvGrpSpPr/>
          <p:nvPr/>
        </p:nvGrpSpPr>
        <p:grpSpPr>
          <a:xfrm>
            <a:off x="4641003" y="2047168"/>
            <a:ext cx="1780871" cy="1669628"/>
            <a:chOff x="375393" y="2064172"/>
            <a:chExt cx="1780871" cy="1669628"/>
          </a:xfrm>
          <a:solidFill>
            <a:srgbClr val="FAA636"/>
          </a:solidFill>
        </p:grpSpPr>
        <p:sp>
          <p:nvSpPr>
            <p:cNvPr id="67" name="Rectangle 66"/>
            <p:cNvSpPr/>
            <p:nvPr/>
          </p:nvSpPr>
          <p:spPr>
            <a:xfrm>
              <a:off x="375393" y="2351262"/>
              <a:ext cx="1780871" cy="1382538"/>
            </a:xfrm>
            <a:prstGeom prst="rect">
              <a:avLst/>
            </a:prstGeom>
            <a:grp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a:solidFill>
                  <a:srgbClr val="A379BB"/>
                </a:solidFill>
              </a:endParaRPr>
            </a:p>
          </p:txBody>
        </p:sp>
        <p:sp>
          <p:nvSpPr>
            <p:cNvPr id="68" name="Oval 67"/>
            <p:cNvSpPr>
              <a:spLocks/>
            </p:cNvSpPr>
            <p:nvPr/>
          </p:nvSpPr>
          <p:spPr>
            <a:xfrm>
              <a:off x="921434" y="2064172"/>
              <a:ext cx="685800" cy="685800"/>
            </a:xfrm>
            <a:prstGeom prst="ellipse">
              <a:avLst/>
            </a:prstGeom>
            <a:grp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Univers 45 Light"/>
              </a:endParaRPr>
            </a:p>
          </p:txBody>
        </p:sp>
        <p:sp>
          <p:nvSpPr>
            <p:cNvPr id="69" name="TextBox 68"/>
            <p:cNvSpPr txBox="1"/>
            <p:nvPr/>
          </p:nvSpPr>
          <p:spPr>
            <a:xfrm>
              <a:off x="458790" y="2874482"/>
              <a:ext cx="1697474" cy="830997"/>
            </a:xfrm>
            <a:prstGeom prst="rect">
              <a:avLst/>
            </a:prstGeom>
            <a:grpFill/>
          </p:spPr>
          <p:txBody>
            <a:bodyPr wrap="square" rtlCol="0">
              <a:spAutoFit/>
            </a:bodyPr>
            <a:lstStyle/>
            <a:p>
              <a:pPr algn="ctr"/>
              <a:r>
                <a:rPr lang="en-US" sz="1600" b="1" dirty="0" smtClean="0">
                  <a:solidFill>
                    <a:prstClr val="white"/>
                  </a:solidFill>
                </a:rPr>
                <a:t>Create an Improvement Plan</a:t>
              </a:r>
              <a:endParaRPr lang="en-US" sz="1600" b="1" dirty="0">
                <a:solidFill>
                  <a:prstClr val="white"/>
                </a:solidFill>
              </a:endParaRPr>
            </a:p>
          </p:txBody>
        </p:sp>
        <p:sp>
          <p:nvSpPr>
            <p:cNvPr id="70" name="TextBox 69"/>
            <p:cNvSpPr txBox="1"/>
            <p:nvPr/>
          </p:nvSpPr>
          <p:spPr>
            <a:xfrm>
              <a:off x="1071862" y="2137064"/>
              <a:ext cx="384943" cy="523220"/>
            </a:xfrm>
            <a:prstGeom prst="rect">
              <a:avLst/>
            </a:prstGeom>
            <a:grpFill/>
          </p:spPr>
          <p:txBody>
            <a:bodyPr wrap="square" rtlCol="0">
              <a:spAutoFit/>
            </a:bodyPr>
            <a:lstStyle/>
            <a:p>
              <a:pPr algn="ctr"/>
              <a:r>
                <a:rPr lang="en-US" sz="2800" b="1" dirty="0">
                  <a:solidFill>
                    <a:prstClr val="white"/>
                  </a:solidFill>
                  <a:latin typeface="Franklin Gothic Medium"/>
                </a:rPr>
                <a:t>3</a:t>
              </a:r>
            </a:p>
          </p:txBody>
        </p:sp>
      </p:grpSp>
      <p:sp>
        <p:nvSpPr>
          <p:cNvPr id="91" name="Content Placeholder 6"/>
          <p:cNvSpPr txBox="1">
            <a:spLocks/>
          </p:cNvSpPr>
          <p:nvPr/>
        </p:nvSpPr>
        <p:spPr>
          <a:xfrm>
            <a:off x="341919" y="4528842"/>
            <a:ext cx="8460161" cy="609600"/>
          </a:xfrm>
          <a:prstGeom prst="rect">
            <a:avLst/>
          </a:prstGeom>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anose="020B0604020202020204" pitchFamily="34" charset="0"/>
              <a:buChar char="•"/>
              <a:defRPr sz="1600" kern="1200" baseline="0">
                <a:solidFill>
                  <a:schemeClr val="tx1"/>
                </a:solidFill>
                <a:latin typeface="+mn-lt"/>
                <a:ea typeface="+mn-ea"/>
                <a:cs typeface="+mn-cs"/>
              </a:defRPr>
            </a:lvl1pPr>
            <a:lvl2pPr marL="742950" indent="-285750" algn="l" defTabSz="914400" rtl="0" eaLnBrk="1" latinLnBrk="0" hangingPunct="1">
              <a:spcBef>
                <a:spcPts val="400"/>
              </a:spcBef>
              <a:spcAft>
                <a:spcPts val="400"/>
              </a:spcAft>
              <a:buSzPct val="75000"/>
              <a:buFont typeface="Courier New" panose="02070309020205020404" pitchFamily="49" charset="0"/>
              <a:buChar char="o"/>
              <a:defRPr sz="1600" kern="1200" baseline="0">
                <a:solidFill>
                  <a:schemeClr val="tx1"/>
                </a:solidFill>
                <a:latin typeface="+mn-lt"/>
                <a:ea typeface="+mn-ea"/>
                <a:cs typeface="+mn-cs"/>
              </a:defRPr>
            </a:lvl2pPr>
            <a:lvl3pPr marL="1143000" indent="-228600" algn="l" defTabSz="914400" rtl="0" eaLnBrk="1" latinLnBrk="0" hangingPunct="1">
              <a:spcBef>
                <a:spcPts val="400"/>
              </a:spcBef>
              <a:spcAft>
                <a:spcPts val="4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prstClr val="black"/>
                </a:solidFill>
              </a:rPr>
              <a:t>These tasks and their corresponding roles involved will be discussed in detail throughout this course.</a:t>
            </a:r>
            <a:endParaRPr lang="en-US" dirty="0">
              <a:solidFill>
                <a:prstClr val="black"/>
              </a:solidFill>
            </a:endParaRPr>
          </a:p>
        </p:txBody>
      </p:sp>
      <p:grpSp>
        <p:nvGrpSpPr>
          <p:cNvPr id="21" name="Group 20"/>
          <p:cNvGrpSpPr/>
          <p:nvPr/>
        </p:nvGrpSpPr>
        <p:grpSpPr>
          <a:xfrm>
            <a:off x="6568339" y="2016706"/>
            <a:ext cx="1780872" cy="1714199"/>
            <a:chOff x="375392" y="2064172"/>
            <a:chExt cx="1780872" cy="1714199"/>
          </a:xfrm>
        </p:grpSpPr>
        <p:sp>
          <p:nvSpPr>
            <p:cNvPr id="22" name="Rectangle 21"/>
            <p:cNvSpPr/>
            <p:nvPr/>
          </p:nvSpPr>
          <p:spPr>
            <a:xfrm>
              <a:off x="375393" y="2351262"/>
              <a:ext cx="1780871" cy="1382538"/>
            </a:xfrm>
            <a:prstGeom prst="rect">
              <a:avLst/>
            </a:prstGeom>
            <a:solidFill>
              <a:schemeClr val="accent4"/>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a:solidFill>
                  <a:srgbClr val="A379BB"/>
                </a:solidFill>
              </a:endParaRPr>
            </a:p>
          </p:txBody>
        </p:sp>
        <p:sp>
          <p:nvSpPr>
            <p:cNvPr id="23" name="Oval 22"/>
            <p:cNvSpPr>
              <a:spLocks/>
            </p:cNvSpPr>
            <p:nvPr/>
          </p:nvSpPr>
          <p:spPr>
            <a:xfrm>
              <a:off x="921434" y="2064172"/>
              <a:ext cx="685800" cy="685800"/>
            </a:xfrm>
            <a:prstGeom prst="ellipse">
              <a:avLst/>
            </a:prstGeom>
            <a:solidFill>
              <a:schemeClr val="accent4"/>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Univers 45 Light"/>
              </a:endParaRPr>
            </a:p>
          </p:txBody>
        </p:sp>
        <p:sp>
          <p:nvSpPr>
            <p:cNvPr id="24" name="TextBox 23"/>
            <p:cNvSpPr txBox="1"/>
            <p:nvPr/>
          </p:nvSpPr>
          <p:spPr>
            <a:xfrm>
              <a:off x="375392" y="2947374"/>
              <a:ext cx="1777884" cy="830997"/>
            </a:xfrm>
            <a:prstGeom prst="rect">
              <a:avLst/>
            </a:prstGeom>
            <a:noFill/>
          </p:spPr>
          <p:txBody>
            <a:bodyPr wrap="square" rtlCol="0">
              <a:spAutoFit/>
            </a:bodyPr>
            <a:lstStyle/>
            <a:p>
              <a:pPr algn="ctr"/>
              <a:r>
                <a:rPr lang="en-US" sz="1600" b="1" dirty="0" smtClean="0">
                  <a:solidFill>
                    <a:prstClr val="white"/>
                  </a:solidFill>
                </a:rPr>
                <a:t>Update and Close an Improvement Plan</a:t>
              </a:r>
              <a:endParaRPr lang="en-US" sz="1600" b="1" dirty="0">
                <a:solidFill>
                  <a:prstClr val="white"/>
                </a:solidFill>
              </a:endParaRPr>
            </a:p>
          </p:txBody>
        </p:sp>
        <p:sp>
          <p:nvSpPr>
            <p:cNvPr id="25" name="TextBox 24"/>
            <p:cNvSpPr txBox="1"/>
            <p:nvPr/>
          </p:nvSpPr>
          <p:spPr>
            <a:xfrm>
              <a:off x="1071862" y="2137064"/>
              <a:ext cx="384943" cy="523220"/>
            </a:xfrm>
            <a:prstGeom prst="rect">
              <a:avLst/>
            </a:prstGeom>
            <a:noFill/>
          </p:spPr>
          <p:txBody>
            <a:bodyPr wrap="square" rtlCol="0">
              <a:spAutoFit/>
            </a:bodyPr>
            <a:lstStyle/>
            <a:p>
              <a:pPr algn="ctr"/>
              <a:r>
                <a:rPr lang="en-US" sz="2800" b="1" dirty="0">
                  <a:solidFill>
                    <a:prstClr val="white"/>
                  </a:solidFill>
                  <a:latin typeface="Franklin Gothic Medium"/>
                </a:rPr>
                <a:t>4</a:t>
              </a:r>
            </a:p>
          </p:txBody>
        </p:sp>
      </p:grpSp>
    </p:spTree>
    <p:custDataLst>
      <p:tags r:id="rId1"/>
    </p:custDataLst>
    <p:extLst>
      <p:ext uri="{BB962C8B-B14F-4D97-AF65-F5344CB8AC3E}">
        <p14:creationId xmlns:p14="http://schemas.microsoft.com/office/powerpoint/2010/main" val="36595060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MOCS_PRESENTATION_TEMPLATE_2" val="P91Z8m30"/>
  <p:tag name="ARTICULATE_PROJECT_OPEN" val="0"/>
  <p:tag name="ARTICULATE_SLIDE_COUNT" val="3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OCS_Presentation_Template_2">
  <a:themeElements>
    <a:clrScheme name="Custom 6">
      <a:dk1>
        <a:sysClr val="windowText" lastClr="000000"/>
      </a:dk1>
      <a:lt1>
        <a:sysClr val="window" lastClr="FFFFFF"/>
      </a:lt1>
      <a:dk2>
        <a:srgbClr val="69676D"/>
      </a:dk2>
      <a:lt2>
        <a:srgbClr val="C9C2D1"/>
      </a:lt2>
      <a:accent1>
        <a:srgbClr val="002857"/>
      </a:accent1>
      <a:accent2>
        <a:srgbClr val="E24307"/>
      </a:accent2>
      <a:accent3>
        <a:srgbClr val="6CBCCB"/>
      </a:accent3>
      <a:accent4>
        <a:srgbClr val="75A439"/>
      </a:accent4>
      <a:accent5>
        <a:srgbClr val="FAA636"/>
      </a:accent5>
      <a:accent6>
        <a:srgbClr val="FFA279"/>
      </a:accent6>
      <a:hlink>
        <a:srgbClr val="410082"/>
      </a:hlink>
      <a:folHlink>
        <a:srgbClr val="93296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35105</TotalTime>
  <Words>2696</Words>
  <Application>Microsoft Office PowerPoint</Application>
  <PresentationFormat>On-screen Show (4:3)</PresentationFormat>
  <Paragraphs>321</Paragraphs>
  <Slides>37</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Arial</vt:lpstr>
      <vt:lpstr>Calibri</vt:lpstr>
      <vt:lpstr>Calibri Light</vt:lpstr>
      <vt:lpstr>Courier New</vt:lpstr>
      <vt:lpstr>Franklin Gothic Medium</vt:lpstr>
      <vt:lpstr>Helvetica</vt:lpstr>
      <vt:lpstr>Open Sans</vt:lpstr>
      <vt:lpstr>Roboto Light</vt:lpstr>
      <vt:lpstr>Univers 45 Light</vt:lpstr>
      <vt:lpstr>Wingdings</vt:lpstr>
      <vt:lpstr>MOCS_Presentation_Template_2</vt:lpstr>
      <vt:lpstr>Corrective Action Requests and Improvement Plans for Agency Users</vt:lpstr>
      <vt:lpstr>Agenda</vt:lpstr>
      <vt:lpstr>Course Introduction</vt:lpstr>
      <vt:lpstr>Corrective Action Requests and Improvement Plans</vt:lpstr>
      <vt:lpstr>Learning Objectives</vt:lpstr>
      <vt:lpstr>Process Changes</vt:lpstr>
      <vt:lpstr>PowerPoint Presentation</vt:lpstr>
      <vt:lpstr>Process Overview</vt:lpstr>
      <vt:lpstr>Process Steps</vt:lpstr>
      <vt:lpstr>PowerPoint Presentation</vt:lpstr>
      <vt:lpstr>Corrective Action Requests</vt:lpstr>
      <vt:lpstr>Walkthrough: Corrective Action Requests</vt:lpstr>
      <vt:lpstr>Demonstration 1: Create a Corrective Action Request</vt:lpstr>
      <vt:lpstr>Exercise 1: Create a Corrective Action Request</vt:lpstr>
      <vt:lpstr>Walkthrough: Corrective Action Requests</vt:lpstr>
      <vt:lpstr>Demonstration 2: Edit a Corrective Action Requests</vt:lpstr>
      <vt:lpstr>Exercise 2: Edit a Corrective Action Requests</vt:lpstr>
      <vt:lpstr>Demonstration 3: Close a Corrective Action Request</vt:lpstr>
      <vt:lpstr>Exercise 3: Close a Corrective Action Requests</vt:lpstr>
      <vt:lpstr>Knowledge Check – Multiple Choice</vt:lpstr>
      <vt:lpstr>PowerPoint Presentation</vt:lpstr>
      <vt:lpstr>Improvement Plans</vt:lpstr>
      <vt:lpstr>Walkthrough: Improvement Plans</vt:lpstr>
      <vt:lpstr>Demonstration 4: Create an Improvement Plan</vt:lpstr>
      <vt:lpstr>Exercise 4: Create an Improvement Plan</vt:lpstr>
      <vt:lpstr>Walkthrough: Improvement Plans</vt:lpstr>
      <vt:lpstr>Demonstration 5:  Update and Close an Improvement Plan</vt:lpstr>
      <vt:lpstr>Exercise 5: Update and Close an Improvement Plan</vt:lpstr>
      <vt:lpstr>Knowledge Check – Multiple Choice</vt:lpstr>
      <vt:lpstr>PowerPoint Presentation</vt:lpstr>
      <vt:lpstr>Process Flow - Corrective Action Requests</vt:lpstr>
      <vt:lpstr>Process Flow – Improvement Plans</vt:lpstr>
      <vt:lpstr>Key Takeaways</vt:lpstr>
      <vt:lpstr>Course Summary</vt:lpstr>
      <vt:lpstr>PowerPoint Presentation</vt:lpstr>
      <vt:lpstr>QRGs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S2P Training</dc:title>
  <dc:creator>alexanderprice@kpmg.com</dc:creator>
  <cp:lastModifiedBy>Alex Price</cp:lastModifiedBy>
  <cp:revision>347</cp:revision>
  <cp:lastPrinted>2016-10-13T17:21:14Z</cp:lastPrinted>
  <dcterms:created xsi:type="dcterms:W3CDTF">2016-07-22T13:01:54Z</dcterms:created>
  <dcterms:modified xsi:type="dcterms:W3CDTF">2018-08-23T16:40:10Z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5FB7F7C2-C532-46E4-B183-AC6D433E6B96</vt:lpwstr>
  </property>
  <property fmtid="{D5CDD505-2E9C-101B-9397-08002B2CF9AE}" pid="3" name="ArticulatePath">
    <vt:lpwstr>PASSPort PowerPoint Training Course Template</vt:lpwstr>
  </property>
</Properties>
</file>