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letter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urray, Ryan (MOCS)" initials="MR(" lastIdx="4" clrIdx="6">
    <p:extLst>
      <p:ext uri="{19B8F6BF-5375-455C-9EA6-DF929625EA0E}">
        <p15:presenceInfo xmlns:p15="http://schemas.microsoft.com/office/powerpoint/2012/main" userId="S-1-5-21-2027219853-1594546943-3457243395-1445164" providerId="AD"/>
      </p:ext>
    </p:extLst>
  </p:cmAuthor>
  <p:cmAuthor id="1" name="Kiran KPMG" initials="KRN" lastIdx="3" clrIdx="0">
    <p:extLst>
      <p:ext uri="{19B8F6BF-5375-455C-9EA6-DF929625EA0E}">
        <p15:presenceInfo xmlns:p15="http://schemas.microsoft.com/office/powerpoint/2012/main" userId="Kiran KPMG" providerId="None"/>
      </p:ext>
    </p:extLst>
  </p:cmAuthor>
  <p:cmAuthor id="8" name="David Dietert" initials="DLD" lastIdx="4" clrIdx="7">
    <p:extLst>
      <p:ext uri="{19B8F6BF-5375-455C-9EA6-DF929625EA0E}">
        <p15:presenceInfo xmlns:p15="http://schemas.microsoft.com/office/powerpoint/2012/main" userId="David Dietert" providerId="None"/>
      </p:ext>
    </p:extLst>
  </p:cmAuthor>
  <p:cmAuthor id="2" name="Alex Price" initials="AP" lastIdx="34" clrIdx="1">
    <p:extLst>
      <p:ext uri="{19B8F6BF-5375-455C-9EA6-DF929625EA0E}">
        <p15:presenceInfo xmlns:p15="http://schemas.microsoft.com/office/powerpoint/2012/main" userId="Alex Price" providerId="None"/>
      </p:ext>
    </p:extLst>
  </p:cmAuthor>
  <p:cmAuthor id="9" name="Aggarwal, Payal" initials="AP" lastIdx="1" clrIdx="8">
    <p:extLst>
      <p:ext uri="{19B8F6BF-5375-455C-9EA6-DF929625EA0E}">
        <p15:presenceInfo xmlns:p15="http://schemas.microsoft.com/office/powerpoint/2012/main" userId="Aggarwal, Payal" providerId="None"/>
      </p:ext>
    </p:extLst>
  </p:cmAuthor>
  <p:cmAuthor id="3" name="Chopra, Amandeep" initials="CA" lastIdx="18" clrIdx="2">
    <p:extLst>
      <p:ext uri="{19B8F6BF-5375-455C-9EA6-DF929625EA0E}">
        <p15:presenceInfo xmlns:p15="http://schemas.microsoft.com/office/powerpoint/2012/main" userId="S-1-5-21-1833789009-2046912680-526660263-119092" providerId="AD"/>
      </p:ext>
    </p:extLst>
  </p:cmAuthor>
  <p:cmAuthor id="10" name="KPMG" initials="K" lastIdx="1" clrIdx="9">
    <p:extLst>
      <p:ext uri="{19B8F6BF-5375-455C-9EA6-DF929625EA0E}">
        <p15:presenceInfo xmlns:p15="http://schemas.microsoft.com/office/powerpoint/2012/main" userId="KPMG" providerId="None"/>
      </p:ext>
    </p:extLst>
  </p:cmAuthor>
  <p:cmAuthor id="4" name="Sedillo, Michael (MOCS)" initials="SM(" lastIdx="1" clrIdx="3">
    <p:extLst>
      <p:ext uri="{19B8F6BF-5375-455C-9EA6-DF929625EA0E}">
        <p15:presenceInfo xmlns:p15="http://schemas.microsoft.com/office/powerpoint/2012/main" userId="S-1-5-21-2027219853-1594546943-3457243395-308079" providerId="AD"/>
      </p:ext>
    </p:extLst>
  </p:cmAuthor>
  <p:cmAuthor id="11" name="Adams, Denne" initials="AD" lastIdx="2" clrIdx="10">
    <p:extLst>
      <p:ext uri="{19B8F6BF-5375-455C-9EA6-DF929625EA0E}">
        <p15:presenceInfo xmlns:p15="http://schemas.microsoft.com/office/powerpoint/2012/main" userId="Adams, Denne" providerId="None"/>
      </p:ext>
    </p:extLst>
  </p:cmAuthor>
  <p:cmAuthor id="5" name="Myers, David (MOCS)" initials="MD(" lastIdx="4" clrIdx="4">
    <p:extLst>
      <p:ext uri="{19B8F6BF-5375-455C-9EA6-DF929625EA0E}">
        <p15:presenceInfo xmlns:p15="http://schemas.microsoft.com/office/powerpoint/2012/main" userId="S-1-5-21-2027219853-1594546943-3457243395-308038" providerId="AD"/>
      </p:ext>
    </p:extLst>
  </p:cmAuthor>
  <p:cmAuthor id="6" name="MOCSAdmin" initials="M" lastIdx="7" clrIdx="5">
    <p:extLst>
      <p:ext uri="{19B8F6BF-5375-455C-9EA6-DF929625EA0E}">
        <p15:presenceInfo xmlns:p15="http://schemas.microsoft.com/office/powerpoint/2012/main" userId="MOCS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7"/>
    <a:srgbClr val="27B0ED"/>
    <a:srgbClr val="3454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0" d="100"/>
          <a:sy n="50" d="100"/>
        </p:scale>
        <p:origin x="20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06C1A-280B-42DA-8360-537E4A52496A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0DDEE5-5166-4698-8A5B-9C772237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9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DEE5-5166-4698-8A5B-9C7722376C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7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B7EB-FF5C-4050-AF37-065CC53C124C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815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2DFB-A5AD-4055-B8D1-95690E8CD632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7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75DF-C6DE-4D73-A661-583BE890EE19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0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1EF4-E752-4A17-B637-A7F21A698F60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0A6B-9A2B-4C3F-AAAC-9B9FC436E359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B4CB-4481-4851-B566-B90DD24BD225}" type="datetime1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2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D2D-0E5E-4D4E-8519-5081237ADF9C}" type="datetime1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66F1-D03D-4AB4-B817-2F923C3AD6F6}" type="datetime1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9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9AC4-960D-4CE5-932B-F1F4F7A4EAB2}" type="datetime1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5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71DB-DB4C-4EF3-9091-D420F260CFA2}" type="datetime1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2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FC7A-E0B6-4A31-9B39-4FA5A30444E7}" type="datetime1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4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D9A25-710D-4B35-963B-F74E143DC2DE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B15C1-5CC0-43A0-BCFE-E9EF52A7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2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hyperlink" Target="https://spo.az.gov/" TargetMode="External"/><Relationship Id="rId4" Type="http://schemas.openxmlformats.org/officeDocument/2006/relationships/hyperlink" Target="mailto:app@azdo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77078" y="1300303"/>
            <a:ext cx="59038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ea typeface="Franklin Gothic Book" panose="020B0503020102020204" pitchFamily="34" charset="0"/>
                <a:cs typeface="Times New Roman" panose="02020603050405020304" pitchFamily="18" charset="0"/>
              </a:rPr>
              <a:t>This document i</a:t>
            </a:r>
            <a:r>
              <a:rPr lang="en-US" sz="1200" i="1" dirty="0" smtClean="0">
                <a:ea typeface="Franklin Gothic Book" panose="020B0503020102020204" pitchFamily="34" charset="0"/>
                <a:cs typeface="Times New Roman" panose="02020603050405020304" pitchFamily="18" charset="0"/>
              </a:rPr>
              <a:t>s </a:t>
            </a:r>
            <a:r>
              <a:rPr lang="en-US" sz="1200" i="1" dirty="0">
                <a:ea typeface="Franklin Gothic Book" panose="020B0503020102020204" pitchFamily="34" charset="0"/>
                <a:cs typeface="Times New Roman" panose="02020603050405020304" pitchFamily="18" charset="0"/>
              </a:rPr>
              <a:t>a </a:t>
            </a:r>
            <a:r>
              <a:rPr lang="en-US" sz="1200" i="1" dirty="0" smtClean="0">
                <a:ea typeface="Franklin Gothic Book" panose="020B0503020102020204" pitchFamily="34" charset="0"/>
                <a:cs typeface="Times New Roman" panose="02020603050405020304" pitchFamily="18" charset="0"/>
              </a:rPr>
              <a:t>quick-reference guide </a:t>
            </a:r>
            <a:r>
              <a:rPr lang="en-US" sz="1200" i="1" dirty="0">
                <a:ea typeface="Franklin Gothic Book" panose="020B0503020102020204" pitchFamily="34" charset="0"/>
                <a:cs typeface="Times New Roman" panose="02020603050405020304" pitchFamily="18" charset="0"/>
              </a:rPr>
              <a:t>for </a:t>
            </a:r>
            <a:r>
              <a:rPr lang="en-US" sz="1200" i="1" dirty="0" smtClean="0">
                <a:ea typeface="Franklin Gothic Book" panose="020B0503020102020204" pitchFamily="34" charset="0"/>
                <a:cs typeface="Times New Roman" panose="02020603050405020304" pitchFamily="18" charset="0"/>
              </a:rPr>
              <a:t>Agency </a:t>
            </a:r>
            <a:r>
              <a:rPr lang="en-US" sz="1200" i="1" dirty="0" smtClean="0">
                <a:ea typeface="Franklin Gothic Book" panose="020B0503020102020204" pitchFamily="34" charset="0"/>
                <a:cs typeface="Times New Roman" panose="02020603050405020304" pitchFamily="18" charset="0"/>
              </a:rPr>
              <a:t>Administrators </a:t>
            </a:r>
            <a:r>
              <a:rPr lang="en-US" sz="1200" i="1" dirty="0" smtClean="0">
                <a:ea typeface="Franklin Gothic Book" panose="020B0503020102020204" pitchFamily="34" charset="0"/>
                <a:cs typeface="Times New Roman" panose="02020603050405020304" pitchFamily="18" charset="0"/>
              </a:rPr>
              <a:t>to view and search all requisitions within their respective agency in the Arizona Procurement Portal (APP</a:t>
            </a:r>
            <a:r>
              <a:rPr lang="en-US" sz="1200" i="1" dirty="0" smtClean="0"/>
              <a:t>.) </a:t>
            </a:r>
            <a:r>
              <a:rPr lang="en-US" sz="1200" i="1" dirty="0"/>
              <a:t>If you have any questions, please contact the  APP Help Desk at </a:t>
            </a:r>
            <a:r>
              <a:rPr lang="en-US" sz="1200" i="1" dirty="0">
                <a:solidFill>
                  <a:srgbClr val="00B0F0"/>
                </a:solidFill>
              </a:rPr>
              <a:t>602-542-7600 or </a:t>
            </a:r>
            <a:r>
              <a:rPr lang="en-US" sz="1200" i="1" dirty="0"/>
              <a:t>email </a:t>
            </a:r>
            <a:r>
              <a:rPr lang="en-US" sz="1200" i="1" u="sng" dirty="0" smtClean="0">
                <a:hlinkClick r:id="rId4"/>
              </a:rPr>
              <a:t>app@azdoa.gov</a:t>
            </a:r>
            <a:r>
              <a:rPr lang="en-US" sz="1200" i="1" dirty="0" smtClean="0"/>
              <a:t>. </a:t>
            </a:r>
            <a:r>
              <a:rPr lang="en-US" sz="1200" i="1" dirty="0"/>
              <a:t>Additional resources are also available on the SPO Website: </a:t>
            </a:r>
            <a:r>
              <a:rPr lang="en-US" sz="1200" i="1" u="sng" dirty="0">
                <a:hlinkClick r:id="rId5"/>
              </a:rPr>
              <a:t>https://spo.az.gov</a:t>
            </a:r>
            <a:r>
              <a:rPr lang="en-US" sz="1200" i="1" u="sng" dirty="0" smtClean="0">
                <a:hlinkClick r:id="rId5"/>
              </a:rPr>
              <a:t>/</a:t>
            </a:r>
            <a:r>
              <a:rPr lang="en-US" sz="1200" i="1" dirty="0" smtClean="0"/>
              <a:t>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1357" y="2349586"/>
            <a:ext cx="5903844" cy="5036734"/>
            <a:chOff x="431357" y="3346259"/>
            <a:chExt cx="5903844" cy="2120180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431357" y="3417259"/>
              <a:ext cx="5903844" cy="20491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2857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effectLst/>
                  <a:ea typeface="Franklin Gothic Book" panose="020B0503020102020204" pitchFamily="34" charset="0"/>
                  <a:cs typeface="Times New Roman" panose="02020603050405020304" pitchFamily="18" charset="0"/>
                </a:rPr>
                <a:t> </a:t>
              </a:r>
              <a:endParaRPr lang="en-US" sz="1400" dirty="0" smtClean="0">
                <a:ea typeface="Franklin Gothic Book" panose="020B0503020102020204" pitchFamily="34" charset="0"/>
                <a:cs typeface="Times New Roman" panose="02020603050405020304" pitchFamily="18" charset="0"/>
              </a:endParaRPr>
            </a:p>
            <a:p>
              <a:pPr marL="228600" indent="-228600">
                <a:lnSpc>
                  <a:spcPct val="107000"/>
                </a:lnSpc>
                <a:buFont typeface="+mj-lt"/>
                <a:buAutoNum type="arabicPeriod"/>
                <a:tabLst>
                  <a:tab pos="215900" algn="l"/>
                </a:tabLst>
              </a:pPr>
              <a:r>
                <a:rPr lang="en-US" sz="1200" dirty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From any page in </a:t>
              </a:r>
              <a:r>
                <a:rPr lang="en-US" sz="1200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APP, navigate to the </a:t>
              </a:r>
              <a:r>
                <a:rPr lang="en-US" sz="1200" b="1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Procurement </a:t>
              </a:r>
              <a:r>
                <a:rPr lang="en-US" sz="1200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drop-down menu and select </a:t>
              </a:r>
              <a:r>
                <a:rPr lang="en-US" sz="1200" b="1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Browse Requisitions. </a:t>
              </a:r>
              <a:r>
                <a:rPr lang="en-US" sz="1200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You will see a list of requisitions that </a:t>
              </a:r>
              <a:r>
                <a:rPr lang="en-US" sz="1200" i="1" u="sng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ONLY</a:t>
              </a:r>
              <a:r>
                <a:rPr lang="en-US" sz="1200" i="1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200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you have initiated. </a:t>
              </a:r>
            </a:p>
            <a:p>
              <a:pPr marL="228600" indent="-228600">
                <a:lnSpc>
                  <a:spcPct val="107000"/>
                </a:lnSpc>
                <a:buFont typeface="+mj-lt"/>
                <a:buAutoNum type="arabicPeriod"/>
                <a:tabLst>
                  <a:tab pos="215900" algn="l"/>
                </a:tabLst>
              </a:pPr>
              <a:r>
                <a:rPr lang="en-US" sz="1200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Click the </a:t>
              </a:r>
              <a:r>
                <a:rPr lang="en-US" sz="1200" b="1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My requests </a:t>
              </a:r>
              <a:r>
                <a:rPr lang="en-US" sz="1200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checkbox to remove the check.</a:t>
              </a:r>
              <a:endParaRPr lang="en-US" sz="1200" dirty="0">
                <a:ea typeface="Franklin Gothic Book" panose="020B0503020102020204" pitchFamily="34" charset="0"/>
                <a:cs typeface="Times New Roman" panose="02020603050405020304" pitchFamily="18" charset="0"/>
              </a:endParaRPr>
            </a:p>
            <a:p>
              <a:pPr marL="228600" indent="-228600">
                <a:lnSpc>
                  <a:spcPct val="107000"/>
                </a:lnSpc>
                <a:buFont typeface="+mj-lt"/>
                <a:buAutoNum type="arabicPeriod"/>
                <a:tabLst>
                  <a:tab pos="215900" algn="l"/>
                </a:tabLst>
              </a:pPr>
              <a:r>
                <a:rPr lang="en-US" sz="1200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Click the </a:t>
              </a:r>
              <a:r>
                <a:rPr lang="en-US" sz="1200" b="1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Search</a:t>
              </a:r>
              <a:r>
                <a:rPr lang="en-US" sz="1200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 button. Results listed will include </a:t>
              </a:r>
              <a:r>
                <a:rPr lang="en-US" sz="1200" i="1" u="sng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ALL</a:t>
              </a:r>
              <a:r>
                <a:rPr lang="en-US" sz="1200" i="1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200" dirty="0" smtClean="0">
                  <a:ea typeface="Franklin Gothic Book" panose="020B0503020102020204" pitchFamily="34" charset="0"/>
                  <a:cs typeface="Times New Roman" panose="02020603050405020304" pitchFamily="18" charset="0"/>
                </a:rPr>
                <a:t>requisitions initiated within your respective agency.</a:t>
              </a: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r>
                <a:rPr lang="en-US" sz="1200" dirty="0" smtClean="0">
                  <a:latin typeface="Calibri" panose="020F0502020204030204" pitchFamily="34" charset="0"/>
                </a:rPr>
                <a:t>Please note: This is a short-term workaround. A fix will be implemented in a future release. </a:t>
              </a: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 smtClean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 smtClean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 smtClean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 smtClean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 smtClean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 smtClean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 smtClean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 smtClean="0">
                <a:latin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tabLst>
                  <a:tab pos="215900" algn="l"/>
                </a:tabLst>
              </a:pPr>
              <a:endParaRPr lang="en-US" sz="1200" dirty="0" smtClean="0">
                <a:latin typeface="Calibri" panose="020F0502020204030204" pitchFamily="34" charset="0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796488" y="3346259"/>
              <a:ext cx="5173579" cy="142001"/>
            </a:xfrm>
            <a:prstGeom prst="roundRect">
              <a:avLst/>
            </a:prstGeom>
            <a:solidFill>
              <a:srgbClr val="002857"/>
            </a:solidFill>
            <a:ln w="9525">
              <a:solidFill>
                <a:srgbClr val="002857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 dirty="0" smtClean="0">
                  <a:solidFill>
                    <a:srgbClr val="FFFFFF"/>
                  </a:solidFill>
                  <a:ea typeface="Franklin Gothic Book" panose="020B0503020102020204" pitchFamily="34" charset="0"/>
                  <a:cs typeface="Times New Roman" panose="02020603050405020304" pitchFamily="18" charset="0"/>
                </a:rPr>
                <a:t>Viewing All Agency-Specific Requisitions</a:t>
              </a:r>
              <a:endParaRPr lang="en-US" sz="1100" dirty="0">
                <a:ea typeface="Franklin Gothic Book" panose="020B05030201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15C1-5CC0-43A0-BCFE-E9EF52A795FB}" type="slidenum">
              <a:rPr lang="en-US" sz="1000" smtClean="0"/>
              <a:t>1</a:t>
            </a:fld>
            <a:endParaRPr lang="en-US" sz="1000"/>
          </a:p>
        </p:txBody>
      </p:sp>
      <p:sp>
        <p:nvSpPr>
          <p:cNvPr id="13" name="Rectangle 12"/>
          <p:cNvSpPr/>
          <p:nvPr/>
        </p:nvSpPr>
        <p:spPr>
          <a:xfrm>
            <a:off x="477078" y="796896"/>
            <a:ext cx="590384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002857"/>
                </a:solidFill>
                <a:ea typeface="Franklin Gothic Book" panose="020B0503020102020204" pitchFamily="34" charset="0"/>
                <a:cs typeface="Times New Roman" panose="02020603050405020304" pitchFamily="18" charset="0"/>
              </a:rPr>
              <a:t>Viewing </a:t>
            </a:r>
            <a:r>
              <a:rPr lang="en-US" sz="2400" b="1" dirty="0" smtClean="0">
                <a:solidFill>
                  <a:srgbClr val="002857"/>
                </a:solidFill>
                <a:ea typeface="Franklin Gothic Book" panose="020B0503020102020204" pitchFamily="34" charset="0"/>
                <a:cs typeface="Times New Roman" panose="02020603050405020304" pitchFamily="18" charset="0"/>
              </a:rPr>
              <a:t>Requisitions</a:t>
            </a:r>
            <a:endParaRPr lang="en-US" sz="2400" b="1" dirty="0" smtClean="0">
              <a:solidFill>
                <a:srgbClr val="002857"/>
              </a:solidFill>
              <a:effectLst/>
              <a:ea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69" y="177031"/>
            <a:ext cx="2232662" cy="6198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29" y="4217810"/>
            <a:ext cx="5447899" cy="2674189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91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Pt7uihj7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5538</TotalTime>
  <Words>67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Times New Roman</vt:lpstr>
      <vt:lpstr>Office Theme</vt:lpstr>
      <vt:lpstr>PowerPoint Presentation</vt:lpstr>
    </vt:vector>
  </TitlesOfParts>
  <Company>KPMG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KPMG</dc:creator>
  <cp:lastModifiedBy>Adams, Denne</cp:lastModifiedBy>
  <cp:revision>202</cp:revision>
  <cp:lastPrinted>2017-01-18T20:13:20Z</cp:lastPrinted>
  <dcterms:created xsi:type="dcterms:W3CDTF">2017-01-18T16:43:18Z</dcterms:created>
  <dcterms:modified xsi:type="dcterms:W3CDTF">2018-10-30T17:01:20Z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020F3A30-1334-4162-AF6E-DA10690C12C4</vt:lpwstr>
  </property>
  <property fmtid="{D5CDD505-2E9C-101B-9397-08002B2CF9AE}" pid="3" name="ArticulatePath">
    <vt:lpwstr>Job Aid - Performance Evaluations for Vendors_2017-06-21</vt:lpwstr>
  </property>
</Properties>
</file>